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58" r:id="rId5"/>
    <p:sldId id="265" r:id="rId6"/>
    <p:sldId id="268" r:id="rId7"/>
    <p:sldId id="257" r:id="rId8"/>
    <p:sldId id="266" r:id="rId9"/>
    <p:sldId id="259" r:id="rId10"/>
    <p:sldId id="270" r:id="rId11"/>
    <p:sldId id="260" r:id="rId12"/>
    <p:sldId id="267" r:id="rId13"/>
    <p:sldId id="262" r:id="rId14"/>
    <p:sldId id="263" r:id="rId15"/>
    <p:sldId id="26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41E1D-254D-4F08-86D2-EB0844518C28}" type="datetimeFigureOut">
              <a:rPr lang="cs-CZ" smtClean="0"/>
              <a:t>6. 3. 2023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6C508-EB92-494A-B2DF-6C5F3938A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4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41E1D-254D-4F08-86D2-EB0844518C28}" type="datetimeFigureOut">
              <a:rPr lang="cs-CZ" smtClean="0"/>
              <a:t>6. 3. 2023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6C508-EB92-494A-B2DF-6C5F3938A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85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41E1D-254D-4F08-86D2-EB0844518C28}" type="datetimeFigureOut">
              <a:rPr lang="cs-CZ" smtClean="0"/>
              <a:t>6. 3. 2023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6C508-EB92-494A-B2DF-6C5F3938A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771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41E1D-254D-4F08-86D2-EB0844518C28}" type="datetimeFigureOut">
              <a:rPr lang="cs-CZ" smtClean="0"/>
              <a:t>6. 3. 2023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6C508-EB92-494A-B2DF-6C5F3938A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53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41E1D-254D-4F08-86D2-EB0844518C28}" type="datetimeFigureOut">
              <a:rPr lang="cs-CZ" smtClean="0"/>
              <a:t>6. 3. 2023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6C508-EB92-494A-B2DF-6C5F3938A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01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41E1D-254D-4F08-86D2-EB0844518C28}" type="datetimeFigureOut">
              <a:rPr lang="cs-CZ" smtClean="0"/>
              <a:t>6. 3. 2023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6C508-EB92-494A-B2DF-6C5F3938A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832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41E1D-254D-4F08-86D2-EB0844518C28}" type="datetimeFigureOut">
              <a:rPr lang="cs-CZ" smtClean="0"/>
              <a:t>6. 3. 2023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6C508-EB92-494A-B2DF-6C5F3938A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40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41E1D-254D-4F08-86D2-EB0844518C28}" type="datetimeFigureOut">
              <a:rPr lang="cs-CZ" smtClean="0"/>
              <a:t>6. 3. 2023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6C508-EB92-494A-B2DF-6C5F3938A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30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41E1D-254D-4F08-86D2-EB0844518C28}" type="datetimeFigureOut">
              <a:rPr lang="cs-CZ" smtClean="0"/>
              <a:t>6. 3. 2023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6C508-EB92-494A-B2DF-6C5F3938A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65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41E1D-254D-4F08-86D2-EB0844518C28}" type="datetimeFigureOut">
              <a:rPr lang="cs-CZ" smtClean="0"/>
              <a:t>6. 3. 2023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6C508-EB92-494A-B2DF-6C5F3938A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8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41E1D-254D-4F08-86D2-EB0844518C28}" type="datetimeFigureOut">
              <a:rPr lang="cs-CZ" smtClean="0"/>
              <a:t>6. 3. 2023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6C508-EB92-494A-B2DF-6C5F3938A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57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41E1D-254D-4F08-86D2-EB0844518C28}" type="datetimeFigureOut">
              <a:rPr lang="cs-CZ" smtClean="0"/>
              <a:t>6. 3. 2023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6C508-EB92-494A-B2DF-6C5F3938A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1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Dotazníky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072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Plus a minus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7420" y="1583104"/>
            <a:ext cx="6844298" cy="438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729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Meze dotazníkové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„Paradox objektivity“ (skórování x intepretace)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chyba konkrétní metody x chyb obecně písemného dotazování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rozumím sám sobě? ( x kulturní porozumění)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mám důvody lhát? (lži skóre)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 smtClean="0"/>
              <a:t>Odpovědi kopírují strukturu dotazníku</a:t>
            </a:r>
          </a:p>
          <a:p>
            <a:endParaRPr lang="cs-CZ" dirty="0" smtClean="0"/>
          </a:p>
          <a:p>
            <a:r>
              <a:rPr lang="cs-CZ" dirty="0" smtClean="0"/>
              <a:t>Porozumění slovu – věk klienta – od kdy?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4231" y="2680532"/>
            <a:ext cx="3038899" cy="246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09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7542" y="1583169"/>
            <a:ext cx="5834695" cy="436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899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SORAD - </a:t>
            </a:r>
            <a:r>
              <a:rPr lang="cs-CZ" dirty="0" err="1" smtClean="0"/>
              <a:t>sociometrie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Sociometrický ratingový dotazník (Hrabal)</a:t>
            </a:r>
          </a:p>
          <a:p>
            <a:pPr marL="0" indent="0">
              <a:buNone/>
            </a:pPr>
            <a:r>
              <a:rPr lang="cs-CZ" dirty="0"/>
              <a:t>S</a:t>
            </a:r>
            <a:r>
              <a:rPr lang="cs-CZ" dirty="0" smtClean="0"/>
              <a:t>leduje dvě základní dimenze: </a:t>
            </a:r>
          </a:p>
          <a:p>
            <a:pPr marL="0" indent="0">
              <a:buNone/>
            </a:pPr>
            <a:r>
              <a:rPr lang="cs-CZ" dirty="0" smtClean="0"/>
              <a:t> oblíbenost (</a:t>
            </a:r>
            <a:r>
              <a:rPr lang="cs-CZ" dirty="0" err="1" smtClean="0"/>
              <a:t>sympatie,potřeba</a:t>
            </a:r>
            <a:r>
              <a:rPr lang="cs-CZ" dirty="0" smtClean="0"/>
              <a:t> přijetí) </a:t>
            </a:r>
          </a:p>
          <a:p>
            <a:pPr marL="0" indent="0">
              <a:buNone/>
            </a:pPr>
            <a:r>
              <a:rPr lang="cs-CZ" dirty="0" smtClean="0"/>
              <a:t> vliv (potřeba prestiže) </a:t>
            </a:r>
          </a:p>
          <a:p>
            <a:pPr marL="0" indent="0">
              <a:buNone/>
            </a:pPr>
            <a:r>
              <a:rPr lang="cs-CZ" dirty="0" smtClean="0"/>
              <a:t>Administrace:  žák obdrží jmenný seznam třídy, u každého spolužáka označí na škále 1 – 5 jak je oblíbený a jaký má vliv. </a:t>
            </a:r>
          </a:p>
          <a:p>
            <a:pPr marL="0" indent="0">
              <a:buNone/>
            </a:pPr>
            <a:r>
              <a:rPr lang="cs-CZ" dirty="0" smtClean="0"/>
              <a:t>Další možné dimenze: sympatie, pomáhání, důvěru, konfliktní chování; </a:t>
            </a:r>
          </a:p>
          <a:p>
            <a:pPr marL="0" indent="0">
              <a:buNone/>
            </a:pPr>
            <a:r>
              <a:rPr lang="cs-CZ" dirty="0" smtClean="0"/>
              <a:t>Mladší žáci mívají problémy s chápáním  abstraktních kategorií, je vhodné položit otázku na konkrétní chování (Na koho se můžeš obrátit, když něco nevíš? 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292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Srovnej metody: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3944" y="1876922"/>
            <a:ext cx="4744112" cy="424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079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Příště: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ICL</a:t>
            </a:r>
          </a:p>
          <a:p>
            <a:r>
              <a:rPr lang="cs-CZ" dirty="0" err="1" smtClean="0"/>
              <a:t>Minnessota</a:t>
            </a:r>
            <a:endParaRPr lang="cs-CZ" dirty="0" smtClean="0"/>
          </a:p>
          <a:p>
            <a:r>
              <a:rPr lang="cs-CZ" dirty="0" smtClean="0"/>
              <a:t>Big </a:t>
            </a:r>
            <a:r>
              <a:rPr lang="cs-CZ" dirty="0" err="1" smtClean="0"/>
              <a:t>Five</a:t>
            </a:r>
            <a:endParaRPr lang="cs-CZ" dirty="0" smtClean="0"/>
          </a:p>
          <a:p>
            <a:r>
              <a:rPr lang="cs-CZ" dirty="0" err="1" smtClean="0"/>
              <a:t>Eysenck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76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dotazníkové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 x diagnostika (konstrukce dotazníku)</a:t>
            </a:r>
          </a:p>
          <a:p>
            <a:r>
              <a:rPr lang="cs-CZ" dirty="0" smtClean="0"/>
              <a:t>Psychometrie x </a:t>
            </a:r>
            <a:r>
              <a:rPr lang="cs-CZ" dirty="0" err="1" smtClean="0"/>
              <a:t>sociometrie</a:t>
            </a:r>
            <a:endParaRPr lang="cs-CZ" dirty="0" smtClean="0"/>
          </a:p>
          <a:p>
            <a:r>
              <a:rPr lang="cs-CZ" dirty="0" smtClean="0"/>
              <a:t>Jedna dimenze  (Úzkost) x komplexní osobnostní dotazníky</a:t>
            </a:r>
          </a:p>
          <a:p>
            <a:r>
              <a:rPr lang="cs-CZ" dirty="0" smtClean="0"/>
              <a:t>Patologie x osobnostní profil</a:t>
            </a:r>
          </a:p>
          <a:p>
            <a:r>
              <a:rPr lang="cs-CZ" dirty="0" smtClean="0"/>
              <a:t>Standardizované x nestandardizované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89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Dotazníky – příklady: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1598" indent="0">
              <a:buNone/>
            </a:pPr>
            <a:r>
              <a:rPr lang="cs-CZ" b="1" dirty="0" smtClean="0"/>
              <a:t>Jednodimenzionální</a:t>
            </a:r>
          </a:p>
          <a:p>
            <a:pPr marL="444498" indent="-342900"/>
            <a:r>
              <a:rPr lang="cs-CZ" dirty="0" smtClean="0"/>
              <a:t>Škála klasické sociálně situační </a:t>
            </a:r>
            <a:r>
              <a:rPr lang="cs-CZ" dirty="0" err="1" smtClean="0"/>
              <a:t>anxiety</a:t>
            </a:r>
            <a:r>
              <a:rPr lang="cs-CZ" dirty="0" smtClean="0"/>
              <a:t> a trémy (KSAT)</a:t>
            </a:r>
          </a:p>
          <a:p>
            <a:pPr marL="444498" indent="-342900"/>
            <a:r>
              <a:rPr lang="cs-CZ" dirty="0" err="1" smtClean="0"/>
              <a:t>Holland</a:t>
            </a:r>
            <a:endParaRPr lang="cs-CZ" dirty="0" smtClean="0"/>
          </a:p>
          <a:p>
            <a:pPr marL="101598" indent="0">
              <a:buNone/>
            </a:pPr>
            <a:r>
              <a:rPr lang="cs-CZ" b="1" dirty="0" smtClean="0"/>
              <a:t>Vícedimenzionální</a:t>
            </a:r>
          </a:p>
          <a:p>
            <a:pPr marL="444498" indent="-342900"/>
            <a:r>
              <a:rPr lang="cs-CZ" dirty="0" err="1" smtClean="0"/>
              <a:t>Eysenckův</a:t>
            </a:r>
            <a:r>
              <a:rPr lang="cs-CZ" dirty="0" smtClean="0"/>
              <a:t> osobnostní dotazník</a:t>
            </a:r>
          </a:p>
          <a:p>
            <a:pPr marL="444498" indent="-342900"/>
            <a:r>
              <a:rPr lang="cs-CZ" dirty="0" smtClean="0"/>
              <a:t>ICL</a:t>
            </a:r>
            <a:endParaRPr lang="cs-CZ" dirty="0" smtClean="0"/>
          </a:p>
          <a:p>
            <a:pPr marL="444498" indent="-342900"/>
            <a:r>
              <a:rPr lang="cs-CZ" dirty="0" smtClean="0"/>
              <a:t>NEO-PI (Big 5)</a:t>
            </a:r>
          </a:p>
          <a:p>
            <a:pPr marL="444498" indent="-342900"/>
            <a:r>
              <a:rPr lang="cs-CZ" dirty="0" smtClean="0"/>
              <a:t>Minnesota </a:t>
            </a:r>
            <a:r>
              <a:rPr lang="cs-CZ" dirty="0" err="1" smtClean="0"/>
              <a:t>Multiphasic</a:t>
            </a:r>
            <a:r>
              <a:rPr lang="cs-CZ" dirty="0" smtClean="0"/>
              <a:t> Personality </a:t>
            </a:r>
            <a:r>
              <a:rPr lang="cs-CZ" dirty="0" err="1" smtClean="0"/>
              <a:t>Inventory</a:t>
            </a:r>
            <a:r>
              <a:rPr lang="cs-CZ" dirty="0" smtClean="0"/>
              <a:t> (MMPI)</a:t>
            </a:r>
          </a:p>
          <a:p>
            <a:pPr marL="444498" indent="-342900"/>
            <a:r>
              <a:rPr lang="cs-CZ" dirty="0" err="1" smtClean="0"/>
              <a:t>Myers-Briggs</a:t>
            </a:r>
            <a:r>
              <a:rPr lang="cs-CZ" dirty="0" smtClean="0"/>
              <a:t> Type </a:t>
            </a:r>
            <a:r>
              <a:rPr lang="cs-CZ" dirty="0" err="1" smtClean="0"/>
              <a:t>Indicator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176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v psychologii a dotazníky -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Klasifikace metod – kam patří dotazníky?</a:t>
            </a:r>
          </a:p>
          <a:p>
            <a:r>
              <a:rPr lang="cs-CZ" dirty="0" smtClean="0"/>
              <a:t>Přímé/Nepřímé měření</a:t>
            </a:r>
          </a:p>
          <a:p>
            <a:r>
              <a:rPr lang="cs-CZ" dirty="0" smtClean="0"/>
              <a:t>Testy osobnosti = osobnostní dotazníky</a:t>
            </a:r>
          </a:p>
          <a:p>
            <a:r>
              <a:rPr lang="cs-CZ" dirty="0" smtClean="0"/>
              <a:t>Vlastnosti testů – </a:t>
            </a:r>
            <a:r>
              <a:rPr lang="cs-CZ" b="1" dirty="0" smtClean="0"/>
              <a:t>jak poznáme u dotazníku</a:t>
            </a:r>
            <a:r>
              <a:rPr lang="cs-CZ" dirty="0" smtClean="0"/>
              <a:t>?</a:t>
            </a:r>
          </a:p>
          <a:p>
            <a:r>
              <a:rPr lang="cs-CZ" dirty="0" smtClean="0"/>
              <a:t>Validita?</a:t>
            </a:r>
          </a:p>
          <a:p>
            <a:r>
              <a:rPr lang="cs-CZ" dirty="0" smtClean="0"/>
              <a:t>Objektivita?</a:t>
            </a:r>
          </a:p>
          <a:p>
            <a:r>
              <a:rPr lang="cs-CZ" dirty="0" smtClean="0"/>
              <a:t>Reliabilita?</a:t>
            </a:r>
          </a:p>
          <a:p>
            <a:r>
              <a:rPr lang="cs-CZ" dirty="0" smtClean="0"/>
              <a:t>Standardizace?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338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psychických rysů….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600" dirty="0" smtClean="0"/>
              <a:t>… </a:t>
            </a:r>
            <a:r>
              <a:rPr lang="cs-CZ" sz="2600" dirty="0" smtClean="0"/>
              <a:t>je výrazně náročnější než v přírodních vědách</a:t>
            </a:r>
          </a:p>
          <a:p>
            <a:pPr marL="0" indent="0">
              <a:buNone/>
            </a:pPr>
            <a:r>
              <a:rPr lang="cs-CZ" sz="2200" dirty="0" smtClean="0"/>
              <a:t>Psychické jevy nelze přímo pozorovat. </a:t>
            </a:r>
          </a:p>
          <a:p>
            <a:pPr marL="0" indent="0">
              <a:buNone/>
            </a:pPr>
            <a:r>
              <a:rPr lang="cs-CZ" sz="2200" dirty="0" smtClean="0"/>
              <a:t>Měření musí být nepřímé, odvozené</a:t>
            </a:r>
          </a:p>
          <a:p>
            <a:pPr marL="0" indent="0">
              <a:buNone/>
            </a:pPr>
            <a:r>
              <a:rPr lang="cs-CZ" sz="2200" dirty="0" smtClean="0"/>
              <a:t>(téměř) Veškeré informace o podstatě měřených jevů máme pouze  z tohoto měření. Příslušná teorie měření </a:t>
            </a:r>
            <a:r>
              <a:rPr lang="cs-CZ" sz="2200" i="1" dirty="0" err="1" smtClean="0"/>
              <a:t>reifikuje</a:t>
            </a:r>
            <a:r>
              <a:rPr lang="cs-CZ" sz="2200" i="1" dirty="0" smtClean="0"/>
              <a:t> </a:t>
            </a:r>
            <a:r>
              <a:rPr lang="cs-CZ" sz="2200" dirty="0" smtClean="0"/>
              <a:t>naše představy  o měřeném atributu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942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otázek: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2776" y="2017400"/>
            <a:ext cx="5975674" cy="340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765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Diagnostický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Co chceme měřit – jev, rys</a:t>
            </a:r>
          </a:p>
          <a:p>
            <a:r>
              <a:rPr lang="cs-CZ" dirty="0" smtClean="0"/>
              <a:t>2. Jak to budeme měřit – metoda</a:t>
            </a:r>
          </a:p>
          <a:p>
            <a:r>
              <a:rPr lang="cs-CZ" dirty="0" smtClean="0"/>
              <a:t>3. Co nám vyšlo – interpretace výsledků</a:t>
            </a:r>
          </a:p>
          <a:p>
            <a:pPr marL="0" indent="0">
              <a:buNone/>
            </a:pPr>
            <a:r>
              <a:rPr lang="cs-CZ" dirty="0" smtClean="0"/>
              <a:t>__________________________________________________</a:t>
            </a:r>
          </a:p>
          <a:p>
            <a:pPr marL="0" indent="0">
              <a:buNone/>
            </a:pPr>
            <a:r>
              <a:rPr lang="cs-CZ" b="1" dirty="0" smtClean="0"/>
              <a:t>Kdy zvolit dotazník?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64312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2E19686-2021-49D9-920C-8673FAC16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Měření výšky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8D0AAD4-031F-426C-8EFD-EE5C4E7C5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569" y="1826043"/>
            <a:ext cx="10512862" cy="4666035"/>
          </a:xfrm>
        </p:spPr>
        <p:txBody>
          <a:bodyPr>
            <a:normAutofit fontScale="55000" lnSpcReduction="20000"/>
          </a:bodyPr>
          <a:lstStyle/>
          <a:p>
            <a:pPr marL="514196" indent="-514196">
              <a:buAutoNum type="arabicPeriod"/>
            </a:pPr>
            <a:r>
              <a:rPr lang="cs-CZ" sz="4000" dirty="0"/>
              <a:t>Mám vhodnou výšku na hraní basketbalu nebo volejbalu.</a:t>
            </a:r>
          </a:p>
          <a:p>
            <a:pPr marL="514196" indent="-514196">
              <a:buAutoNum type="arabicPeriod"/>
            </a:pPr>
            <a:r>
              <a:rPr lang="cs-CZ" sz="4000" dirty="0"/>
              <a:t>Když mluvím s jinými dospělými a chci se jim dívat do očí, častěji na ně spíš vzhlížím nahoru.</a:t>
            </a:r>
          </a:p>
          <a:p>
            <a:pPr marL="514196" indent="-514196">
              <a:buAutoNum type="arabicPeriod"/>
            </a:pPr>
            <a:r>
              <a:rPr lang="cs-CZ" sz="4000" dirty="0"/>
              <a:t>Lidem, kteří na koncertě stojí za mnou, většinou má postava dost brání ve výhledu.</a:t>
            </a:r>
          </a:p>
          <a:p>
            <a:pPr marL="514196" indent="-514196">
              <a:buAutoNum type="arabicPeriod"/>
            </a:pPr>
            <a:r>
              <a:rPr lang="cs-CZ" sz="4000" dirty="0"/>
              <a:t>Často musím stát na špičkách, abych lépe viděl/a</a:t>
            </a:r>
          </a:p>
          <a:p>
            <a:pPr marL="514196" indent="-514196">
              <a:buAutoNum type="arabicPeriod"/>
            </a:pPr>
            <a:r>
              <a:rPr lang="cs-CZ" sz="4000" dirty="0"/>
              <a:t>Když chci někoho obejmout, většinou se musím sklonit.</a:t>
            </a:r>
          </a:p>
          <a:p>
            <a:pPr marL="514196" indent="-514196">
              <a:buFont typeface="Arial" panose="020B0604020202020204" pitchFamily="34" charset="0"/>
              <a:buAutoNum type="arabicPeriod"/>
            </a:pPr>
            <a:r>
              <a:rPr lang="cs-CZ" sz="4000" dirty="0"/>
              <a:t>Často potřebuji stoličku, abych dosáhl/a na něco, na co jiní lidé dosáhnou normálně.</a:t>
            </a:r>
          </a:p>
          <a:p>
            <a:pPr marL="514196" indent="-514196">
              <a:buFont typeface="Arial" panose="020B0604020202020204" pitchFamily="34" charset="0"/>
              <a:buAutoNum type="arabicPeriod"/>
            </a:pPr>
            <a:r>
              <a:rPr lang="cs-CZ" sz="4000" dirty="0"/>
              <a:t>Jednou z prvních věcí, které si na mně lidé všimnou, je to, jak moc jsem malý/á</a:t>
            </a:r>
          </a:p>
          <a:p>
            <a:pPr marL="514196" indent="-514196">
              <a:buFont typeface="Arial" panose="020B0604020202020204" pitchFamily="34" charset="0"/>
              <a:buAutoNum type="arabicPeriod"/>
            </a:pPr>
            <a:r>
              <a:rPr lang="cs-CZ" sz="4000" dirty="0"/>
              <a:t>Často si musím dávat pozor, abych se neuhodil/a hlavou např. o nízký strop nebo o rám dveří</a:t>
            </a:r>
          </a:p>
          <a:p>
            <a:pPr marL="514196" indent="-514196">
              <a:buFont typeface="Arial" panose="020B0604020202020204" pitchFamily="34" charset="0"/>
              <a:buAutoNum type="arabicPeriod"/>
            </a:pPr>
            <a:r>
              <a:rPr lang="cs-CZ" sz="4000" dirty="0"/>
              <a:t>V autobuse mívám dostatek prostoru pro nohy</a:t>
            </a:r>
          </a:p>
          <a:p>
            <a:pPr marL="514196" indent="-514196">
              <a:buFont typeface="Arial" panose="020B0604020202020204" pitchFamily="34" charset="0"/>
              <a:buAutoNum type="arabicPeriod"/>
            </a:pPr>
            <a:r>
              <a:rPr lang="cs-CZ" sz="4000" dirty="0"/>
              <a:t>Slýchám narážky na to, že jsem vysoký/á</a:t>
            </a:r>
          </a:p>
          <a:p>
            <a:pPr marL="514196" indent="-514196">
              <a:buFont typeface="Arial" panose="020B0604020202020204" pitchFamily="34" charset="0"/>
              <a:buAutoNum type="arabicPeriod"/>
            </a:pPr>
            <a:r>
              <a:rPr lang="cs-CZ" sz="4000" dirty="0"/>
              <a:t>Kvůli mé menší výšce lidé hádají, že jsem mladší, než ve skutečnosti jsem.</a:t>
            </a:r>
          </a:p>
          <a:p>
            <a:pPr marL="514196" indent="-514196">
              <a:buAutoNum type="arabicPeriod"/>
            </a:pP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0E5B4E96-0E75-4F99-ACDF-9F83122D9915}"/>
              </a:ext>
            </a:extLst>
          </p:cNvPr>
          <p:cNvSpPr/>
          <p:nvPr/>
        </p:nvSpPr>
        <p:spPr>
          <a:xfrm rot="20117364">
            <a:off x="1135901" y="478077"/>
            <a:ext cx="27170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Dotazník</a:t>
            </a:r>
          </a:p>
        </p:txBody>
      </p:sp>
    </p:spTree>
    <p:extLst>
      <p:ext uri="{BB962C8B-B14F-4D97-AF65-F5344CB8AC3E}">
        <p14:creationId xmlns:p14="http://schemas.microsoft.com/office/powerpoint/2010/main" val="171571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Meze dotazníkové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4800" b="1" dirty="0" smtClean="0">
                <a:solidFill>
                  <a:srgbClr val="C00000"/>
                </a:solidFill>
              </a:rPr>
              <a:t>???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32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500</Words>
  <Application>Microsoft Office PowerPoint</Application>
  <PresentationFormat>Širokoúhlá obrazovka</PresentationFormat>
  <Paragraphs>80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Dotazníky</vt:lpstr>
      <vt:lpstr>Využití dotazníkové metody</vt:lpstr>
      <vt:lpstr>Dotazníky – příklady:</vt:lpstr>
      <vt:lpstr>Měření v psychologii a dotazníky -</vt:lpstr>
      <vt:lpstr>Měření psychických rysů….</vt:lpstr>
      <vt:lpstr>Formy otázek:</vt:lpstr>
      <vt:lpstr>Diagnostický proces</vt:lpstr>
      <vt:lpstr>Měření výšky</vt:lpstr>
      <vt:lpstr>Meze dotazníkové metody</vt:lpstr>
      <vt:lpstr>Plus a minus</vt:lpstr>
      <vt:lpstr>Meze dotazníkové metody</vt:lpstr>
      <vt:lpstr>Srovnání</vt:lpstr>
      <vt:lpstr>SORAD - sociometrie</vt:lpstr>
      <vt:lpstr>Srovnej metody:</vt:lpstr>
      <vt:lpstr>Příště: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Dotazníky</dc:title>
  <dc:creator>Denglerova</dc:creator>
  <cp:lastModifiedBy>Denglerova</cp:lastModifiedBy>
  <cp:revision>5</cp:revision>
  <dcterms:created xsi:type="dcterms:W3CDTF">2023-03-06T09:18:52Z</dcterms:created>
  <dcterms:modified xsi:type="dcterms:W3CDTF">2023-03-06T09:54:12Z</dcterms:modified>
</cp:coreProperties>
</file>