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notesSlides/notesSlide3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5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8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9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10.xml" ContentType="application/vnd.openxmlformats-officedocument.themeOverride+xml"/>
  <Override PartName="/ppt/notesSlides/notesSlide10.xml" ContentType="application/vnd.openxmlformats-officedocument.presentationml.notesSlide+xml"/>
  <Override PartName="/ppt/theme/themeOverride11.xml" ContentType="application/vnd.openxmlformats-officedocument.themeOverride+xml"/>
  <Override PartName="/ppt/notesSlides/notesSlide11.xml" ContentType="application/vnd.openxmlformats-officedocument.presentationml.notesSlide+xml"/>
  <Override PartName="/ppt/theme/themeOverride12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13.xml" ContentType="application/vnd.openxmlformats-officedocument.themeOverride+xml"/>
  <Override PartName="/ppt/notesSlides/notesSlide13.xml" ContentType="application/vnd.openxmlformats-officedocument.presentationml.notesSlide+xml"/>
  <Override PartName="/ppt/theme/themeOverride14.xml" ContentType="application/vnd.openxmlformats-officedocument.themeOverride+xml"/>
  <Override PartName="/ppt/theme/themeOverride15.xml" ContentType="application/vnd.openxmlformats-officedocument.themeOverride+xml"/>
  <Override PartName="/ppt/notesSlides/notesSlide14.xml" ContentType="application/vnd.openxmlformats-officedocument.presentationml.notesSlide+xml"/>
  <Override PartName="/ppt/theme/themeOverride16.xml" ContentType="application/vnd.openxmlformats-officedocument.themeOverride+xml"/>
  <Override PartName="/ppt/notesSlides/notesSlide15.xml" ContentType="application/vnd.openxmlformats-officedocument.presentationml.notesSlide+xml"/>
  <Override PartName="/ppt/theme/themeOverride17.xml" ContentType="application/vnd.openxmlformats-officedocument.themeOverride+xml"/>
  <Override PartName="/ppt/notesSlides/notesSlide16.xml" ContentType="application/vnd.openxmlformats-officedocument.presentationml.notesSlide+xml"/>
  <Override PartName="/ppt/theme/themeOverride18.xml" ContentType="application/vnd.openxmlformats-officedocument.themeOverride+xml"/>
  <Override PartName="/ppt/notesSlides/notesSlide17.xml" ContentType="application/vnd.openxmlformats-officedocument.presentationml.notesSlide+xml"/>
  <Override PartName="/ppt/theme/themeOverride19.xml" ContentType="application/vnd.openxmlformats-officedocument.themeOverride+xml"/>
  <Override PartName="/ppt/notesSlides/notesSlide18.xml" ContentType="application/vnd.openxmlformats-officedocument.presentationml.notesSlide+xml"/>
  <Override PartName="/ppt/theme/themeOverride20.xml" ContentType="application/vnd.openxmlformats-officedocument.themeOverride+xml"/>
  <Override PartName="/ppt/notesSlides/notesSlide19.xml" ContentType="application/vnd.openxmlformats-officedocument.presentationml.notesSlide+xml"/>
  <Override PartName="/ppt/theme/themeOverride21.xml" ContentType="application/vnd.openxmlformats-officedocument.themeOverride+xml"/>
  <Override PartName="/ppt/notesSlides/notesSlide20.xml" ContentType="application/vnd.openxmlformats-officedocument.presentationml.notesSlide+xml"/>
  <Override PartName="/ppt/theme/themeOverride22.xml" ContentType="application/vnd.openxmlformats-officedocument.themeOverride+xml"/>
  <Override PartName="/ppt/notesSlides/notesSlide21.xml" ContentType="application/vnd.openxmlformats-officedocument.presentationml.notesSlide+xml"/>
  <Override PartName="/ppt/theme/themeOverride23.xml" ContentType="application/vnd.openxmlformats-officedocument.themeOverride+xml"/>
  <Override PartName="/ppt/notesSlides/notesSlide22.xml" ContentType="application/vnd.openxmlformats-officedocument.presentationml.notesSlide+xml"/>
  <Override PartName="/ppt/theme/themeOverride24.xml" ContentType="application/vnd.openxmlformats-officedocument.themeOverride+xml"/>
  <Override PartName="/ppt/notesSlides/notesSlide23.xml" ContentType="application/vnd.openxmlformats-officedocument.presentationml.notesSlide+xml"/>
  <Override PartName="/ppt/theme/themeOverride25.xml" ContentType="application/vnd.openxmlformats-officedocument.themeOverr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  <p:sldMasterId id="2147483768" r:id="rId2"/>
  </p:sldMasterIdLst>
  <p:notesMasterIdLst>
    <p:notesMasterId r:id="rId30"/>
  </p:notesMasterIdLst>
  <p:sldIdLst>
    <p:sldId id="256" r:id="rId3"/>
    <p:sldId id="296" r:id="rId4"/>
    <p:sldId id="299" r:id="rId5"/>
    <p:sldId id="301" r:id="rId6"/>
    <p:sldId id="257" r:id="rId7"/>
    <p:sldId id="272" r:id="rId8"/>
    <p:sldId id="289" r:id="rId9"/>
    <p:sldId id="273" r:id="rId10"/>
    <p:sldId id="271" r:id="rId11"/>
    <p:sldId id="259" r:id="rId12"/>
    <p:sldId id="275" r:id="rId13"/>
    <p:sldId id="288" r:id="rId14"/>
    <p:sldId id="285" r:id="rId15"/>
    <p:sldId id="287" r:id="rId16"/>
    <p:sldId id="286" r:id="rId17"/>
    <p:sldId id="263" r:id="rId18"/>
    <p:sldId id="279" r:id="rId19"/>
    <p:sldId id="291" r:id="rId20"/>
    <p:sldId id="280" r:id="rId21"/>
    <p:sldId id="293" r:id="rId22"/>
    <p:sldId id="281" r:id="rId23"/>
    <p:sldId id="282" r:id="rId24"/>
    <p:sldId id="283" r:id="rId25"/>
    <p:sldId id="295" r:id="rId26"/>
    <p:sldId id="278" r:id="rId27"/>
    <p:sldId id="294" r:id="rId28"/>
    <p:sldId id="292" r:id="rId2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0" autoAdjust="0"/>
    <p:restoredTop sz="72750" autoAdjust="0"/>
  </p:normalViewPr>
  <p:slideViewPr>
    <p:cSldViewPr>
      <p:cViewPr varScale="1">
        <p:scale>
          <a:sx n="34" d="100"/>
          <a:sy n="34" d="100"/>
        </p:scale>
        <p:origin x="1566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DA145F-7AC4-4B9D-8817-DED974B07FDE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88E79-7FE5-4052-B2D0-E10C5A79407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370163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88E79-7FE5-4052-B2D0-E10C5A794074}" type="slidenum">
              <a:rPr lang="cs-CZ" smtClean="0"/>
              <a:pPr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962142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15737290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217879811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23403134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226809958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116435782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222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40779985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12138238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262225142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/>
          </a:p>
        </p:txBody>
      </p:sp>
    </p:spTree>
    <p:extLst>
      <p:ext uri="{BB962C8B-B14F-4D97-AF65-F5344CB8AC3E}">
        <p14:creationId xmlns:p14="http://schemas.microsoft.com/office/powerpoint/2010/main" val="70333658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1000" dirty="0" smtClean="0"/>
          </a:p>
        </p:txBody>
      </p:sp>
    </p:spTree>
    <p:extLst>
      <p:ext uri="{BB962C8B-B14F-4D97-AF65-F5344CB8AC3E}">
        <p14:creationId xmlns:p14="http://schemas.microsoft.com/office/powerpoint/2010/main" val="3189290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88E79-7FE5-4052-B2D0-E10C5A794074}" type="slidenum">
              <a:rPr lang="cs-CZ" smtClean="0"/>
              <a:pPr/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718437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292529260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6323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4089161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372929288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800" baseline="0" dirty="0" smtClean="0"/>
          </a:p>
        </p:txBody>
      </p:sp>
    </p:spTree>
    <p:extLst>
      <p:ext uri="{BB962C8B-B14F-4D97-AF65-F5344CB8AC3E}">
        <p14:creationId xmlns:p14="http://schemas.microsoft.com/office/powerpoint/2010/main" val="27075386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1142613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88E79-7FE5-4052-B2D0-E10C5A794074}" type="slidenum">
              <a:rPr lang="cs-CZ" smtClean="0"/>
              <a:pPr/>
              <a:t>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708731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6867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dirty="0" smtClean="0">
              <a:latin typeface="Arial" charset="0"/>
            </a:endParaRPr>
          </a:p>
          <a:p>
            <a:endParaRPr lang="cs-CZ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43308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 smtClean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88E79-7FE5-4052-B2D0-E10C5A794074}" type="slidenum">
              <a:rPr lang="cs-CZ" smtClean="0"/>
              <a:pPr/>
              <a:t>7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067637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cs-CZ" b="1" dirty="0" smtClean="0">
              <a:latin typeface="Arial" charset="0"/>
            </a:endParaRPr>
          </a:p>
          <a:p>
            <a:endParaRPr lang="cs-CZ" dirty="0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240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88E79-7FE5-4052-B2D0-E10C5A794074}" type="slidenum">
              <a:rPr lang="cs-CZ" smtClean="0"/>
              <a:pPr/>
              <a:t>9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740559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88E79-7FE5-4052-B2D0-E10C5A794074}" type="slidenum">
              <a:rPr lang="cs-CZ" smtClean="0"/>
              <a:pPr/>
              <a:t>10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007005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Rectangle 3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</a:pPr>
            <a:endParaRPr lang="cs-CZ" sz="800" dirty="0" smtClean="0"/>
          </a:p>
        </p:txBody>
      </p:sp>
    </p:spTree>
    <p:extLst>
      <p:ext uri="{BB962C8B-B14F-4D97-AF65-F5344CB8AC3E}">
        <p14:creationId xmlns:p14="http://schemas.microsoft.com/office/powerpoint/2010/main" val="3196447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cs-CZ" smtClean="0"/>
              <a:t>Klepnutím lze upravit styl předlohy podnadpisů.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0" name="Obdélník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8" name="Obdélník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</p:spPr>
        <p:txBody>
          <a:bodyPr vert="eaVert"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12" name="Obdélník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  <p:transition>
    <p:fade thruBlk="1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cs-CZ" smtClean="0"/>
              <a:t>Klepnutím lze upravit styly předlohy textu.</a:t>
            </a:r>
          </a:p>
          <a:p>
            <a:pPr lvl="1" eaLnBrk="1" latinLnBrk="0" hangingPunct="1"/>
            <a:r>
              <a:rPr lang="cs-CZ" smtClean="0"/>
              <a:t>Druhá úroveň</a:t>
            </a:r>
          </a:p>
          <a:p>
            <a:pPr lvl="2" eaLnBrk="1" latinLnBrk="0" hangingPunct="1"/>
            <a:r>
              <a:rPr lang="cs-CZ" smtClean="0"/>
              <a:t>Třetí úroveň</a:t>
            </a:r>
          </a:p>
          <a:p>
            <a:pPr lvl="3" eaLnBrk="1" latinLnBrk="0" hangingPunct="1"/>
            <a:r>
              <a:rPr lang="cs-CZ" smtClean="0"/>
              <a:t>Čtvrtá úroveň</a:t>
            </a:r>
          </a:p>
          <a:p>
            <a:pPr lvl="4" eaLnBrk="1" latinLnBrk="0" hangingPunct="1"/>
            <a:r>
              <a:rPr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2" name="Obdélník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ransition>
    <p:fade thruBlk="1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cs-CZ" smtClean="0"/>
              <a:t>Klepnutím na ikonu přidáte obrázek.</a:t>
            </a:r>
            <a:endParaRPr kumimoji="0" lang="en-US" dirty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</p:spPr>
        <p:txBody>
          <a:bodyPr/>
          <a:lstStyle/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Obdélník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</p:spPr>
        <p:txBody>
          <a:bodyPr/>
          <a:lstStyle/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 thruBlk="1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délník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7" name="Obdélník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extLst/>
          </a:lstStyle>
          <a:p>
            <a:r>
              <a:rPr kumimoji="0" lang="cs-CZ" smtClean="0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>
            <a:extLst/>
          </a:lstStyle>
          <a:p>
            <a:pPr lvl="0" eaLnBrk="1" latinLnBrk="0" hangingPunct="1"/>
            <a:r>
              <a:rPr kumimoji="0" lang="cs-CZ" smtClean="0"/>
              <a:t>Klepnutím lze upravit styly předlohy textu.</a:t>
            </a:r>
          </a:p>
          <a:p>
            <a:pPr lvl="1" eaLnBrk="1" latinLnBrk="0" hangingPunct="1"/>
            <a:r>
              <a:rPr kumimoji="0" lang="cs-CZ" smtClean="0"/>
              <a:t>Druhá úroveň</a:t>
            </a:r>
          </a:p>
          <a:p>
            <a:pPr lvl="2" eaLnBrk="1" latinLnBrk="0" hangingPunct="1"/>
            <a:r>
              <a:rPr kumimoji="0" lang="cs-CZ" smtClean="0"/>
              <a:t>Třetí úroveň</a:t>
            </a:r>
          </a:p>
          <a:p>
            <a:pPr lvl="3" eaLnBrk="1" latinLnBrk="0" hangingPunct="1"/>
            <a:r>
              <a:rPr kumimoji="0" lang="cs-CZ" smtClean="0"/>
              <a:t>Čtvrtá úroveň</a:t>
            </a:r>
          </a:p>
          <a:p>
            <a:pPr lvl="4" eaLnBrk="1" latinLnBrk="0" hangingPunct="1"/>
            <a:r>
              <a:rPr kumimoji="0" lang="cs-CZ" smtClean="0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 vert="horz" lIns="109728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09F19CFB-B46F-4F60-8AA3-76C2CD922692}" type="datetimeFigureOut">
              <a:rPr lang="cs-CZ" smtClean="0"/>
              <a:pPr/>
              <a:t>30.5.2018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 vert="horz" lIns="45720" rIns="45720" bIns="0" rtlCol="0" anchor="b"/>
          <a:lstStyle>
            <a:lvl1pPr algn="l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 vert="horz" bIns="0" rtlCol="0" anchor="b"/>
          <a:lstStyle>
            <a:lvl1pPr algn="r" eaLnBrk="1" latinLnBrk="0" hangingPunct="1">
              <a:defRPr kumimoji="0" sz="1200">
                <a:solidFill>
                  <a:schemeClr val="tx1">
                    <a:tint val="95000"/>
                  </a:schemeClr>
                </a:solidFill>
              </a:defRPr>
            </a:lvl1pPr>
            <a:extLst/>
          </a:lstStyle>
          <a:p>
            <a:fld id="{5A2AAB12-2BDD-49BB-92D7-C6EB3311077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ransition>
    <p:fade thruBlk="1"/>
  </p:transition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1259281-FC46-4EC2-896D-42E4C7932148}" type="datetimeFigureOut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30.5.2018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0B4EB6-1277-4DF8-A7AD-A033784B4867}" type="slidenum">
              <a:rPr lang="cs-CZ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cs-CZ">
              <a:solidFill>
                <a:prstClr val="white">
                  <a:tint val="75000"/>
                </a:prstClr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8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9.xml"/><Relationship Id="rId4" Type="http://schemas.openxmlformats.org/officeDocument/2006/relationships/image" Target="../media/image1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0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1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2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3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5.xm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6.xml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7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8.xml"/><Relationship Id="rId4" Type="http://schemas.openxmlformats.org/officeDocument/2006/relationships/image" Target="../media/image23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19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8.xml"/><Relationship Id="rId1" Type="http://schemas.openxmlformats.org/officeDocument/2006/relationships/themeOverride" Target="../theme/themeOverride20.xm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1.xml"/><Relationship Id="rId4" Type="http://schemas.openxmlformats.org/officeDocument/2006/relationships/image" Target="../media/image2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2.xml"/><Relationship Id="rId4" Type="http://schemas.openxmlformats.org/officeDocument/2006/relationships/image" Target="../media/image2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3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24.xml"/><Relationship Id="rId4" Type="http://schemas.openxmlformats.org/officeDocument/2006/relationships/image" Target="../media/image2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5.xml"/><Relationship Id="rId4" Type="http://schemas.openxmlformats.org/officeDocument/2006/relationships/image" Target="../media/image30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3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9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.xml"/><Relationship Id="rId1" Type="http://schemas.openxmlformats.org/officeDocument/2006/relationships/themeOverride" Target="../theme/themeOverride7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5"/>
          <p:cNvSpPr>
            <a:spLocks noGrp="1"/>
          </p:cNvSpPr>
          <p:nvPr>
            <p:ph type="title"/>
          </p:nvPr>
        </p:nvSpPr>
        <p:spPr>
          <a:xfrm>
            <a:off x="0" y="629816"/>
            <a:ext cx="9144000" cy="1143000"/>
          </a:xfrm>
          <a:solidFill>
            <a:srgbClr val="FFFFFF">
              <a:alpha val="67059"/>
            </a:srgbClr>
          </a:solidFill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normAutofit fontScale="90000"/>
          </a:bodyPr>
          <a:lstStyle/>
          <a:p>
            <a:pPr algn="ctr"/>
            <a:r>
              <a:rPr lang="cs-CZ" sz="4000" dirty="0" smtClean="0">
                <a:solidFill>
                  <a:schemeClr val="bg1"/>
                </a:solidFill>
              </a:rPr>
              <a:t>Přírodní zahrada jako prostor pro terapii i vzdělávání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7" name="Podnadpis 6"/>
          <p:cNvSpPr>
            <a:spLocks noGrp="1"/>
          </p:cNvSpPr>
          <p:nvPr>
            <p:ph idx="1"/>
          </p:nvPr>
        </p:nvSpPr>
        <p:spPr>
          <a:xfrm>
            <a:off x="6891064" y="6093296"/>
            <a:ext cx="2145432" cy="764704"/>
          </a:xfrm>
        </p:spPr>
        <p:txBody>
          <a:bodyPr>
            <a:norm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r">
              <a:buNone/>
            </a:pPr>
            <a:r>
              <a:rPr lang="cs-CZ" sz="1600" b="1" dirty="0" smtClean="0">
                <a:ln w="50800"/>
              </a:rPr>
              <a:t>Ing. Vlasta Hábová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30000" b="-3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Zahrady pro handicapované</a:t>
            </a:r>
            <a:endParaRPr lang="cs-CZ" dirty="0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hlavní zásady / parametry a prostorové požadavky / skladebné prvky</a:t>
            </a:r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cs-CZ" dirty="0" smtClean="0">
                <a:solidFill>
                  <a:srgbClr val="92D050"/>
                </a:solidFill>
              </a:rPr>
              <a:t>Hlavní zásady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460374" y="1698987"/>
            <a:ext cx="4040188" cy="715355"/>
          </a:xfrm>
        </p:spPr>
        <p:txBody>
          <a:bodyPr/>
          <a:lstStyle/>
          <a:p>
            <a:r>
              <a:rPr lang="cs-CZ" cap="none" dirty="0" smtClean="0">
                <a:solidFill>
                  <a:schemeClr val="bg1"/>
                </a:solidFill>
              </a:rPr>
              <a:t>Univerzální design</a:t>
            </a:r>
          </a:p>
        </p:txBody>
      </p:sp>
      <p:sp>
        <p:nvSpPr>
          <p:cNvPr id="13316" name="Zástupný symbol pro obsah 5"/>
          <p:cNvSpPr>
            <a:spLocks noGrp="1"/>
          </p:cNvSpPr>
          <p:nvPr>
            <p:ph sz="half" idx="2"/>
          </p:nvPr>
        </p:nvSpPr>
        <p:spPr>
          <a:xfrm>
            <a:off x="460374" y="2449512"/>
            <a:ext cx="4040188" cy="3951288"/>
          </a:xfrm>
        </p:spPr>
        <p:txBody>
          <a:bodyPr/>
          <a:lstStyle/>
          <a:p>
            <a:pPr algn="just"/>
            <a:r>
              <a:rPr lang="cs-CZ" sz="2200" dirty="0" smtClean="0">
                <a:solidFill>
                  <a:schemeClr val="bg1"/>
                </a:solidFill>
                <a:latin typeface="Arial" charset="0"/>
              </a:rPr>
              <a:t>bezbariérové zahrady nejsou navrženy jen pro handicapované</a:t>
            </a:r>
          </a:p>
          <a:p>
            <a:pPr algn="just"/>
            <a:r>
              <a:rPr lang="cs-CZ" sz="2200" dirty="0" smtClean="0">
                <a:solidFill>
                  <a:schemeClr val="bg1"/>
                </a:solidFill>
                <a:latin typeface="Arial" charset="0"/>
              </a:rPr>
              <a:t>vytváření bezbariérových prostor, vyhovujících co nejširšímu spektru uživatelů</a:t>
            </a:r>
          </a:p>
          <a:p>
            <a:pPr algn="just"/>
            <a:r>
              <a:rPr lang="cs-CZ" sz="2200" dirty="0" smtClean="0">
                <a:solidFill>
                  <a:schemeClr val="bg1"/>
                </a:solidFill>
                <a:latin typeface="Arial" charset="0"/>
              </a:rPr>
              <a:t>hlavním principem je setkávání všech skupin</a:t>
            </a:r>
          </a:p>
          <a:p>
            <a:pPr algn="just"/>
            <a:r>
              <a:rPr lang="cs-CZ" sz="2200" dirty="0" smtClean="0">
                <a:solidFill>
                  <a:schemeClr val="bg1"/>
                </a:solidFill>
                <a:latin typeface="Arial" charset="0"/>
              </a:rPr>
              <a:t>účast cílové skupiny na vzniku projektu – komunitní plánování</a:t>
            </a:r>
          </a:p>
        </p:txBody>
      </p:sp>
      <p:pic>
        <p:nvPicPr>
          <p:cNvPr id="13322" name="Picture 10" descr="DSCN0258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 cstate="print"/>
          <a:stretch>
            <a:fillRect/>
          </a:stretch>
        </p:blipFill>
        <p:spPr>
          <a:xfrm>
            <a:off x="5318159" y="4093395"/>
            <a:ext cx="3162293" cy="2371719"/>
          </a:xfrm>
        </p:spPr>
      </p:pic>
      <p:sp>
        <p:nvSpPr>
          <p:cNvPr id="13323" name="Zástupný symbol pro obsah 5"/>
          <p:cNvSpPr>
            <a:spLocks/>
          </p:cNvSpPr>
          <p:nvPr/>
        </p:nvSpPr>
        <p:spPr bwMode="auto">
          <a:xfrm>
            <a:off x="4532341" y="1700213"/>
            <a:ext cx="4040187" cy="158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54864" tIns="91440"/>
          <a:lstStyle/>
          <a:p>
            <a:pPr marL="438150" indent="-319088" algn="just">
              <a:buClr>
                <a:schemeClr val="accent1"/>
              </a:buClr>
              <a:buSzPct val="80000"/>
              <a:buFont typeface="Wingdings 2" pitchFamily="18" charset="2"/>
              <a:buChar char=""/>
            </a:pPr>
            <a:r>
              <a:rPr lang="cs-CZ" sz="2200" dirty="0">
                <a:solidFill>
                  <a:schemeClr val="bg1"/>
                </a:solidFill>
              </a:rPr>
              <a:t>Sedm hlavních principů:</a:t>
            </a:r>
          </a:p>
          <a:p>
            <a:pPr marL="742950" lvl="1" indent="-285750" algn="just">
              <a:spcBef>
                <a:spcPct val="20000"/>
              </a:spcBef>
              <a:buClr>
                <a:schemeClr val="accent2"/>
              </a:buClr>
              <a:buSzPct val="90000"/>
              <a:buFont typeface="Wingdings" pitchFamily="2" charset="2"/>
              <a:buChar char=""/>
            </a:pPr>
            <a:r>
              <a:rPr lang="cs-CZ" sz="2000" dirty="0" smtClean="0">
                <a:solidFill>
                  <a:schemeClr val="bg1"/>
                </a:solidFill>
              </a:rPr>
              <a:t>spravedlivost</a:t>
            </a:r>
            <a:r>
              <a:rPr lang="cs-CZ" sz="2000" dirty="0">
                <a:solidFill>
                  <a:schemeClr val="bg1"/>
                </a:solidFill>
              </a:rPr>
              <a:t>, flexibilita, jednoduchost a intuitivnost, jasně podané informace, bezpečnost, nízká fyzická náročnost a také rozměry a prostor vhodný pro všechny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92D050"/>
                </a:solidFill>
              </a:rPr>
              <a:t>Základní skladebné prvky</a:t>
            </a:r>
            <a:endParaRPr lang="cs-CZ" b="1" dirty="0">
              <a:solidFill>
                <a:srgbClr val="92D050"/>
              </a:solidFill>
            </a:endParaRPr>
          </a:p>
        </p:txBody>
      </p:sp>
      <p:pic>
        <p:nvPicPr>
          <p:cNvPr id="10" name="Zástupný symbol pro obrázek 9" descr="DSCN0257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6198" r="6358"/>
          <a:stretch>
            <a:fillRect/>
          </a:stretch>
        </p:blipFill>
        <p:spPr>
          <a:xfrm>
            <a:off x="2915816" y="1484784"/>
            <a:ext cx="6264696" cy="5373216"/>
          </a:xfrm>
        </p:spPr>
      </p:pic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5129784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Vyvýšené záhony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umožňují bližší kontakt s rostlinami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vhodné pro osoby na vozíku a s postižením zraku, pro seniory a děti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Typy:</a:t>
            </a:r>
          </a:p>
          <a:p>
            <a:endParaRPr lang="cs-CZ" sz="2100" dirty="0" smtClean="0">
              <a:solidFill>
                <a:schemeClr val="bg1"/>
              </a:solidFill>
            </a:endParaRPr>
          </a:p>
          <a:p>
            <a:pPr marL="457200" indent="-457200">
              <a:buAutoNum type="arabicPeriod"/>
            </a:pPr>
            <a:r>
              <a:rPr lang="cs-CZ" sz="2100" dirty="0" smtClean="0">
                <a:solidFill>
                  <a:schemeClr val="bg1"/>
                </a:solidFill>
              </a:rPr>
              <a:t>Záhon s rovnou stěnou (obrázek)</a:t>
            </a:r>
          </a:p>
          <a:p>
            <a:pPr marL="457200" indent="-457200">
              <a:buAutoNum type="arabicPeriod"/>
            </a:pPr>
            <a:r>
              <a:rPr lang="cs-CZ" sz="2100" dirty="0" smtClean="0">
                <a:solidFill>
                  <a:schemeClr val="bg1"/>
                </a:solidFill>
              </a:rPr>
              <a:t>Záhon s výklenkem pro kolena (vhodný osoby na invalidním vozíku)</a:t>
            </a:r>
          </a:p>
          <a:p>
            <a:pPr marL="457200" indent="-457200">
              <a:buAutoNum type="arabicPeriod"/>
            </a:pPr>
            <a:r>
              <a:rPr lang="cs-CZ" sz="2100" dirty="0" smtClean="0">
                <a:solidFill>
                  <a:schemeClr val="bg1"/>
                </a:solidFill>
              </a:rPr>
              <a:t>Záhon na stole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64592" y="142852"/>
            <a:ext cx="2525150" cy="978408"/>
          </a:xfrm>
        </p:spPr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Základní skladebné prvky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164592" y="1643050"/>
            <a:ext cx="2468880" cy="5000660"/>
          </a:xfrm>
        </p:spPr>
        <p:txBody>
          <a:bodyPr>
            <a:normAutofit fontScale="92500" lnSpcReduction="10000"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-  Základní výška je 80 cm, pro vozíčkáře pak v rozmezí 45 – 90 cm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Při výklenku pro nohy je podjezdná výška 70 cm, hloubka výklenku má být 45 – 50 cm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Záhony se sedací obrubou – výška 60 cm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Šířka komunikace mezi záhony 180 – 200 cm (manipulační prostor invalidního vozíku)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9" name="Zástupný symbol pro obrázek 8" descr="DSCN0242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r="12899"/>
          <a:stretch>
            <a:fillRect/>
          </a:stretch>
        </p:blipFill>
        <p:spPr>
          <a:xfrm>
            <a:off x="2903804" y="1484784"/>
            <a:ext cx="6240196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Základní skladebné prvky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915494"/>
          </a:xfrm>
        </p:spPr>
        <p:txBody>
          <a:bodyPr>
            <a:normAutofit lnSpcReduction="10000"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Záhony v nádobách</a:t>
            </a: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květináče, truhlíky – nenáročné, vhodné pro zdravotně postižené</a:t>
            </a:r>
          </a:p>
          <a:p>
            <a:pPr>
              <a:buFontTx/>
              <a:buChar char="-"/>
            </a:pPr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 -  vhodné pro zrakově postižené – mohou pěstovat jen jeden druh rostlin, není pro ně matoucí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Nevýhoda: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Nutná pravidelná závlaha</a:t>
            </a:r>
          </a:p>
        </p:txBody>
      </p:sp>
      <p:pic>
        <p:nvPicPr>
          <p:cNvPr id="10" name="Zástupný symbol pro obrázek 9" descr="Herb_Alley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r="12899"/>
          <a:stretch>
            <a:fillRect/>
          </a:stretch>
        </p:blipFill>
        <p:spPr>
          <a:xfrm>
            <a:off x="2903804" y="1484784"/>
            <a:ext cx="6240196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Základní skladebné prvky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621458" cy="3486734"/>
          </a:xfrm>
        </p:spPr>
        <p:txBody>
          <a:bodyPr>
            <a:normAutofit fontScale="92500" lnSpcReduction="10000"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Vertikální zahrady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Popínavé rostliny na konstrukcích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Bezproblémová dostupnost pro osoby se sníženou pohyblivostí, nebo nevidomé</a:t>
            </a: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Mobiliář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Přizpůsobený potřebám handicapovaných osob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3075" name="Picture 3" descr="C:\Users\chaloupky\Documents\CHALOUPKY\PŘÍRODNÍ ZAHRADY\konference fotky\american-school-009.jpg"/>
          <p:cNvPicPr>
            <a:picLocks noChangeAspect="1" noChangeArrowheads="1"/>
          </p:cNvPicPr>
          <p:nvPr/>
        </p:nvPicPr>
        <p:blipFill>
          <a:blip r:embed="rId4" cstate="print"/>
          <a:srcRect t="5763" r="2470" b="13171"/>
          <a:stretch>
            <a:fillRect/>
          </a:stretch>
        </p:blipFill>
        <p:spPr bwMode="auto">
          <a:xfrm>
            <a:off x="0" y="5085184"/>
            <a:ext cx="2843808" cy="1772816"/>
          </a:xfrm>
          <a:prstGeom prst="rect">
            <a:avLst/>
          </a:prstGeom>
          <a:noFill/>
        </p:spPr>
      </p:pic>
      <p:pic>
        <p:nvPicPr>
          <p:cNvPr id="12" name="Zástupný symbol pro obrázek 11" descr="img_9961.jpg"/>
          <p:cNvPicPr>
            <a:picLocks noGrp="1" noChangeAspect="1"/>
          </p:cNvPicPr>
          <p:nvPr>
            <p:ph type="pic" idx="1"/>
          </p:nvPr>
        </p:nvPicPr>
        <p:blipFill>
          <a:blip r:embed="rId5" cstate="print"/>
          <a:srcRect l="6030" r="7036"/>
          <a:stretch>
            <a:fillRect/>
          </a:stretch>
        </p:blipFill>
        <p:spPr>
          <a:xfrm>
            <a:off x="2915816" y="1484784"/>
            <a:ext cx="6228184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Hlavní kategorie zahrad pro skupiny se zvláštními nároky</a:t>
            </a:r>
            <a:endParaRPr lang="cs-CZ" dirty="0"/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cs-CZ" dirty="0" smtClean="0"/>
              <a:t>zahrady pro tělesně postižené / zahrady pro zrakově handicapované / zahrady pro osoby s postižením sluchu / zahrady pro seniory / zahrady pro handicapované děti</a:t>
            </a:r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tělesně postižené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986932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-  Pohybové postižení klade zvýšené nároky na </a:t>
            </a:r>
            <a:r>
              <a:rPr lang="cs-CZ" sz="2000" b="1" dirty="0" smtClean="0">
                <a:solidFill>
                  <a:schemeClr val="bg1"/>
                </a:solidFill>
              </a:rPr>
              <a:t>provedení technických prvků – </a:t>
            </a:r>
            <a:r>
              <a:rPr lang="cs-CZ" sz="2000" dirty="0" smtClean="0">
                <a:solidFill>
                  <a:schemeClr val="bg1"/>
                </a:solidFill>
              </a:rPr>
              <a:t>minimum terénních rozdílů, rampy, výtahy apod. 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Důraz na použití vhodných materiálů pro povrchy komunikací a dodržování jejich minimální šířky</a:t>
            </a:r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8" name="Zástupný symbol pro obrázek 7" descr="Rainbow_Wall_01_Jan_09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7301" r="5604"/>
          <a:stretch>
            <a:fillRect/>
          </a:stretch>
        </p:blipFill>
        <p:spPr>
          <a:xfrm>
            <a:off x="2904241" y="1484784"/>
            <a:ext cx="6239759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tělesně postižené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3143240" y="1643050"/>
            <a:ext cx="5786478" cy="4929222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Specifické vnímání prostoru u vozíčkářů: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	-  nižší pohledový horizont – potřeba 	  	    brát v potaz při umisťování informačních 		    tabulí, ovládacích prvků, map parku či 	    	    řešení pítek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	-  omezená </a:t>
            </a:r>
            <a:r>
              <a:rPr lang="cs-CZ" sz="2000" dirty="0" err="1" smtClean="0">
                <a:solidFill>
                  <a:schemeClr val="bg1"/>
                </a:solidFill>
              </a:rPr>
              <a:t>dosahová</a:t>
            </a:r>
            <a:r>
              <a:rPr lang="cs-CZ" sz="2000" dirty="0" smtClean="0">
                <a:solidFill>
                  <a:schemeClr val="bg1"/>
                </a:solidFill>
              </a:rPr>
              <a:t> vzdálenost – nutná 	    	   zvýšená pracovní plocha 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pPr algn="just"/>
            <a:r>
              <a:rPr lang="cs-CZ" sz="2000" dirty="0" smtClean="0">
                <a:solidFill>
                  <a:schemeClr val="bg1"/>
                </a:solidFill>
              </a:rPr>
              <a:t>Zdravý člověk i vozíčkář vnímá prostor i za pohybu – kontinuálně, pohybově postižený jej vnímá až při zastavení – vytvářet proto odpočinková místa na zajímavých místech zahrady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7" name="Zástupný symbol pro obrázek 6" descr="special_groups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13861" r="46347"/>
          <a:stretch>
            <a:fillRect/>
          </a:stretch>
        </p:blipFill>
        <p:spPr>
          <a:xfrm>
            <a:off x="0" y="1497877"/>
            <a:ext cx="2843808" cy="5360123"/>
          </a:xfrm>
          <a:prstGeom prst="rect">
            <a:avLst/>
          </a:prstGeom>
          <a:noFill/>
          <a:ln>
            <a:noFill/>
          </a:ln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zrakově handicapované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64592" y="1571612"/>
            <a:ext cx="2468880" cy="5129784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Stupně zrakového postižení: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Slabozrakost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Zbytky zraku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Slepota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Prostor srozumitelný pro zcela nevidomého může být matoucí pro slabozraké: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Používat také výrazné rozdíly v barvě (hl. sytosti), nejen ve struktuře povrchů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18" name="Zástupný symbol pro obrázek 17" descr="lamb_s_tounge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9083" r="4019"/>
          <a:stretch>
            <a:fillRect/>
          </a:stretch>
        </p:blipFill>
        <p:spPr>
          <a:xfrm>
            <a:off x="2915816" y="1482612"/>
            <a:ext cx="6228184" cy="5375388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17000" b="-1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6648" y="404664"/>
            <a:ext cx="8013192" cy="1206968"/>
          </a:xfr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r>
              <a:rPr lang="cs-CZ" sz="4500" dirty="0" smtClean="0">
                <a:solidFill>
                  <a:srgbClr val="92D050"/>
                </a:solidFill>
              </a:rPr>
              <a:t>Přírodní zahrady</a:t>
            </a:r>
            <a:endParaRPr lang="cs-CZ" sz="4500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07504" y="1684784"/>
            <a:ext cx="8022336" cy="685800"/>
          </a:xfrm>
        </p:spPr>
        <p:txBody>
          <a:bodyPr/>
          <a:lstStyle/>
          <a:p>
            <a:r>
              <a:rPr lang="cs-CZ" dirty="0" smtClean="0"/>
              <a:t>Zahrady napospas přírodě?</a:t>
            </a:r>
            <a:endParaRPr lang="cs-CZ" dirty="0"/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zrakově handicapované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71438" y="1571612"/>
            <a:ext cx="2714612" cy="5129784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-  aromatické rostliny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rostliny se zajímavou texturou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zvýšené záhony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zábradlí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střídání materiálů u                                  zpevněných ploch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označení v Braillově písmu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místo pro umytí rukou</a:t>
            </a: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pPr algn="just"/>
            <a:r>
              <a:rPr lang="cs-CZ" sz="2000" b="1" dirty="0" smtClean="0">
                <a:solidFill>
                  <a:schemeClr val="bg1"/>
                </a:solidFill>
              </a:rPr>
              <a:t>Měl by být přítomen školený průvodce!</a:t>
            </a:r>
          </a:p>
          <a:p>
            <a:pPr algn="just"/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  <p:pic>
        <p:nvPicPr>
          <p:cNvPr id="7" name="Zástupný symbol pro obrázek 6" descr="DSCN0315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r="12899"/>
          <a:stretch>
            <a:fillRect/>
          </a:stretch>
        </p:blipFill>
        <p:spPr>
          <a:xfrm>
            <a:off x="2903805" y="1484784"/>
            <a:ext cx="6240195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osoby s postižením sluchu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142844" y="1571612"/>
            <a:ext cx="2621458" cy="5072098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Prostor v zahradách pro neslyšící musí: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Být bezbariérový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Být řešen co </a:t>
            </a:r>
          </a:p>
          <a:p>
            <a:r>
              <a:rPr lang="cs-CZ" sz="2000" b="1" dirty="0" smtClean="0">
                <a:solidFill>
                  <a:schemeClr val="bg1"/>
                </a:solidFill>
              </a:rPr>
              <a:t>nejbezpečněji, jednoduše, přehledně</a:t>
            </a: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Zaměřit se na vyžití ostatních smyslů (aromatické rostliny, barevnost, apod.)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Pozor ovšem na příliš </a:t>
            </a:r>
            <a:r>
              <a:rPr lang="cs-CZ" sz="2000" b="1" smtClean="0">
                <a:solidFill>
                  <a:schemeClr val="bg1"/>
                </a:solidFill>
              </a:rPr>
              <a:t>kontrastní vjemy!</a:t>
            </a:r>
            <a:r>
              <a:rPr lang="cs-CZ" sz="2000" smtClean="0">
                <a:solidFill>
                  <a:schemeClr val="bg1"/>
                </a:solidFill>
              </a:rPr>
              <a:t> </a:t>
            </a:r>
            <a:r>
              <a:rPr lang="cs-CZ" sz="2000" dirty="0" smtClean="0">
                <a:solidFill>
                  <a:schemeClr val="bg1"/>
                </a:solidFill>
              </a:rPr>
              <a:t>působí  u neslyšících rušivě, tříští pozornost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2000" b="1" dirty="0" smtClean="0">
              <a:solidFill>
                <a:schemeClr val="bg1"/>
              </a:solidFill>
            </a:endParaRPr>
          </a:p>
          <a:p>
            <a:endParaRPr lang="cs-CZ" sz="2000" b="1" dirty="0" smtClean="0">
              <a:solidFill>
                <a:schemeClr val="bg1"/>
              </a:solidFill>
            </a:endParaRPr>
          </a:p>
        </p:txBody>
      </p:sp>
      <p:pic>
        <p:nvPicPr>
          <p:cNvPr id="12" name="Zástupný symbol pro obrázek 11" descr="queen-anne-high-school-013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9213" r="3343"/>
          <a:stretch>
            <a:fillRect/>
          </a:stretch>
        </p:blipFill>
        <p:spPr>
          <a:xfrm>
            <a:off x="2915816" y="1484784"/>
            <a:ext cx="6264696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seniory</a:t>
            </a:r>
            <a:endParaRPr lang="cs-CZ" b="1" dirty="0">
              <a:solidFill>
                <a:srgbClr val="92D050"/>
              </a:solidFill>
            </a:endParaRPr>
          </a:p>
        </p:txBody>
      </p:sp>
      <p:pic>
        <p:nvPicPr>
          <p:cNvPr id="13" name="Zástupný symbol pro obsah 12" descr="sensory_garden.jpg"/>
          <p:cNvPicPr>
            <a:picLocks noGrp="1" noChangeAspect="1"/>
          </p:cNvPicPr>
          <p:nvPr>
            <p:ph idx="1"/>
          </p:nvPr>
        </p:nvPicPr>
        <p:blipFill>
          <a:blip r:embed="rId4" cstate="print"/>
          <a:srcRect l="12640" r="19081" b="38174"/>
          <a:stretch>
            <a:fillRect/>
          </a:stretch>
        </p:blipFill>
        <p:spPr>
          <a:xfrm>
            <a:off x="4860032" y="3717032"/>
            <a:ext cx="4283968" cy="2909255"/>
          </a:xfrm>
        </p:spPr>
      </p:pic>
      <p:sp>
        <p:nvSpPr>
          <p:cNvPr id="12" name="Zástupný symbol pro text 11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4404162" cy="4913692"/>
          </a:xfrm>
        </p:spPr>
        <p:txBody>
          <a:bodyPr>
            <a:normAutofit lnSpcReduction="10000"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Kombinace několika omezení – často trpí poškozením zraku, pohybového ústrojí, omezené vnímání hmatem, projevuje se ztížená schopnost učit se: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-  kontrastní barvy, jasně označené  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    překážky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-  jasné, přehledné členění prostoru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-  rostliny zajímavé, barevné, 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   kvetoucí, aromatické, tradiční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	– pozor na rostliny s trny (růže)</a:t>
            </a:r>
            <a:br>
              <a:rPr lang="cs-CZ" sz="2000" dirty="0" smtClean="0">
                <a:solidFill>
                  <a:schemeClr val="bg1"/>
                </a:solidFill>
              </a:rPr>
            </a:br>
            <a:r>
              <a:rPr lang="cs-CZ" sz="2000" dirty="0" smtClean="0">
                <a:solidFill>
                  <a:schemeClr val="bg1"/>
                </a:solidFill>
              </a:rPr>
              <a:t>                     a jedovaté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-  vyvarovat se tzv. smutečních forem 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   (převislé, jehličnany)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-  před bílou dávat přednost žluté,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   oranžové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   -  rostliny, lákající zvířata</a:t>
            </a:r>
            <a:endParaRPr lang="cs-CZ" sz="2000" dirty="0">
              <a:solidFill>
                <a:schemeClr val="bg1"/>
              </a:solidFill>
            </a:endParaRPr>
          </a:p>
        </p:txBody>
      </p:sp>
      <p:sp>
        <p:nvSpPr>
          <p:cNvPr id="14" name="Zástupný symbol pro text 11"/>
          <p:cNvSpPr txBox="1">
            <a:spLocks/>
          </p:cNvSpPr>
          <p:nvPr/>
        </p:nvSpPr>
        <p:spPr>
          <a:xfrm>
            <a:off x="4786314" y="1801456"/>
            <a:ext cx="4118410" cy="1984734"/>
          </a:xfrm>
          <a:prstGeom prst="rect">
            <a:avLst/>
          </a:prstGeom>
        </p:spPr>
        <p:txBody>
          <a:bodyPr vert="horz" lIns="54864" tIns="91440" rtlCol="0">
            <a:norm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cs-CZ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Mnoho seniorů je vášnivými zahrádkáři – umožnit jim uchovat si</a:t>
            </a: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koníčka i přes zdravotní potíže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       -  vyvýšené záhony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tabLst/>
              <a:defRPr/>
            </a:pPr>
            <a:r>
              <a:rPr kumimoji="0" lang="cs-CZ" sz="2000" b="0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-  speciální zahradní náčiní</a:t>
            </a:r>
            <a:endParaRPr kumimoji="0" lang="cs-CZ" sz="20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handicapované děti</a:t>
            </a:r>
            <a:endParaRPr lang="cs-CZ" b="1" dirty="0">
              <a:solidFill>
                <a:srgbClr val="92D050"/>
              </a:solidFill>
            </a:endParaRPr>
          </a:p>
        </p:txBody>
      </p:sp>
      <p:pic>
        <p:nvPicPr>
          <p:cNvPr id="6" name="Zástupný symbol pro obrázek 5" descr="Ducks_02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r="12934"/>
          <a:stretch>
            <a:fillRect/>
          </a:stretch>
        </p:blipFill>
        <p:spPr>
          <a:xfrm>
            <a:off x="2903805" y="1482612"/>
            <a:ext cx="6240195" cy="5375388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71437" y="1571612"/>
            <a:ext cx="2750139" cy="5143536"/>
          </a:xfrm>
        </p:spPr>
        <p:txBody>
          <a:bodyPr>
            <a:normAutofit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Nevidomé děti: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snadno čitelné prostředí, jednoduchý půdorys, oválná/kruhová cestní síť, vyhýbat se nepravidelnostem, ve kterých dítě ztratí orientaci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Částečně vidící děti: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barevné atrakce, kontrastní povrchy, vyvarovat se nebezpečně zasahujícím prvkům – větve, ostré rohy apod.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pro handicapované děti</a:t>
            </a:r>
            <a:endParaRPr lang="cs-CZ" b="1" dirty="0">
              <a:solidFill>
                <a:srgbClr val="92D050"/>
              </a:solidFill>
            </a:endParaRPr>
          </a:p>
        </p:txBody>
      </p:sp>
      <p:pic>
        <p:nvPicPr>
          <p:cNvPr id="8" name="Zástupný symbol pro obrázek 7" descr="2_herbsteindruck2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t="16475" b="611"/>
          <a:stretch>
            <a:fillRect/>
          </a:stretch>
        </p:blipFill>
        <p:spPr>
          <a:xfrm>
            <a:off x="2915816" y="-27384"/>
            <a:ext cx="6228184" cy="6885384"/>
          </a:xfrm>
        </p:spPr>
      </p:pic>
      <p:sp>
        <p:nvSpPr>
          <p:cNvPr id="5" name="Zástupný symbol pro text 4"/>
          <p:cNvSpPr>
            <a:spLocks noGrp="1"/>
          </p:cNvSpPr>
          <p:nvPr>
            <p:ph type="body" sz="half" idx="2"/>
          </p:nvPr>
        </p:nvSpPr>
        <p:spPr>
          <a:xfrm>
            <a:off x="71437" y="1571612"/>
            <a:ext cx="2750139" cy="5143536"/>
          </a:xfrm>
        </p:spPr>
        <p:txBody>
          <a:bodyPr>
            <a:normAutofit lnSpcReduction="10000"/>
          </a:bodyPr>
          <a:lstStyle/>
          <a:p>
            <a:r>
              <a:rPr lang="cs-CZ" sz="2000" b="1" dirty="0" smtClean="0">
                <a:solidFill>
                  <a:schemeClr val="bg1"/>
                </a:solidFill>
              </a:rPr>
              <a:t>Postižení pohybového ústrojí: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Bezbariérové komunikace, vyvýšené záhony, speciální herní prvky (trampolíny, místo pro cvičení, vyvýšená pískoviště apod.)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b="1" dirty="0" smtClean="0">
                <a:solidFill>
                  <a:schemeClr val="bg1"/>
                </a:solidFill>
              </a:rPr>
              <a:t>Postižení sluchu: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-  Bezbariérový prostor, přehledné, jednoduše členěné, předvídatelné prostředí, herní prvky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b="1" dirty="0" smtClean="0"/>
              <a:t>Velmi přínosná je zahradní pracovní terapie</a:t>
            </a:r>
            <a:endParaRPr lang="cs-CZ" sz="2000" b="1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Zástupný symbol pro obrázek 7" descr="2_herbsteindruck2.jpg"/>
          <p:cNvPicPr>
            <a:picLocks noChangeAspect="1"/>
          </p:cNvPicPr>
          <p:nvPr/>
        </p:nvPicPr>
        <p:blipFill>
          <a:blip r:embed="rId4" cstate="print"/>
          <a:srcRect l="4021" r="9045"/>
          <a:stretch>
            <a:fillRect/>
          </a:stretch>
        </p:blipFill>
        <p:spPr>
          <a:xfrm>
            <a:off x="2915816" y="1484784"/>
            <a:ext cx="6228184" cy="5373216"/>
          </a:xfrm>
          <a:prstGeom prst="rect">
            <a:avLst/>
          </a:prstGeom>
          <a:solidFill>
            <a:schemeClr val="bg2">
              <a:shade val="75000"/>
            </a:schemeClr>
          </a:solidFill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Zahrady smyslů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Tematické členění zahrad: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Zahrady barev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Zahrady vůní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Zahrady tvarů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Zahrady chutí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Zahrady zvuků</a:t>
            </a:r>
          </a:p>
          <a:p>
            <a:endParaRPr lang="cs-CZ" sz="200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73152" rIns="4572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/>
          </a:bodyPr>
          <a:lstStyle/>
          <a:p>
            <a:pPr>
              <a:defRPr/>
            </a:pPr>
            <a:r>
              <a:rPr lang="cs-CZ" b="1" dirty="0" smtClean="0">
                <a:solidFill>
                  <a:srgbClr val="92D050"/>
                </a:solidFill>
              </a:rPr>
              <a:t>Školní zahrady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15" name="Zástupný symbol pro text 14"/>
          <p:cNvSpPr>
            <a:spLocks noGrp="1"/>
          </p:cNvSpPr>
          <p:nvPr>
            <p:ph type="body" sz="half" idx="2"/>
          </p:nvPr>
        </p:nvSpPr>
        <p:spPr>
          <a:xfrm>
            <a:off x="164592" y="2071678"/>
            <a:ext cx="2468880" cy="4228538"/>
          </a:xfrm>
        </p:spPr>
        <p:txBody>
          <a:bodyPr>
            <a:normAutofit/>
          </a:bodyPr>
          <a:lstStyle/>
          <a:p>
            <a:r>
              <a:rPr lang="cs-CZ" sz="2000" dirty="0" smtClean="0">
                <a:solidFill>
                  <a:schemeClr val="bg1"/>
                </a:solidFill>
              </a:rPr>
              <a:t>-  Venkovní učebna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Přírodní hřiště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-  Pěstební a pokusné    </a:t>
            </a:r>
          </a:p>
          <a:p>
            <a:r>
              <a:rPr lang="cs-CZ" sz="2000" dirty="0" smtClean="0">
                <a:solidFill>
                  <a:schemeClr val="bg1"/>
                </a:solidFill>
              </a:rPr>
              <a:t>    plochy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endParaRPr lang="cs-CZ" sz="2000" dirty="0" smtClean="0">
              <a:solidFill>
                <a:schemeClr val="bg1"/>
              </a:solidFill>
            </a:endParaRPr>
          </a:p>
          <a:p>
            <a:r>
              <a:rPr lang="cs-CZ" sz="2000" dirty="0" smtClean="0">
                <a:solidFill>
                  <a:schemeClr val="bg1"/>
                </a:solidFill>
              </a:rPr>
              <a:t>Použití všech výše zmíněných prvků tak, aby byla zajištěna výchovná a vzdělávací funkce.</a:t>
            </a:r>
          </a:p>
          <a:p>
            <a:endParaRPr lang="cs-CZ" sz="2000" dirty="0" smtClean="0">
              <a:solidFill>
                <a:schemeClr val="bg1"/>
              </a:solidFill>
            </a:endParaRPr>
          </a:p>
        </p:txBody>
      </p:sp>
      <p:pic>
        <p:nvPicPr>
          <p:cNvPr id="8" name="Zástupný symbol pro obrázek 7" descr="pewley down garden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7538" r="5616"/>
          <a:stretch>
            <a:fillRect/>
          </a:stretch>
        </p:blipFill>
        <p:spPr>
          <a:xfrm>
            <a:off x="2915816" y="1479383"/>
            <a:ext cx="6228184" cy="5378617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cs-CZ" dirty="0" smtClean="0">
                <a:solidFill>
                  <a:srgbClr val="92D050"/>
                </a:solidFill>
              </a:rPr>
              <a:t>Použité prameny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cs-CZ" sz="2200" dirty="0" smtClean="0">
                <a:solidFill>
                  <a:schemeClr val="bg1"/>
                </a:solidFill>
              </a:rPr>
              <a:t>http://zahradysmyslu.euweb.cz/bezbarier.html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http://www.</a:t>
            </a:r>
            <a:r>
              <a:rPr lang="cs-CZ" sz="2200" dirty="0" err="1" smtClean="0">
                <a:solidFill>
                  <a:schemeClr val="bg1"/>
                </a:solidFill>
              </a:rPr>
              <a:t>lucygardens.com</a:t>
            </a:r>
            <a:r>
              <a:rPr lang="cs-CZ" sz="2200" dirty="0" smtClean="0">
                <a:solidFill>
                  <a:schemeClr val="bg1"/>
                </a:solidFill>
              </a:rPr>
              <a:t>/sensory-</a:t>
            </a:r>
            <a:r>
              <a:rPr lang="cs-CZ" sz="2200" dirty="0" err="1" smtClean="0">
                <a:solidFill>
                  <a:schemeClr val="bg1"/>
                </a:solidFill>
              </a:rPr>
              <a:t>garden</a:t>
            </a:r>
            <a:r>
              <a:rPr lang="cs-CZ" sz="2200" dirty="0" smtClean="0">
                <a:solidFill>
                  <a:schemeClr val="bg1"/>
                </a:solidFill>
              </a:rPr>
              <a:t>-</a:t>
            </a:r>
            <a:r>
              <a:rPr lang="cs-CZ" sz="2200" dirty="0" err="1" smtClean="0">
                <a:solidFill>
                  <a:schemeClr val="bg1"/>
                </a:solidFill>
              </a:rPr>
              <a:t>for</a:t>
            </a:r>
            <a:r>
              <a:rPr lang="cs-CZ" sz="2200" dirty="0" smtClean="0">
                <a:solidFill>
                  <a:schemeClr val="bg1"/>
                </a:solidFill>
              </a:rPr>
              <a:t>-</a:t>
            </a:r>
            <a:r>
              <a:rPr lang="cs-CZ" sz="2200" dirty="0" err="1" smtClean="0">
                <a:solidFill>
                  <a:schemeClr val="bg1"/>
                </a:solidFill>
              </a:rPr>
              <a:t>kids.html</a:t>
            </a:r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http://accessibletravel.suite101.com/</a:t>
            </a:r>
            <a:r>
              <a:rPr lang="cs-CZ" sz="2200" dirty="0" err="1" smtClean="0">
                <a:solidFill>
                  <a:schemeClr val="bg1"/>
                </a:solidFill>
              </a:rPr>
              <a:t>article.cfm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therapeutic</a:t>
            </a:r>
            <a:r>
              <a:rPr lang="cs-CZ" sz="2200" dirty="0" smtClean="0">
                <a:solidFill>
                  <a:schemeClr val="bg1"/>
                </a:solidFill>
              </a:rPr>
              <a:t>_</a:t>
            </a:r>
            <a:r>
              <a:rPr lang="cs-CZ" sz="2200" dirty="0" err="1" smtClean="0">
                <a:solidFill>
                  <a:schemeClr val="bg1"/>
                </a:solidFill>
              </a:rPr>
              <a:t>and</a:t>
            </a:r>
            <a:r>
              <a:rPr lang="cs-CZ" sz="2200" dirty="0" smtClean="0">
                <a:solidFill>
                  <a:schemeClr val="bg1"/>
                </a:solidFill>
              </a:rPr>
              <a:t>_sensory_gardens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http://www.</a:t>
            </a:r>
            <a:r>
              <a:rPr lang="cs-CZ" sz="2200" dirty="0" err="1" smtClean="0">
                <a:solidFill>
                  <a:schemeClr val="bg1"/>
                </a:solidFill>
              </a:rPr>
              <a:t>bbc.co.uk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gardening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gardening</a:t>
            </a:r>
            <a:r>
              <a:rPr lang="cs-CZ" sz="2200" dirty="0" smtClean="0">
                <a:solidFill>
                  <a:schemeClr val="bg1"/>
                </a:solidFill>
              </a:rPr>
              <a:t>_</a:t>
            </a:r>
            <a:r>
              <a:rPr lang="cs-CZ" sz="2200" dirty="0" err="1" smtClean="0">
                <a:solidFill>
                  <a:schemeClr val="bg1"/>
                </a:solidFill>
              </a:rPr>
              <a:t>with</a:t>
            </a:r>
            <a:r>
              <a:rPr lang="cs-CZ" sz="2200" dirty="0" smtClean="0">
                <a:solidFill>
                  <a:schemeClr val="bg1"/>
                </a:solidFill>
              </a:rPr>
              <a:t>_</a:t>
            </a:r>
            <a:r>
              <a:rPr lang="cs-CZ" sz="2200" dirty="0" err="1" smtClean="0">
                <a:solidFill>
                  <a:schemeClr val="bg1"/>
                </a:solidFill>
              </a:rPr>
              <a:t>children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plantstotry</a:t>
            </a:r>
            <a:r>
              <a:rPr lang="cs-CZ" sz="2200" dirty="0" smtClean="0">
                <a:solidFill>
                  <a:schemeClr val="bg1"/>
                </a:solidFill>
              </a:rPr>
              <a:t>_</a:t>
            </a:r>
            <a:r>
              <a:rPr lang="cs-CZ" sz="2200" dirty="0" err="1" smtClean="0">
                <a:solidFill>
                  <a:schemeClr val="bg1"/>
                </a:solidFill>
              </a:rPr>
              <a:t>sensory.shtml</a:t>
            </a:r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http://www.</a:t>
            </a:r>
            <a:r>
              <a:rPr lang="cs-CZ" sz="2200" dirty="0" err="1" smtClean="0">
                <a:solidFill>
                  <a:schemeClr val="bg1"/>
                </a:solidFill>
              </a:rPr>
              <a:t>nycgovparks.org</a:t>
            </a:r>
            <a:r>
              <a:rPr lang="cs-CZ" sz="2200" dirty="0" smtClean="0">
                <a:solidFill>
                  <a:schemeClr val="bg1"/>
                </a:solidFill>
              </a:rPr>
              <a:t>/sub_</a:t>
            </a:r>
            <a:r>
              <a:rPr lang="cs-CZ" sz="2200" dirty="0" err="1" smtClean="0">
                <a:solidFill>
                  <a:schemeClr val="bg1"/>
                </a:solidFill>
              </a:rPr>
              <a:t>about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accessibility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future.html</a:t>
            </a:r>
            <a:endParaRPr lang="cs-CZ" sz="2200" dirty="0" smtClean="0">
              <a:solidFill>
                <a:schemeClr val="bg1"/>
              </a:solidFill>
            </a:endParaRPr>
          </a:p>
          <a:p>
            <a:r>
              <a:rPr lang="cs-CZ" sz="2200" dirty="0" smtClean="0">
                <a:solidFill>
                  <a:schemeClr val="bg1"/>
                </a:solidFill>
              </a:rPr>
              <a:t>http://photos.connexus.net.au/sjwells</a:t>
            </a:r>
          </a:p>
          <a:p>
            <a:r>
              <a:rPr lang="cs-CZ" sz="2200" dirty="0" smtClean="0">
                <a:solidFill>
                  <a:schemeClr val="bg1"/>
                </a:solidFill>
              </a:rPr>
              <a:t>http://www.</a:t>
            </a:r>
            <a:r>
              <a:rPr lang="cs-CZ" sz="2200" dirty="0" err="1" smtClean="0">
                <a:solidFill>
                  <a:schemeClr val="bg1"/>
                </a:solidFill>
              </a:rPr>
              <a:t>healinglandscapes.org</a:t>
            </a:r>
            <a:r>
              <a:rPr lang="cs-CZ" sz="2200" dirty="0" smtClean="0">
                <a:solidFill>
                  <a:schemeClr val="bg1"/>
                </a:solidFill>
              </a:rPr>
              <a:t>/</a:t>
            </a:r>
            <a:r>
              <a:rPr lang="cs-CZ" sz="2200" dirty="0" err="1" smtClean="0">
                <a:solidFill>
                  <a:schemeClr val="bg1"/>
                </a:solidFill>
              </a:rPr>
              <a:t>healthcare</a:t>
            </a:r>
            <a:r>
              <a:rPr lang="cs-CZ" sz="2200" dirty="0" smtClean="0">
                <a:solidFill>
                  <a:schemeClr val="bg1"/>
                </a:solidFill>
              </a:rPr>
              <a:t>-gardens/a.</a:t>
            </a:r>
            <a:r>
              <a:rPr lang="cs-CZ" sz="2200" dirty="0" err="1" smtClean="0">
                <a:solidFill>
                  <a:schemeClr val="bg1"/>
                </a:solidFill>
              </a:rPr>
              <a:t>html</a:t>
            </a:r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endParaRPr lang="cs-CZ" sz="2200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cs-CZ" sz="2200" dirty="0" smtClean="0">
                <a:solidFill>
                  <a:schemeClr val="bg1"/>
                </a:solidFill>
              </a:rPr>
              <a:t>Zvláštní poděkování patří Ing. Jitce Vágnerové</a:t>
            </a:r>
            <a:endParaRPr lang="cs-CZ" sz="220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60648"/>
            <a:ext cx="8229600" cy="64807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cs-CZ" dirty="0" smtClean="0">
                <a:solidFill>
                  <a:srgbClr val="92D050"/>
                </a:solidFill>
              </a:rPr>
              <a:t>	„Zachovat a rozvíjet stávající a dle možností doplnit chybějící“</a:t>
            </a:r>
          </a:p>
          <a:p>
            <a:pPr algn="ctr">
              <a:buNone/>
            </a:pPr>
            <a:endParaRPr lang="cs-CZ" dirty="0" smtClean="0">
              <a:solidFill>
                <a:srgbClr val="92D050"/>
              </a:solidFill>
            </a:endParaRPr>
          </a:p>
          <a:p>
            <a:pPr>
              <a:buNone/>
            </a:pPr>
            <a:endParaRPr lang="cs-CZ" sz="2800" dirty="0" smtClean="0">
              <a:solidFill>
                <a:schemeClr val="tx1">
                  <a:lumMod val="40000"/>
                  <a:lumOff val="60000"/>
                </a:schemeClr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Nepoužívat pesticidy </a:t>
            </a:r>
            <a:r>
              <a:rPr lang="cs-CZ" sz="2800" dirty="0" smtClean="0">
                <a:solidFill>
                  <a:schemeClr val="bg1"/>
                </a:solidFill>
              </a:rPr>
              <a:t>(chemické prostředky pro hubení plevele a škůdců)</a:t>
            </a:r>
          </a:p>
          <a:p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Nepoužívat lehce rozpustná minerální hnojiva</a:t>
            </a:r>
          </a:p>
          <a:p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Nepoužívat rašelinu k obohacování a úpravě půdy</a:t>
            </a: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pPr algn="ctr"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http://www.</a:t>
            </a:r>
            <a:r>
              <a:rPr lang="cs-CZ" sz="2800" dirty="0" err="1" smtClean="0">
                <a:solidFill>
                  <a:schemeClr val="bg1"/>
                </a:solidFill>
              </a:rPr>
              <a:t>prirodnizahrada.eu</a:t>
            </a:r>
            <a:r>
              <a:rPr lang="cs-CZ" sz="2800" dirty="0" smtClean="0">
                <a:solidFill>
                  <a:schemeClr val="bg1"/>
                </a:solidFill>
              </a:rPr>
              <a:t>/</a:t>
            </a:r>
            <a:endParaRPr lang="cs-CZ" sz="2800" dirty="0">
              <a:solidFill>
                <a:schemeClr val="bg1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28800"/>
            <a:ext cx="8229600" cy="2880320"/>
          </a:xfrm>
        </p:spPr>
        <p:txBody>
          <a:bodyPr>
            <a:normAutofit fontScale="85000" lnSpcReduction="20000"/>
          </a:bodyPr>
          <a:lstStyle/>
          <a:p>
            <a:r>
              <a:rPr lang="cs-CZ" sz="2800" b="1" dirty="0" smtClean="0">
                <a:solidFill>
                  <a:schemeClr val="bg1"/>
                </a:solidFill>
              </a:rPr>
              <a:t>Přirozená louka, nebo prvky louky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Živý plot z planých keřů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Využití planých rostlin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Mimořádná stanoviště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Listnaté stromy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Ovocné dřeviny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Květiny, byliny – trvalky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Úkryty pro zvířecí pomocníky</a:t>
            </a:r>
          </a:p>
          <a:p>
            <a:r>
              <a:rPr lang="cs-CZ" sz="2800" b="1" dirty="0" smtClean="0">
                <a:solidFill>
                  <a:schemeClr val="bg1"/>
                </a:solidFill>
              </a:rPr>
              <a:t>Ponechání divokého koutku ...</a:t>
            </a: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sz="2800" b="1" dirty="0" smtClean="0">
              <a:solidFill>
                <a:schemeClr val="bg1"/>
              </a:solidFill>
            </a:endParaRP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3075" name="Picture 3" descr="J:\259119-original1-8u942.jpg"/>
          <p:cNvPicPr>
            <a:picLocks noChangeAspect="1" noChangeArrowheads="1"/>
          </p:cNvPicPr>
          <p:nvPr/>
        </p:nvPicPr>
        <p:blipFill>
          <a:blip r:embed="rId3" cstate="print"/>
          <a:srcRect t="4598" b="14942"/>
          <a:stretch>
            <a:fillRect/>
          </a:stretch>
        </p:blipFill>
        <p:spPr bwMode="auto">
          <a:xfrm>
            <a:off x="-3998" y="4509120"/>
            <a:ext cx="3892430" cy="23488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Nadpis 1"/>
          <p:cNvSpPr>
            <a:spLocks noGrp="1"/>
          </p:cNvSpPr>
          <p:nvPr>
            <p:ph type="title"/>
          </p:nvPr>
        </p:nvSpPr>
        <p:spPr>
          <a:xfrm>
            <a:off x="457200" y="155448"/>
            <a:ext cx="8229600" cy="1252728"/>
          </a:xfrm>
        </p:spPr>
        <p:txBody>
          <a:bodyPr/>
          <a:lstStyle/>
          <a:p>
            <a:r>
              <a:rPr lang="cs-CZ" dirty="0" smtClean="0">
                <a:solidFill>
                  <a:srgbClr val="92D050"/>
                </a:solidFill>
              </a:rPr>
              <a:t>Prvky přírodě blízké zahrady</a:t>
            </a:r>
            <a:endParaRPr lang="cs-CZ" dirty="0">
              <a:solidFill>
                <a:srgbClr val="92D050"/>
              </a:solidFill>
            </a:endParaRPr>
          </a:p>
        </p:txBody>
      </p:sp>
      <p:pic>
        <p:nvPicPr>
          <p:cNvPr id="7" name="Picture 3" descr="J:\259119-original1-8u942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4067944" y="4509121"/>
            <a:ext cx="3131840" cy="234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3" descr="J:\259119-original1-8u942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7380312" y="4509121"/>
            <a:ext cx="1761659" cy="2348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t="19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116648" y="118872"/>
            <a:ext cx="8013192" cy="1636776"/>
          </a:xfrm>
        </p:spPr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cs-CZ" sz="4500" dirty="0" smtClean="0">
                <a:solidFill>
                  <a:srgbClr val="92D050"/>
                </a:solidFill>
              </a:rPr>
              <a:t>Zážitkové zahrady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107504" y="1556792"/>
            <a:ext cx="8022336" cy="685800"/>
          </a:xfrm>
        </p:spPr>
        <p:txBody>
          <a:bodyPr/>
          <a:lstStyle/>
          <a:p>
            <a:r>
              <a:rPr lang="cs-CZ" dirty="0" smtClean="0"/>
              <a:t>základní principy  /  rozdělení</a:t>
            </a:r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92D050"/>
                </a:solidFill>
              </a:rPr>
              <a:t>Zážitkové zahrady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164592" y="1986544"/>
            <a:ext cx="2621458" cy="4085662"/>
          </a:xfrm>
          <a:noFill/>
          <a:ln>
            <a:noFill/>
          </a:ln>
          <a:effectLst/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cs-CZ" sz="2000" b="1" dirty="0" smtClean="0">
                <a:solidFill>
                  <a:srgbClr val="000000"/>
                </a:solidFill>
              </a:rPr>
              <a:t>Bezbariérový přístup</a:t>
            </a:r>
          </a:p>
          <a:p>
            <a:pPr>
              <a:lnSpc>
                <a:spcPct val="80000"/>
              </a:lnSpc>
            </a:pPr>
            <a:endParaRPr lang="cs-CZ" sz="2000" b="1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cs-CZ" sz="2000" b="1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000000"/>
                </a:solidFill>
              </a:rPr>
              <a:t>-  adaptovaná cestní síť</a:t>
            </a:r>
          </a:p>
          <a:p>
            <a:pPr>
              <a:lnSpc>
                <a:spcPct val="80000"/>
              </a:lnSpc>
            </a:pPr>
            <a:endParaRPr lang="cs-CZ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000000"/>
                </a:solidFill>
              </a:rPr>
              <a:t>-  speciálně navržené prvky a mobiliář</a:t>
            </a:r>
          </a:p>
          <a:p>
            <a:pPr>
              <a:lnSpc>
                <a:spcPct val="80000"/>
              </a:lnSpc>
            </a:pPr>
            <a:endParaRPr lang="cs-CZ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2000" dirty="0" smtClean="0">
                <a:solidFill>
                  <a:srgbClr val="000000"/>
                </a:solidFill>
              </a:rPr>
              <a:t>- podněty pro všechny smysly</a:t>
            </a:r>
          </a:p>
          <a:p>
            <a:pPr>
              <a:lnSpc>
                <a:spcPct val="80000"/>
              </a:lnSpc>
            </a:pPr>
            <a:endParaRPr lang="cs-CZ" sz="20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endParaRPr lang="cs-CZ" sz="2200" dirty="0" smtClean="0">
              <a:solidFill>
                <a:srgbClr val="000000"/>
              </a:solidFill>
            </a:endParaRPr>
          </a:p>
        </p:txBody>
      </p:sp>
      <p:pic>
        <p:nvPicPr>
          <p:cNvPr id="7" name="Zástupný symbol pro obrázek 6" descr="18_07_03_06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561" r="7010"/>
          <a:stretch>
            <a:fillRect/>
          </a:stretch>
        </p:blipFill>
        <p:spPr>
          <a:xfrm>
            <a:off x="2880320" y="1484784"/>
            <a:ext cx="6263680" cy="5373216"/>
          </a:xfr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cs-CZ" dirty="0" smtClean="0">
                <a:solidFill>
                  <a:srgbClr val="92D050"/>
                </a:solidFill>
              </a:rPr>
              <a:t>Související normy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>
          <a:xfrm>
            <a:off x="457200" y="2143116"/>
            <a:ext cx="8229600" cy="4257684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Speciální zahradní </a:t>
            </a:r>
            <a:r>
              <a:rPr lang="cs-CZ" sz="2400" b="1" dirty="0" smtClean="0">
                <a:solidFill>
                  <a:schemeClr val="bg1"/>
                </a:solidFill>
              </a:rPr>
              <a:t>úpravy pro zdravotně postižené</a:t>
            </a:r>
            <a:r>
              <a:rPr lang="cs-CZ" sz="2400" dirty="0" smtClean="0">
                <a:solidFill>
                  <a:schemeClr val="bg1"/>
                </a:solidFill>
              </a:rPr>
              <a:t>: </a:t>
            </a:r>
          </a:p>
          <a:p>
            <a:pPr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80000"/>
              </a:lnSpc>
            </a:pPr>
            <a:r>
              <a:rPr lang="cs-CZ" sz="2200" dirty="0" smtClean="0">
                <a:solidFill>
                  <a:schemeClr val="bg1"/>
                </a:solidFill>
              </a:rPr>
              <a:t>např. vyvýšené záhony, vodící linie v dlažbě pro nevidomé, </a:t>
            </a:r>
            <a:r>
              <a:rPr lang="cs-CZ" sz="2200" b="1" dirty="0" smtClean="0">
                <a:solidFill>
                  <a:schemeClr val="bg1"/>
                </a:solidFill>
              </a:rPr>
              <a:t>bezbariérová řešení</a:t>
            </a:r>
            <a:r>
              <a:rPr lang="cs-CZ" sz="2200" dirty="0" smtClean="0">
                <a:solidFill>
                  <a:schemeClr val="bg1"/>
                </a:solidFill>
              </a:rPr>
              <a:t> dle aktuálních technických norem</a:t>
            </a:r>
          </a:p>
          <a:p>
            <a:pPr marL="742950" lvl="1" indent="-285750"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Vyhláška č. 398/2009 Sb.</a:t>
            </a:r>
            <a:r>
              <a:rPr lang="cs-CZ" sz="3200" dirty="0" smtClean="0">
                <a:solidFill>
                  <a:schemeClr val="bg1"/>
                </a:solidFill>
              </a:rPr>
              <a:t>,</a:t>
            </a:r>
            <a:r>
              <a:rPr lang="cs-CZ" sz="3200" b="1" dirty="0" smtClean="0">
                <a:solidFill>
                  <a:schemeClr val="bg1"/>
                </a:solidFill>
              </a:rPr>
              <a:t> </a:t>
            </a:r>
            <a:r>
              <a:rPr lang="cs-CZ" sz="3200" dirty="0" smtClean="0">
                <a:solidFill>
                  <a:schemeClr val="bg1"/>
                </a:solidFill>
              </a:rPr>
              <a:t>o obecných technických požadavcích zabezpečujících bezbariérové užívání staveb</a:t>
            </a:r>
          </a:p>
          <a:p>
            <a:endParaRPr lang="cs-CZ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cs-CZ" b="1" dirty="0" smtClean="0">
                <a:solidFill>
                  <a:srgbClr val="92D050"/>
                </a:solidFill>
              </a:rPr>
              <a:t>Zážitkové</a:t>
            </a:r>
            <a:r>
              <a:rPr lang="cs-CZ" b="1" dirty="0" smtClean="0">
                <a:solidFill>
                  <a:schemeClr val="accent1">
                    <a:satMod val="150000"/>
                  </a:schemeClr>
                </a:solidFill>
              </a:rPr>
              <a:t> </a:t>
            </a:r>
            <a:r>
              <a:rPr lang="cs-CZ" b="1" dirty="0" smtClean="0">
                <a:solidFill>
                  <a:srgbClr val="92D050"/>
                </a:solidFill>
              </a:rPr>
              <a:t>zahrady</a:t>
            </a:r>
            <a:endParaRPr lang="cs-CZ" b="1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type="body" sz="half" idx="2"/>
          </p:nvPr>
        </p:nvSpPr>
        <p:spPr>
          <a:xfrm>
            <a:off x="164592" y="2156844"/>
            <a:ext cx="2621458" cy="2200850"/>
          </a:xfrm>
          <a:noFill/>
          <a:ln>
            <a:noFill/>
          </a:ln>
          <a:effectLst/>
        </p:spPr>
        <p:style>
          <a:lnRef idx="1">
            <a:schemeClr val="accent4"/>
          </a:lnRef>
          <a:fillRef idx="1001">
            <a:schemeClr val="lt2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rmAutofit lnSpcReduction="10000"/>
          </a:bodyPr>
          <a:lstStyle/>
          <a:p>
            <a:pPr algn="just">
              <a:lnSpc>
                <a:spcPct val="80000"/>
              </a:lnSpc>
            </a:pPr>
            <a:r>
              <a:rPr lang="cs-CZ" sz="1900" dirty="0" smtClean="0">
                <a:solidFill>
                  <a:srgbClr val="000000"/>
                </a:solidFill>
              </a:rPr>
              <a:t>Zapojení všech smyslů</a:t>
            </a:r>
          </a:p>
          <a:p>
            <a:pPr algn="just">
              <a:lnSpc>
                <a:spcPct val="80000"/>
              </a:lnSpc>
            </a:pPr>
            <a:endParaRPr lang="cs-CZ" sz="19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</a:pPr>
            <a:endParaRPr lang="cs-CZ" sz="1900" dirty="0" smtClean="0">
              <a:solidFill>
                <a:srgbClr val="000000"/>
              </a:solidFill>
            </a:endParaRPr>
          </a:p>
          <a:p>
            <a:pPr algn="just">
              <a:lnSpc>
                <a:spcPct val="80000"/>
              </a:lnSpc>
            </a:pPr>
            <a:endParaRPr lang="cs-CZ" sz="1900" dirty="0" smtClean="0">
              <a:solidFill>
                <a:srgbClr val="000000"/>
              </a:solidFill>
            </a:endParaRPr>
          </a:p>
          <a:p>
            <a:pPr>
              <a:lnSpc>
                <a:spcPct val="80000"/>
              </a:lnSpc>
            </a:pPr>
            <a:r>
              <a:rPr lang="cs-CZ" sz="1900" dirty="0" smtClean="0">
                <a:solidFill>
                  <a:srgbClr val="000000"/>
                </a:solidFill>
              </a:rPr>
              <a:t>- rostliny určené ke zkoumání pomocí čichu, chuti, hmatu nebo rostliny vydávající zajímavé zvuky</a:t>
            </a:r>
            <a:endParaRPr lang="cs-CZ" sz="2200" dirty="0" smtClean="0">
              <a:solidFill>
                <a:srgbClr val="000000"/>
              </a:solidFill>
            </a:endParaRPr>
          </a:p>
        </p:txBody>
      </p:sp>
      <p:pic>
        <p:nvPicPr>
          <p:cNvPr id="14" name="Zástupný symbol pro obrázek 13" descr="DSCN0347.sized.jpg"/>
          <p:cNvPicPr>
            <a:picLocks noGrp="1" noChangeAspect="1"/>
          </p:cNvPicPr>
          <p:nvPr>
            <p:ph type="pic" idx="1"/>
          </p:nvPr>
        </p:nvPicPr>
        <p:blipFill>
          <a:blip r:embed="rId4" cstate="print"/>
          <a:srcRect l="5193" r="7873"/>
          <a:stretch>
            <a:fillRect/>
          </a:stretch>
        </p:blipFill>
        <p:spPr>
          <a:xfrm>
            <a:off x="2915816" y="1484784"/>
            <a:ext cx="6228184" cy="5373216"/>
          </a:xfrm>
        </p:spPr>
      </p:pic>
      <p:pic>
        <p:nvPicPr>
          <p:cNvPr id="4099" name="Picture 3" descr="C:\Users\chaloupky\Documents\CHALOUPKY\PŘÍRODNÍ ZAHRADY\konference fotky\DSCN0351.sized.jpg"/>
          <p:cNvPicPr>
            <a:picLocks noChangeAspect="1" noChangeArrowheads="1"/>
          </p:cNvPicPr>
          <p:nvPr/>
        </p:nvPicPr>
        <p:blipFill>
          <a:blip r:embed="rId5" cstate="print"/>
          <a:stretch>
            <a:fillRect/>
          </a:stretch>
        </p:blipFill>
        <p:spPr bwMode="auto">
          <a:xfrm>
            <a:off x="0" y="4724706"/>
            <a:ext cx="2844424" cy="2133318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 vert="horz" lIns="91440" rIns="45720" rtlCol="0" anchor="ctr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>
              <a:defRPr/>
            </a:pPr>
            <a:r>
              <a:rPr lang="cs-CZ" dirty="0" smtClean="0">
                <a:solidFill>
                  <a:srgbClr val="92D050"/>
                </a:solidFill>
              </a:rPr>
              <a:t>Zážitkové zahrady</a:t>
            </a:r>
            <a:endParaRPr lang="cs-CZ" dirty="0">
              <a:solidFill>
                <a:srgbClr val="92D05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158" y="1775191"/>
            <a:ext cx="4357718" cy="4725643"/>
          </a:xfrm>
        </p:spPr>
        <p:txBody>
          <a:bodyPr>
            <a:normAutofit/>
          </a:bodyPr>
          <a:lstStyle/>
          <a:p>
            <a:pPr algn="just">
              <a:lnSpc>
                <a:spcPct val="80000"/>
              </a:lnSpc>
              <a:buFont typeface="Wingdings 2" pitchFamily="18" charset="2"/>
              <a:buNone/>
            </a:pPr>
            <a:endParaRPr lang="en-US" sz="2200" dirty="0" smtClean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</a:pPr>
            <a:r>
              <a:rPr lang="cs-CZ" sz="2400" dirty="0" smtClean="0">
                <a:solidFill>
                  <a:schemeClr val="bg1"/>
                </a:solidFill>
              </a:rPr>
              <a:t>Základní principy zážitkových zahrad:</a:t>
            </a:r>
          </a:p>
          <a:p>
            <a:pPr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80000"/>
              </a:lnSpc>
            </a:pPr>
            <a:r>
              <a:rPr lang="cs-CZ" sz="2200" dirty="0" smtClean="0">
                <a:solidFill>
                  <a:schemeClr val="bg1"/>
                </a:solidFill>
              </a:rPr>
              <a:t>Přístupnost</a:t>
            </a:r>
          </a:p>
          <a:p>
            <a:pPr marL="742950" lvl="1" indent="-285750"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80000"/>
              </a:lnSpc>
            </a:pPr>
            <a:r>
              <a:rPr lang="cs-CZ" sz="2200" dirty="0" smtClean="0">
                <a:solidFill>
                  <a:schemeClr val="bg1"/>
                </a:solidFill>
              </a:rPr>
              <a:t>Mnohostranný požitek</a:t>
            </a:r>
          </a:p>
          <a:p>
            <a:pPr marL="742950" lvl="1" indent="-285750" algn="just">
              <a:lnSpc>
                <a:spcPct val="80000"/>
              </a:lnSpc>
            </a:pPr>
            <a:endParaRPr lang="cs-CZ" sz="2200" dirty="0" smtClean="0">
              <a:solidFill>
                <a:schemeClr val="bg1"/>
              </a:solidFill>
            </a:endParaRPr>
          </a:p>
          <a:p>
            <a:pPr marL="742950" lvl="1" indent="-285750" algn="just">
              <a:lnSpc>
                <a:spcPct val="80000"/>
              </a:lnSpc>
            </a:pPr>
            <a:r>
              <a:rPr lang="cs-CZ" sz="2200" dirty="0" smtClean="0">
                <a:solidFill>
                  <a:schemeClr val="bg1"/>
                </a:solidFill>
              </a:rPr>
              <a:t>Podpora fantazie a hravosti (bez závislosti na věku)</a:t>
            </a:r>
          </a:p>
        </p:txBody>
      </p:sp>
      <p:pic>
        <p:nvPicPr>
          <p:cNvPr id="5123" name="Picture 3" descr="C:\Users\chaloupky\Documents\CHALOUPKY\PŘÍRODNÍ ZAHRADY\konference fotky\Bird_s_Nest.sized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5125630" y="1487111"/>
            <a:ext cx="4018368" cy="5357825"/>
          </a:xfrm>
          <a:prstGeom prst="rect">
            <a:avLst/>
          </a:prstGeom>
          <a:noFill/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fade thruBlk="1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">
  <a:themeElements>
    <a:clrScheme name="Lití písma">
      <a:dk1>
        <a:sysClr val="windowText" lastClr="000000"/>
      </a:dk1>
      <a:lt1>
        <a:sysClr val="window" lastClr="FFFFFF"/>
      </a:lt1>
      <a:dk2>
        <a:srgbClr val="676A55"/>
      </a:dk2>
      <a:lt2>
        <a:srgbClr val="EAEBDE"/>
      </a:lt2>
      <a:accent1>
        <a:srgbClr val="72A376"/>
      </a:accent1>
      <a:accent2>
        <a:srgbClr val="B0CCB0"/>
      </a:accent2>
      <a:accent3>
        <a:srgbClr val="A8CDD7"/>
      </a:accent3>
      <a:accent4>
        <a:srgbClr val="C0BEAF"/>
      </a:accent4>
      <a:accent5>
        <a:srgbClr val="CEC597"/>
      </a:accent5>
      <a:accent6>
        <a:srgbClr val="E8B7B7"/>
      </a:accent6>
      <a:hlink>
        <a:srgbClr val="DB5353"/>
      </a:hlink>
      <a:folHlink>
        <a:srgbClr val="903638"/>
      </a:folHlink>
    </a:clrScheme>
    <a:fontScheme name="Modul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Modul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7500"/>
                <a:satMod val="137000"/>
              </a:schemeClr>
            </a:gs>
            <a:gs pos="55000">
              <a:schemeClr val="phClr">
                <a:shade val="69000"/>
                <a:satMod val="137000"/>
              </a:schemeClr>
            </a:gs>
            <a:gs pos="100000">
              <a:schemeClr val="phClr">
                <a:shade val="98000"/>
                <a:satMod val="137000"/>
              </a:schemeClr>
            </a:gs>
          </a:gsLst>
          <a:lin ang="16200000" scaled="0"/>
        </a:gradFill>
      </a:fillStyleLst>
      <a:lnStyleLst>
        <a:ln w="6350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48000" cap="flat" cmpd="thickThin" algn="ctr">
          <a:solidFill>
            <a:schemeClr val="phClr"/>
          </a:solidFill>
          <a:prstDash val="solid"/>
        </a:ln>
        <a:ln w="48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5000" dist="25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9000" dist="25400" dir="5400000" rotWithShape="0">
              <a:srgbClr val="000000">
                <a:alpha val="38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1800000"/>
            </a:lightRig>
          </a:scene3d>
          <a:sp3d prstMaterial="matte">
            <a:bevelT h="200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Stupně šedi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0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1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2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3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4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5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6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7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8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19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0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1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2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3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4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25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3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4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5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6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7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8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ppt/theme/themeOverride9.xml><?xml version="1.0" encoding="utf-8"?>
<a:themeOverride xmlns:a="http://schemas.openxmlformats.org/drawingml/2006/main">
  <a:clrScheme name="Lití písma">
    <a:dk1>
      <a:sysClr val="windowText" lastClr="000000"/>
    </a:dk1>
    <a:lt1>
      <a:sysClr val="window" lastClr="FFFFFF"/>
    </a:lt1>
    <a:dk2>
      <a:srgbClr val="676A55"/>
    </a:dk2>
    <a:lt2>
      <a:srgbClr val="EAEBDE"/>
    </a:lt2>
    <a:accent1>
      <a:srgbClr val="72A376"/>
    </a:accent1>
    <a:accent2>
      <a:srgbClr val="B0CCB0"/>
    </a:accent2>
    <a:accent3>
      <a:srgbClr val="A8CDD7"/>
    </a:accent3>
    <a:accent4>
      <a:srgbClr val="C0BEAF"/>
    </a:accent4>
    <a:accent5>
      <a:srgbClr val="CEC597"/>
    </a:accent5>
    <a:accent6>
      <a:srgbClr val="E8B7B7"/>
    </a:accent6>
    <a:hlink>
      <a:srgbClr val="DB5353"/>
    </a:hlink>
    <a:folHlink>
      <a:srgbClr val="90363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1881</TotalTime>
  <Words>862</Words>
  <Application>Microsoft Office PowerPoint</Application>
  <PresentationFormat>Předvádění na obrazovce (4:3)</PresentationFormat>
  <Paragraphs>231</Paragraphs>
  <Slides>27</Slides>
  <Notes>24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2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Calibri</vt:lpstr>
      <vt:lpstr>Corbel</vt:lpstr>
      <vt:lpstr>Wingdings</vt:lpstr>
      <vt:lpstr>Wingdings 2</vt:lpstr>
      <vt:lpstr>Wingdings 3</vt:lpstr>
      <vt:lpstr>Modul</vt:lpstr>
      <vt:lpstr>Motiv sady Office</vt:lpstr>
      <vt:lpstr>Přírodní zahrada jako prostor pro terapii i vzdělávání</vt:lpstr>
      <vt:lpstr>Přírodní zahrady</vt:lpstr>
      <vt:lpstr>Prezentace aplikace PowerPoint</vt:lpstr>
      <vt:lpstr>Prvky přírodě blízké zahrady</vt:lpstr>
      <vt:lpstr>Zážitkové zahrady</vt:lpstr>
      <vt:lpstr>Zážitkové zahrady</vt:lpstr>
      <vt:lpstr>Související normy</vt:lpstr>
      <vt:lpstr>Zážitkové zahrady</vt:lpstr>
      <vt:lpstr>Zážitkové zahrady</vt:lpstr>
      <vt:lpstr>Zahrady pro handicapované</vt:lpstr>
      <vt:lpstr>Hlavní zásady</vt:lpstr>
      <vt:lpstr>Základní skladebné prvky</vt:lpstr>
      <vt:lpstr>Základní skladebné prvky</vt:lpstr>
      <vt:lpstr>Základní skladebné prvky</vt:lpstr>
      <vt:lpstr>Základní skladebné prvky</vt:lpstr>
      <vt:lpstr>Hlavní kategorie zahrad pro skupiny se zvláštními nároky</vt:lpstr>
      <vt:lpstr>Zahrady pro tělesně postižené</vt:lpstr>
      <vt:lpstr>Zahrady pro tělesně postižené</vt:lpstr>
      <vt:lpstr>Zahrady pro zrakově handicapované</vt:lpstr>
      <vt:lpstr>Zahrady pro zrakově handicapované</vt:lpstr>
      <vt:lpstr>Zahrady pro osoby s postižením sluchu</vt:lpstr>
      <vt:lpstr>Zahrady pro seniory</vt:lpstr>
      <vt:lpstr>Zahrady pro handicapované děti</vt:lpstr>
      <vt:lpstr>Zahrady pro handicapované děti</vt:lpstr>
      <vt:lpstr>Zahrady smyslů</vt:lpstr>
      <vt:lpstr>Školní zahrady</vt:lpstr>
      <vt:lpstr>Použité prameny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chaloupky</dc:creator>
  <cp:lastModifiedBy>Dana Křivánková</cp:lastModifiedBy>
  <cp:revision>521</cp:revision>
  <dcterms:created xsi:type="dcterms:W3CDTF">2010-03-01T12:10:03Z</dcterms:created>
  <dcterms:modified xsi:type="dcterms:W3CDTF">2018-05-30T21:21:15Z</dcterms:modified>
</cp:coreProperties>
</file>