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99" r:id="rId3"/>
    <p:sldId id="298" r:id="rId4"/>
    <p:sldId id="259" r:id="rId5"/>
    <p:sldId id="257" r:id="rId6"/>
    <p:sldId id="295" r:id="rId7"/>
    <p:sldId id="294" r:id="rId8"/>
    <p:sldId id="258" r:id="rId9"/>
    <p:sldId id="297" r:id="rId10"/>
    <p:sldId id="260" r:id="rId11"/>
    <p:sldId id="261" r:id="rId12"/>
    <p:sldId id="262" r:id="rId13"/>
    <p:sldId id="263" r:id="rId14"/>
    <p:sldId id="264" r:id="rId15"/>
    <p:sldId id="296"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4" r:id="rId35"/>
    <p:sldId id="286" r:id="rId36"/>
    <p:sldId id="287" r:id="rId37"/>
    <p:sldId id="288" r:id="rId38"/>
    <p:sldId id="289" r:id="rId39"/>
    <p:sldId id="290" r:id="rId40"/>
    <p:sldId id="291" r:id="rId41"/>
    <p:sldId id="292" r:id="rId42"/>
    <p:sldId id="293"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86" autoAdjust="0"/>
    <p:restoredTop sz="94660"/>
  </p:normalViewPr>
  <p:slideViewPr>
    <p:cSldViewPr snapToGrid="0">
      <p:cViewPr varScale="1">
        <p:scale>
          <a:sx n="77" d="100"/>
          <a:sy n="77" d="100"/>
        </p:scale>
        <p:origin x="94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cs-CZ"/>
              <a:t>Kliknutím lze upravit styl.</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84A73D19-AA28-4271-961F-7EC9E53E6A3F}" type="datetimeFigureOut">
              <a:rPr lang="cs-CZ" smtClean="0"/>
              <a:t>09.03.2023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A375CCC-DC5D-44C1-99C7-8242A5FBD321}" type="slidenum">
              <a:rPr lang="cs-CZ" smtClean="0"/>
              <a:t>‹#›</a:t>
            </a:fld>
            <a:endParaRPr lang="cs-CZ"/>
          </a:p>
        </p:txBody>
      </p:sp>
    </p:spTree>
    <p:extLst>
      <p:ext uri="{BB962C8B-B14F-4D97-AF65-F5344CB8AC3E}">
        <p14:creationId xmlns:p14="http://schemas.microsoft.com/office/powerpoint/2010/main" val="2281249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84A73D19-AA28-4271-961F-7EC9E53E6A3F}" type="datetimeFigureOut">
              <a:rPr lang="cs-CZ" smtClean="0"/>
              <a:t>09.03.2023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A375CCC-DC5D-44C1-99C7-8242A5FBD321}" type="slidenum">
              <a:rPr lang="cs-CZ" smtClean="0"/>
              <a:t>‹#›</a:t>
            </a:fld>
            <a:endParaRPr lang="cs-CZ"/>
          </a:p>
        </p:txBody>
      </p:sp>
    </p:spTree>
    <p:extLst>
      <p:ext uri="{BB962C8B-B14F-4D97-AF65-F5344CB8AC3E}">
        <p14:creationId xmlns:p14="http://schemas.microsoft.com/office/powerpoint/2010/main" val="3227656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cs-CZ"/>
              <a:t>Kliknutím lze upravit styl.</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84A73D19-AA28-4271-961F-7EC9E53E6A3F}" type="datetimeFigureOut">
              <a:rPr lang="cs-CZ" smtClean="0"/>
              <a:t>09.03.2023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A375CCC-DC5D-44C1-99C7-8242A5FBD321}" type="slidenum">
              <a:rPr lang="cs-CZ" smtClean="0"/>
              <a:t>‹#›</a:t>
            </a:fld>
            <a:endParaRPr lang="cs-CZ"/>
          </a:p>
        </p:txBody>
      </p:sp>
    </p:spTree>
    <p:extLst>
      <p:ext uri="{BB962C8B-B14F-4D97-AF65-F5344CB8AC3E}">
        <p14:creationId xmlns:p14="http://schemas.microsoft.com/office/powerpoint/2010/main" val="1726660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cs-CZ"/>
              <a:t>Kliknutím lze upravit styl.</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cs-CZ"/>
              <a:t>Po kliknutí můžete upravovat styly textu v předloze.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84A73D19-AA28-4271-961F-7EC9E53E6A3F}" type="datetimeFigureOut">
              <a:rPr lang="cs-CZ" smtClean="0"/>
              <a:t>09.03.2023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A375CCC-DC5D-44C1-99C7-8242A5FBD321}" type="slidenum">
              <a:rPr lang="cs-CZ" smtClean="0"/>
              <a:t>‹#›</a:t>
            </a:fld>
            <a:endParaRPr lang="cs-CZ"/>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620755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84A73D19-AA28-4271-961F-7EC9E53E6A3F}" type="datetimeFigureOut">
              <a:rPr lang="cs-CZ" smtClean="0"/>
              <a:t>09.03.2023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A375CCC-DC5D-44C1-99C7-8242A5FBD321}" type="slidenum">
              <a:rPr lang="cs-CZ" smtClean="0"/>
              <a:t>‹#›</a:t>
            </a:fld>
            <a:endParaRPr lang="cs-CZ"/>
          </a:p>
        </p:txBody>
      </p:sp>
    </p:spTree>
    <p:extLst>
      <p:ext uri="{BB962C8B-B14F-4D97-AF65-F5344CB8AC3E}">
        <p14:creationId xmlns:p14="http://schemas.microsoft.com/office/powerpoint/2010/main" val="703506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cs-CZ"/>
              <a:t>Kliknutím lze upravit styl.</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A73D19-AA28-4271-961F-7EC9E53E6A3F}" type="datetimeFigureOut">
              <a:rPr lang="cs-CZ" smtClean="0"/>
              <a:t>09.03.2023</a:t>
            </a:fld>
            <a:endParaRPr lang="cs-CZ"/>
          </a:p>
        </p:txBody>
      </p:sp>
      <p:sp>
        <p:nvSpPr>
          <p:cNvPr id="4"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A375CCC-DC5D-44C1-99C7-8242A5FBD321}" type="slidenum">
              <a:rPr lang="cs-CZ" smtClean="0"/>
              <a:t>‹#›</a:t>
            </a:fld>
            <a:endParaRPr lang="cs-CZ"/>
          </a:p>
        </p:txBody>
      </p:sp>
    </p:spTree>
    <p:extLst>
      <p:ext uri="{BB962C8B-B14F-4D97-AF65-F5344CB8AC3E}">
        <p14:creationId xmlns:p14="http://schemas.microsoft.com/office/powerpoint/2010/main" val="3815061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cs-CZ"/>
              <a:t>Kliknutím lze upravit styl.</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A73D19-AA28-4271-961F-7EC9E53E6A3F}" type="datetimeFigureOut">
              <a:rPr lang="cs-CZ" smtClean="0"/>
              <a:t>09.03.2023</a:t>
            </a:fld>
            <a:endParaRPr lang="cs-CZ"/>
          </a:p>
        </p:txBody>
      </p:sp>
      <p:sp>
        <p:nvSpPr>
          <p:cNvPr id="4"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A375CCC-DC5D-44C1-99C7-8242A5FBD321}" type="slidenum">
              <a:rPr lang="cs-CZ" smtClean="0"/>
              <a:t>‹#›</a:t>
            </a:fld>
            <a:endParaRPr lang="cs-CZ"/>
          </a:p>
        </p:txBody>
      </p:sp>
    </p:spTree>
    <p:extLst>
      <p:ext uri="{BB962C8B-B14F-4D97-AF65-F5344CB8AC3E}">
        <p14:creationId xmlns:p14="http://schemas.microsoft.com/office/powerpoint/2010/main" val="4110806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nchorCtr="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4A73D19-AA28-4271-961F-7EC9E53E6A3F}" type="datetimeFigureOut">
              <a:rPr lang="cs-CZ" smtClean="0"/>
              <a:t>09.03.2023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A375CCC-DC5D-44C1-99C7-8242A5FBD321}" type="slidenum">
              <a:rPr lang="cs-CZ" smtClean="0"/>
              <a:t>‹#›</a:t>
            </a:fld>
            <a:endParaRPr lang="cs-CZ"/>
          </a:p>
        </p:txBody>
      </p:sp>
    </p:spTree>
    <p:extLst>
      <p:ext uri="{BB962C8B-B14F-4D97-AF65-F5344CB8AC3E}">
        <p14:creationId xmlns:p14="http://schemas.microsoft.com/office/powerpoint/2010/main" val="1165391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cs-CZ"/>
              <a:t>Kliknutím lze upravit styl.</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4A73D19-AA28-4271-961F-7EC9E53E6A3F}" type="datetimeFigureOut">
              <a:rPr lang="cs-CZ" smtClean="0"/>
              <a:t>09.03.2023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A375CCC-DC5D-44C1-99C7-8242A5FBD321}" type="slidenum">
              <a:rPr lang="cs-CZ" smtClean="0"/>
              <a:t>‹#›</a:t>
            </a:fld>
            <a:endParaRPr lang="cs-CZ"/>
          </a:p>
        </p:txBody>
      </p:sp>
    </p:spTree>
    <p:extLst>
      <p:ext uri="{BB962C8B-B14F-4D97-AF65-F5344CB8AC3E}">
        <p14:creationId xmlns:p14="http://schemas.microsoft.com/office/powerpoint/2010/main" val="1850689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3"/>
          <p:cNvSpPr>
            <a:spLocks noGrp="1"/>
          </p:cNvSpPr>
          <p:nvPr>
            <p:ph type="dt" sz="half" idx="10"/>
          </p:nvPr>
        </p:nvSpPr>
        <p:spPr/>
        <p:txBody>
          <a:bodyPr/>
          <a:lstStyle/>
          <a:p>
            <a:fld id="{84A73D19-AA28-4271-961F-7EC9E53E6A3F}" type="datetimeFigureOut">
              <a:rPr lang="cs-CZ" smtClean="0"/>
              <a:t>09.03.2023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A375CCC-DC5D-44C1-99C7-8242A5FBD321}" type="slidenum">
              <a:rPr lang="cs-CZ" smtClean="0"/>
              <a:t>‹#›</a:t>
            </a:fld>
            <a:endParaRPr lang="cs-CZ"/>
          </a:p>
        </p:txBody>
      </p:sp>
    </p:spTree>
    <p:extLst>
      <p:ext uri="{BB962C8B-B14F-4D97-AF65-F5344CB8AC3E}">
        <p14:creationId xmlns:p14="http://schemas.microsoft.com/office/powerpoint/2010/main" val="3709049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84A73D19-AA28-4271-961F-7EC9E53E6A3F}" type="datetimeFigureOut">
              <a:rPr lang="cs-CZ" smtClean="0"/>
              <a:t>09.03.2023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A375CCC-DC5D-44C1-99C7-8242A5FBD321}" type="slidenum">
              <a:rPr lang="cs-CZ" smtClean="0"/>
              <a:t>‹#›</a:t>
            </a:fld>
            <a:endParaRPr lang="cs-CZ"/>
          </a:p>
        </p:txBody>
      </p:sp>
    </p:spTree>
    <p:extLst>
      <p:ext uri="{BB962C8B-B14F-4D97-AF65-F5344CB8AC3E}">
        <p14:creationId xmlns:p14="http://schemas.microsoft.com/office/powerpoint/2010/main" val="3017654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84A73D19-AA28-4271-961F-7EC9E53E6A3F}" type="datetimeFigureOut">
              <a:rPr lang="cs-CZ" smtClean="0"/>
              <a:t>09.03.2023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A375CCC-DC5D-44C1-99C7-8242A5FBD321}" type="slidenum">
              <a:rPr lang="cs-CZ" smtClean="0"/>
              <a:t>‹#›</a:t>
            </a:fld>
            <a:endParaRPr lang="cs-CZ"/>
          </a:p>
        </p:txBody>
      </p:sp>
    </p:spTree>
    <p:extLst>
      <p:ext uri="{BB962C8B-B14F-4D97-AF65-F5344CB8AC3E}">
        <p14:creationId xmlns:p14="http://schemas.microsoft.com/office/powerpoint/2010/main" val="4280315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84A73D19-AA28-4271-961F-7EC9E53E6A3F}" type="datetimeFigureOut">
              <a:rPr lang="cs-CZ" smtClean="0"/>
              <a:t>09.03.2023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3A375CCC-DC5D-44C1-99C7-8242A5FBD321}" type="slidenum">
              <a:rPr lang="cs-CZ" smtClean="0"/>
              <a:t>‹#›</a:t>
            </a:fld>
            <a:endParaRPr lang="cs-CZ"/>
          </a:p>
        </p:txBody>
      </p:sp>
    </p:spTree>
    <p:extLst>
      <p:ext uri="{BB962C8B-B14F-4D97-AF65-F5344CB8AC3E}">
        <p14:creationId xmlns:p14="http://schemas.microsoft.com/office/powerpoint/2010/main" val="4042826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7" name="Date Placeholder 2"/>
          <p:cNvSpPr>
            <a:spLocks noGrp="1"/>
          </p:cNvSpPr>
          <p:nvPr>
            <p:ph type="dt" sz="half" idx="10"/>
          </p:nvPr>
        </p:nvSpPr>
        <p:spPr/>
        <p:txBody>
          <a:bodyPr/>
          <a:lstStyle/>
          <a:p>
            <a:fld id="{84A73D19-AA28-4271-961F-7EC9E53E6A3F}" type="datetimeFigureOut">
              <a:rPr lang="cs-CZ" smtClean="0"/>
              <a:t>09.03.2023</a:t>
            </a:fld>
            <a:endParaRPr lang="cs-CZ"/>
          </a:p>
        </p:txBody>
      </p:sp>
      <p:sp>
        <p:nvSpPr>
          <p:cNvPr id="5" name="Footer Placeholder 3"/>
          <p:cNvSpPr>
            <a:spLocks noGrp="1"/>
          </p:cNvSpPr>
          <p:nvPr>
            <p:ph type="ftr" sz="quarter" idx="11"/>
          </p:nvPr>
        </p:nvSpPr>
        <p:spPr/>
        <p:txBody>
          <a:bodyPr/>
          <a:lstStyle/>
          <a:p>
            <a:endParaRPr lang="cs-CZ"/>
          </a:p>
        </p:txBody>
      </p:sp>
      <p:sp>
        <p:nvSpPr>
          <p:cNvPr id="6" name="Slide Number Placeholder 4"/>
          <p:cNvSpPr>
            <a:spLocks noGrp="1"/>
          </p:cNvSpPr>
          <p:nvPr>
            <p:ph type="sldNum" sz="quarter" idx="12"/>
          </p:nvPr>
        </p:nvSpPr>
        <p:spPr/>
        <p:txBody>
          <a:bodyPr/>
          <a:lstStyle/>
          <a:p>
            <a:fld id="{3A375CCC-DC5D-44C1-99C7-8242A5FBD321}" type="slidenum">
              <a:rPr lang="cs-CZ" smtClean="0"/>
              <a:t>‹#›</a:t>
            </a:fld>
            <a:endParaRPr lang="cs-CZ"/>
          </a:p>
        </p:txBody>
      </p:sp>
    </p:spTree>
    <p:extLst>
      <p:ext uri="{BB962C8B-B14F-4D97-AF65-F5344CB8AC3E}">
        <p14:creationId xmlns:p14="http://schemas.microsoft.com/office/powerpoint/2010/main" val="1814329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4A73D19-AA28-4271-961F-7EC9E53E6A3F}" type="datetimeFigureOut">
              <a:rPr lang="cs-CZ" smtClean="0"/>
              <a:t>09.03.2023</a:t>
            </a:fld>
            <a:endParaRPr lang="cs-CZ"/>
          </a:p>
        </p:txBody>
      </p:sp>
      <p:sp>
        <p:nvSpPr>
          <p:cNvPr id="5" name="Footer Placeholder 2"/>
          <p:cNvSpPr>
            <a:spLocks noGrp="1"/>
          </p:cNvSpPr>
          <p:nvPr>
            <p:ph type="ftr" sz="quarter" idx="11"/>
          </p:nvPr>
        </p:nvSpPr>
        <p:spPr/>
        <p:txBody>
          <a:bodyPr/>
          <a:lstStyle/>
          <a:p>
            <a:endParaRPr lang="cs-CZ"/>
          </a:p>
        </p:txBody>
      </p:sp>
      <p:sp>
        <p:nvSpPr>
          <p:cNvPr id="6" name="Slide Number Placeholder 3"/>
          <p:cNvSpPr>
            <a:spLocks noGrp="1"/>
          </p:cNvSpPr>
          <p:nvPr>
            <p:ph type="sldNum" sz="quarter" idx="12"/>
          </p:nvPr>
        </p:nvSpPr>
        <p:spPr/>
        <p:txBody>
          <a:bodyPr/>
          <a:lstStyle/>
          <a:p>
            <a:fld id="{3A375CCC-DC5D-44C1-99C7-8242A5FBD321}" type="slidenum">
              <a:rPr lang="cs-CZ" smtClean="0"/>
              <a:t>‹#›</a:t>
            </a:fld>
            <a:endParaRPr lang="cs-CZ"/>
          </a:p>
        </p:txBody>
      </p:sp>
    </p:spTree>
    <p:extLst>
      <p:ext uri="{BB962C8B-B14F-4D97-AF65-F5344CB8AC3E}">
        <p14:creationId xmlns:p14="http://schemas.microsoft.com/office/powerpoint/2010/main" val="259389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cs-CZ"/>
              <a:t>Kliknutím lze upravit styl.</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7" name="Date Placeholder 4"/>
          <p:cNvSpPr>
            <a:spLocks noGrp="1"/>
          </p:cNvSpPr>
          <p:nvPr>
            <p:ph type="dt" sz="half" idx="10"/>
          </p:nvPr>
        </p:nvSpPr>
        <p:spPr/>
        <p:txBody>
          <a:bodyPr/>
          <a:lstStyle/>
          <a:p>
            <a:fld id="{84A73D19-AA28-4271-961F-7EC9E53E6A3F}" type="datetimeFigureOut">
              <a:rPr lang="cs-CZ" smtClean="0"/>
              <a:t>09.03.2023</a:t>
            </a:fld>
            <a:endParaRPr lang="cs-CZ"/>
          </a:p>
        </p:txBody>
      </p:sp>
      <p:sp>
        <p:nvSpPr>
          <p:cNvPr id="5" name="Footer Placeholder 5"/>
          <p:cNvSpPr>
            <a:spLocks noGrp="1"/>
          </p:cNvSpPr>
          <p:nvPr>
            <p:ph type="ftr" sz="quarter" idx="11"/>
          </p:nvPr>
        </p:nvSpPr>
        <p:spPr/>
        <p:txBody>
          <a:bodyPr/>
          <a:lstStyle/>
          <a:p>
            <a:endParaRPr lang="cs-CZ"/>
          </a:p>
        </p:txBody>
      </p:sp>
      <p:sp>
        <p:nvSpPr>
          <p:cNvPr id="6" name="Slide Number Placeholder 6"/>
          <p:cNvSpPr>
            <a:spLocks noGrp="1"/>
          </p:cNvSpPr>
          <p:nvPr>
            <p:ph type="sldNum" sz="quarter" idx="12"/>
          </p:nvPr>
        </p:nvSpPr>
        <p:spPr/>
        <p:txBody>
          <a:bodyPr/>
          <a:lstStyle/>
          <a:p>
            <a:fld id="{3A375CCC-DC5D-44C1-99C7-8242A5FBD321}" type="slidenum">
              <a:rPr lang="cs-CZ" smtClean="0"/>
              <a:t>‹#›</a:t>
            </a:fld>
            <a:endParaRPr lang="cs-CZ"/>
          </a:p>
        </p:txBody>
      </p:sp>
    </p:spTree>
    <p:extLst>
      <p:ext uri="{BB962C8B-B14F-4D97-AF65-F5344CB8AC3E}">
        <p14:creationId xmlns:p14="http://schemas.microsoft.com/office/powerpoint/2010/main" val="2155182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cs-CZ"/>
              <a:t>Kliknutím lze upravit styl.</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84A73D19-AA28-4271-961F-7EC9E53E6A3F}" type="datetimeFigureOut">
              <a:rPr lang="cs-CZ" smtClean="0"/>
              <a:t>09.03.2023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A375CCC-DC5D-44C1-99C7-8242A5FBD321}" type="slidenum">
              <a:rPr lang="cs-CZ" smtClean="0"/>
              <a:t>‹#›</a:t>
            </a:fld>
            <a:endParaRPr lang="cs-CZ"/>
          </a:p>
        </p:txBody>
      </p:sp>
    </p:spTree>
    <p:extLst>
      <p:ext uri="{BB962C8B-B14F-4D97-AF65-F5344CB8AC3E}">
        <p14:creationId xmlns:p14="http://schemas.microsoft.com/office/powerpoint/2010/main" val="3969464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cs-CZ"/>
              <a:t>Kliknutím lze upravit styl.</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4A73D19-AA28-4271-961F-7EC9E53E6A3F}" type="datetimeFigureOut">
              <a:rPr lang="cs-CZ" smtClean="0"/>
              <a:t>09.03.2023</a:t>
            </a:fld>
            <a:endParaRPr lang="cs-CZ"/>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cs-CZ"/>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A375CCC-DC5D-44C1-99C7-8242A5FBD321}" type="slidenum">
              <a:rPr lang="cs-CZ" smtClean="0"/>
              <a:t>‹#›</a:t>
            </a:fld>
            <a:endParaRPr lang="cs-CZ"/>
          </a:p>
        </p:txBody>
      </p:sp>
    </p:spTree>
    <p:extLst>
      <p:ext uri="{BB962C8B-B14F-4D97-AF65-F5344CB8AC3E}">
        <p14:creationId xmlns:p14="http://schemas.microsoft.com/office/powerpoint/2010/main" val="295499265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mailto:466589@mail.muni.cz"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60830-A02B-438A-842B-721F34289353}"/>
              </a:ext>
            </a:extLst>
          </p:cNvPr>
          <p:cNvSpPr>
            <a:spLocks noGrp="1"/>
          </p:cNvSpPr>
          <p:nvPr>
            <p:ph type="ctrTitle"/>
          </p:nvPr>
        </p:nvSpPr>
        <p:spPr>
          <a:xfrm>
            <a:off x="1524000" y="390525"/>
            <a:ext cx="9144000" cy="1209675"/>
          </a:xfrm>
        </p:spPr>
        <p:txBody>
          <a:bodyPr>
            <a:normAutofit/>
          </a:bodyPr>
          <a:lstStyle/>
          <a:p>
            <a:pPr algn="ctr"/>
            <a:r>
              <a:rPr lang="cs-CZ" altLang="cs-CZ" sz="2800" b="1" dirty="0">
                <a:cs typeface="Times New Roman" panose="02020603050405020304" pitchFamily="18" charset="0"/>
              </a:rPr>
              <a:t>SOCIÁLNĚ PRÁVNÍ OCHRANA DĚTÍ</a:t>
            </a:r>
            <a:endParaRPr lang="cs-CZ" sz="2800" dirty="0"/>
          </a:p>
        </p:txBody>
      </p:sp>
      <p:sp>
        <p:nvSpPr>
          <p:cNvPr id="3" name="Podnadpis 2">
            <a:extLst>
              <a:ext uri="{FF2B5EF4-FFF2-40B4-BE49-F238E27FC236}">
                <a16:creationId xmlns:a16="http://schemas.microsoft.com/office/drawing/2014/main" id="{B8EEB53C-934A-40C7-8C4E-0500C32591B7}"/>
              </a:ext>
            </a:extLst>
          </p:cNvPr>
          <p:cNvSpPr>
            <a:spLocks noGrp="1"/>
          </p:cNvSpPr>
          <p:nvPr>
            <p:ph type="subTitle" idx="1"/>
          </p:nvPr>
        </p:nvSpPr>
        <p:spPr>
          <a:xfrm>
            <a:off x="1524000" y="1933575"/>
            <a:ext cx="9144000" cy="3324225"/>
          </a:xfrm>
        </p:spPr>
        <p:txBody>
          <a:bodyPr>
            <a:normAutofit lnSpcReduction="10000"/>
          </a:bodyPr>
          <a:lstStyle/>
          <a:p>
            <a:pPr algn="just">
              <a:spcBef>
                <a:spcPct val="0"/>
              </a:spcBef>
            </a:pPr>
            <a:endParaRPr lang="cs-CZ" altLang="cs-CZ" sz="2400" cap="none" dirty="0">
              <a:solidFill>
                <a:schemeClr val="tx1"/>
              </a:solidFill>
              <a:cs typeface="Times New Roman" panose="02020603050405020304" pitchFamily="18" charset="0"/>
            </a:endParaRPr>
          </a:p>
          <a:p>
            <a:pPr algn="just">
              <a:spcBef>
                <a:spcPct val="0"/>
              </a:spcBef>
            </a:pPr>
            <a:r>
              <a:rPr lang="cs-CZ" altLang="cs-CZ" sz="2400" cap="none" dirty="0">
                <a:solidFill>
                  <a:schemeClr val="tx1"/>
                </a:solidFill>
                <a:cs typeface="Times New Roman" panose="02020603050405020304" pitchFamily="18" charset="0"/>
              </a:rPr>
              <a:t>Mgr. et Mgr. Ondřej Ipser, DiS.</a:t>
            </a:r>
          </a:p>
          <a:p>
            <a:pPr algn="just">
              <a:spcBef>
                <a:spcPct val="0"/>
              </a:spcBef>
            </a:pPr>
            <a:r>
              <a:rPr lang="cs-CZ" altLang="cs-CZ" sz="2400" cap="none" dirty="0">
                <a:solidFill>
                  <a:schemeClr val="tx1"/>
                </a:solidFill>
                <a:cs typeface="Times New Roman" panose="02020603050405020304" pitchFamily="18" charset="0"/>
              </a:rPr>
              <a:t>sociální pracovník </a:t>
            </a:r>
            <a:r>
              <a:rPr lang="cs-CZ" altLang="cs-CZ" sz="2400" cap="none" dirty="0" err="1">
                <a:solidFill>
                  <a:schemeClr val="tx1"/>
                </a:solidFill>
                <a:cs typeface="Times New Roman" panose="02020603050405020304" pitchFamily="18" charset="0"/>
              </a:rPr>
              <a:t>MěÚ</a:t>
            </a:r>
            <a:r>
              <a:rPr lang="cs-CZ" altLang="cs-CZ" sz="2400" cap="none" dirty="0">
                <a:solidFill>
                  <a:schemeClr val="tx1"/>
                </a:solidFill>
                <a:cs typeface="Times New Roman" panose="02020603050405020304" pitchFamily="18" charset="0"/>
              </a:rPr>
              <a:t> Šlapanice</a:t>
            </a:r>
          </a:p>
          <a:p>
            <a:pPr algn="just">
              <a:spcBef>
                <a:spcPct val="0"/>
              </a:spcBef>
            </a:pPr>
            <a:r>
              <a:rPr lang="cs-CZ" altLang="cs-CZ" sz="2400" cap="none" dirty="0">
                <a:solidFill>
                  <a:schemeClr val="tx1"/>
                </a:solidFill>
                <a:cs typeface="Times New Roman" panose="02020603050405020304" pitchFamily="18" charset="0"/>
              </a:rPr>
              <a:t>specializace na děti poškozené trestnou činností</a:t>
            </a:r>
          </a:p>
          <a:p>
            <a:pPr algn="just">
              <a:spcBef>
                <a:spcPct val="0"/>
              </a:spcBef>
            </a:pPr>
            <a:r>
              <a:rPr lang="cs-CZ" sz="2400" cap="none" dirty="0">
                <a:solidFill>
                  <a:schemeClr val="tx1"/>
                </a:solidFill>
                <a:hlinkClick r:id="rId2"/>
              </a:rPr>
              <a:t>466589@mail.muni.cz</a:t>
            </a:r>
            <a:endParaRPr lang="cs-CZ" sz="2400" cap="none" dirty="0">
              <a:solidFill>
                <a:schemeClr val="tx1"/>
              </a:solidFill>
            </a:endParaRPr>
          </a:p>
          <a:p>
            <a:pPr algn="just">
              <a:spcBef>
                <a:spcPct val="0"/>
              </a:spcBef>
            </a:pPr>
            <a:endParaRPr lang="cs-CZ" altLang="cs-CZ" sz="2400" cap="none" dirty="0">
              <a:solidFill>
                <a:schemeClr val="tx1"/>
              </a:solidFill>
              <a:cs typeface="Times New Roman" panose="02020603050405020304" pitchFamily="18" charset="0"/>
            </a:endParaRPr>
          </a:p>
          <a:p>
            <a:pPr algn="just">
              <a:spcBef>
                <a:spcPct val="0"/>
              </a:spcBef>
            </a:pPr>
            <a:r>
              <a:rPr lang="cs-CZ" altLang="cs-CZ" sz="2400" cap="none" dirty="0">
                <a:solidFill>
                  <a:schemeClr val="tx1"/>
                </a:solidFill>
                <a:cs typeface="Times New Roman" panose="02020603050405020304" pitchFamily="18" charset="0"/>
              </a:rPr>
              <a:t>Zajišťuje výuku:</a:t>
            </a:r>
          </a:p>
          <a:p>
            <a:pPr algn="just">
              <a:spcBef>
                <a:spcPct val="0"/>
              </a:spcBef>
            </a:pPr>
            <a:r>
              <a:rPr lang="cs-CZ" altLang="cs-CZ" sz="2400" cap="none" dirty="0">
                <a:solidFill>
                  <a:schemeClr val="tx1"/>
                </a:solidFill>
                <a:cs typeface="Times New Roman" panose="02020603050405020304" pitchFamily="18" charset="0"/>
              </a:rPr>
              <a:t>PdF:SOk482 Sociálně právní ochrana dětí</a:t>
            </a:r>
          </a:p>
          <a:p>
            <a:pPr algn="just">
              <a:spcBef>
                <a:spcPct val="0"/>
              </a:spcBef>
            </a:pPr>
            <a:r>
              <a:rPr lang="cs-CZ" altLang="cs-CZ" sz="2400" cap="none" dirty="0">
                <a:solidFill>
                  <a:schemeClr val="tx1"/>
                </a:solidFill>
                <a:cs typeface="Times New Roman" panose="02020603050405020304" pitchFamily="18" charset="0"/>
              </a:rPr>
              <a:t>PdF:SOk485 Mediace a probace</a:t>
            </a:r>
          </a:p>
          <a:p>
            <a:pPr algn="just">
              <a:spcBef>
                <a:spcPct val="0"/>
              </a:spcBef>
            </a:pPr>
            <a:endParaRPr lang="cs-CZ" altLang="cs-CZ" sz="2400" cap="none" dirty="0">
              <a:solidFill>
                <a:schemeClr val="tx1"/>
              </a:solidFill>
              <a:cs typeface="Times New Roman" panose="02020603050405020304" pitchFamily="18" charset="0"/>
            </a:endParaRPr>
          </a:p>
        </p:txBody>
      </p:sp>
      <p:pic>
        <p:nvPicPr>
          <p:cNvPr id="4" name="Picture 2" descr="slapznak2">
            <a:extLst>
              <a:ext uri="{FF2B5EF4-FFF2-40B4-BE49-F238E27FC236}">
                <a16:creationId xmlns:a16="http://schemas.microsoft.com/office/drawing/2014/main" id="{B9836C4A-9660-4917-B9FC-E4B6EED95D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381000"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078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6597AF-3508-44B0-BB16-9C14DE5EC0CE}"/>
              </a:ext>
            </a:extLst>
          </p:cNvPr>
          <p:cNvSpPr>
            <a:spLocks noGrp="1"/>
          </p:cNvSpPr>
          <p:nvPr>
            <p:ph type="title"/>
          </p:nvPr>
        </p:nvSpPr>
        <p:spPr/>
        <p:txBody>
          <a:bodyPr>
            <a:normAutofit fontScale="90000"/>
          </a:bodyPr>
          <a:lstStyle/>
          <a:p>
            <a:pPr algn="ctr"/>
            <a:r>
              <a:rPr lang="cs-CZ" altLang="cs-CZ" sz="3100" b="1" dirty="0">
                <a:cs typeface="Times New Roman" pitchFamily="18" charset="0"/>
              </a:rPr>
              <a:t>SPOD zajišťují orgány sociálně-právní ochrany /OSPOD/, jimiž jsou:</a:t>
            </a:r>
            <a:br>
              <a:rPr lang="cs-CZ" altLang="cs-CZ" sz="4400" b="1" dirty="0">
                <a:cs typeface="Times New Roman" pitchFamily="18" charset="0"/>
              </a:rPr>
            </a:br>
            <a:endParaRPr lang="cs-CZ" b="1" dirty="0"/>
          </a:p>
        </p:txBody>
      </p:sp>
      <p:sp>
        <p:nvSpPr>
          <p:cNvPr id="3" name="Zástupný obsah 2">
            <a:extLst>
              <a:ext uri="{FF2B5EF4-FFF2-40B4-BE49-F238E27FC236}">
                <a16:creationId xmlns:a16="http://schemas.microsoft.com/office/drawing/2014/main" id="{6E06BB68-3177-4BB8-A697-8E8D29A2215D}"/>
              </a:ext>
            </a:extLst>
          </p:cNvPr>
          <p:cNvSpPr>
            <a:spLocks noGrp="1"/>
          </p:cNvSpPr>
          <p:nvPr>
            <p:ph idx="1"/>
          </p:nvPr>
        </p:nvSpPr>
        <p:spPr/>
        <p:txBody>
          <a:bodyPr>
            <a:normAutofit fontScale="70000" lnSpcReduction="20000"/>
          </a:bodyPr>
          <a:lstStyle/>
          <a:p>
            <a:pPr marL="0" indent="0" algn="just" eaLnBrk="1" hangingPunct="1">
              <a:spcBef>
                <a:spcPts val="0"/>
              </a:spcBef>
              <a:buFontTx/>
              <a:buNone/>
              <a:defRPr/>
            </a:pPr>
            <a:endParaRPr lang="cs-CZ" altLang="cs-CZ" sz="2800" dirty="0">
              <a:cs typeface="Times New Roman" pitchFamily="18" charset="0"/>
            </a:endParaRPr>
          </a:p>
          <a:p>
            <a:pPr algn="just">
              <a:spcBef>
                <a:spcPts val="0"/>
              </a:spcBef>
              <a:buFont typeface="Arial" panose="020B0604020202020204" pitchFamily="34" charset="0"/>
              <a:buChar char="•"/>
              <a:defRPr/>
            </a:pPr>
            <a:r>
              <a:rPr lang="cs-CZ" altLang="cs-CZ" sz="2800" dirty="0">
                <a:cs typeface="Times New Roman" pitchFamily="18" charset="0"/>
              </a:rPr>
              <a:t>  Krajské úřady, obecní úřady obcí s rozšířenou působností, obecní úřady, </a:t>
            </a:r>
          </a:p>
          <a:p>
            <a:pPr marL="457200" lvl="1" indent="0" algn="just">
              <a:spcBef>
                <a:spcPts val="0"/>
              </a:spcBef>
              <a:buNone/>
              <a:defRPr/>
            </a:pPr>
            <a:r>
              <a:rPr lang="cs-CZ" altLang="cs-CZ" sz="2600" dirty="0">
                <a:cs typeface="Times New Roman" pitchFamily="18" charset="0"/>
              </a:rPr>
              <a:t>ministerstvo, Úřad pro mezinárodněprávní ochranu dětí, </a:t>
            </a:r>
            <a:r>
              <a:rPr lang="cs-CZ" altLang="cs-CZ" sz="2600" dirty="0"/>
              <a:t>Úřad práce České </a:t>
            </a:r>
          </a:p>
          <a:p>
            <a:pPr marL="0" indent="0" algn="just">
              <a:spcBef>
                <a:spcPts val="0"/>
              </a:spcBef>
              <a:buNone/>
              <a:defRPr/>
            </a:pPr>
            <a:r>
              <a:rPr lang="cs-CZ" altLang="cs-CZ" sz="2800" dirty="0"/>
              <a:t>	republiky. </a:t>
            </a:r>
          </a:p>
          <a:p>
            <a:pPr algn="just">
              <a:spcBef>
                <a:spcPts val="0"/>
              </a:spcBef>
              <a:buFont typeface="Arial" panose="020B0604020202020204" pitchFamily="34" charset="0"/>
              <a:buChar char="•"/>
              <a:defRPr/>
            </a:pPr>
            <a:r>
              <a:rPr lang="cs-CZ" altLang="cs-CZ" sz="2800" b="1" dirty="0">
                <a:cs typeface="Times New Roman" pitchFamily="18" charset="0"/>
              </a:rPr>
              <a:t> </a:t>
            </a:r>
            <a:endParaRPr lang="cs-CZ" altLang="cs-CZ" sz="2800" dirty="0">
              <a:cs typeface="Times New Roman" pitchFamily="18" charset="0"/>
            </a:endParaRPr>
          </a:p>
          <a:p>
            <a:pPr algn="just">
              <a:spcBef>
                <a:spcPts val="0"/>
              </a:spcBef>
              <a:buFont typeface="Arial" panose="020B0604020202020204" pitchFamily="34" charset="0"/>
              <a:buChar char="•"/>
              <a:defRPr/>
            </a:pPr>
            <a:r>
              <a:rPr lang="cs-CZ" altLang="cs-CZ" sz="2800" b="1" dirty="0">
                <a:cs typeface="Times New Roman" pitchFamily="18" charset="0"/>
              </a:rPr>
              <a:t>  Působnosti stanovené</a:t>
            </a:r>
            <a:r>
              <a:rPr lang="cs-CZ" altLang="cs-CZ" sz="2800" dirty="0">
                <a:cs typeface="Times New Roman" pitchFamily="18" charset="0"/>
              </a:rPr>
              <a:t> </a:t>
            </a:r>
            <a:r>
              <a:rPr lang="cs-CZ" altLang="cs-CZ" sz="2800" b="1" dirty="0">
                <a:cs typeface="Times New Roman" pitchFamily="18" charset="0"/>
              </a:rPr>
              <a:t>obecnímu úřadu</a:t>
            </a:r>
            <a:r>
              <a:rPr lang="cs-CZ" altLang="cs-CZ" sz="2800" dirty="0">
                <a:cs typeface="Times New Roman" pitchFamily="18" charset="0"/>
              </a:rPr>
              <a:t> /stejně tak krajskému úřadu </a:t>
            </a:r>
            <a:br>
              <a:rPr lang="cs-CZ" altLang="cs-CZ" sz="2800" dirty="0">
                <a:cs typeface="Times New Roman" pitchFamily="18" charset="0"/>
              </a:rPr>
            </a:br>
            <a:r>
              <a:rPr lang="cs-CZ" altLang="cs-CZ" sz="2800" dirty="0">
                <a:cs typeface="Times New Roman" pitchFamily="18" charset="0"/>
              </a:rPr>
              <a:t>	i obecnímu úřadu ORP/ jsou podle zákona </a:t>
            </a:r>
            <a:r>
              <a:rPr lang="cs-CZ" altLang="cs-CZ" sz="2800" b="1" dirty="0">
                <a:cs typeface="Times New Roman" pitchFamily="18" charset="0"/>
              </a:rPr>
              <a:t>výkonem přenesené působnosti</a:t>
            </a:r>
            <a:r>
              <a:rPr lang="cs-CZ" altLang="cs-CZ" sz="2800" dirty="0">
                <a:cs typeface="Times New Roman" pitchFamily="18" charset="0"/>
              </a:rPr>
              <a:t>.</a:t>
            </a:r>
          </a:p>
          <a:p>
            <a:pPr algn="just">
              <a:spcBef>
                <a:spcPts val="0"/>
              </a:spcBef>
              <a:buFont typeface="Arial" panose="020B0604020202020204" pitchFamily="34" charset="0"/>
              <a:buChar char="•"/>
              <a:defRPr/>
            </a:pPr>
            <a:endParaRPr lang="cs-CZ" altLang="cs-CZ" sz="2800" b="1" dirty="0">
              <a:cs typeface="Times New Roman" pitchFamily="18" charset="0"/>
            </a:endParaRPr>
          </a:p>
          <a:p>
            <a:pPr algn="just">
              <a:spcBef>
                <a:spcPts val="0"/>
              </a:spcBef>
              <a:buFont typeface="Arial" panose="020B0604020202020204" pitchFamily="34" charset="0"/>
              <a:buChar char="•"/>
              <a:defRPr/>
            </a:pPr>
            <a:r>
              <a:rPr lang="cs-CZ" altLang="cs-CZ" sz="2800" b="1" dirty="0">
                <a:cs typeface="Times New Roman" pitchFamily="18" charset="0"/>
              </a:rPr>
              <a:t>  Místní příslušnost obecního úřadu:</a:t>
            </a:r>
          </a:p>
          <a:p>
            <a:pPr marL="0" indent="0" algn="just">
              <a:spcBef>
                <a:spcPts val="0"/>
              </a:spcBef>
              <a:buNone/>
              <a:defRPr/>
            </a:pPr>
            <a:r>
              <a:rPr lang="cs-CZ" altLang="cs-CZ" sz="2800" dirty="0">
                <a:cs typeface="Times New Roman" pitchFamily="18" charset="0"/>
              </a:rPr>
              <a:t>	řídí se místem trvalého pobytu dítěte nebo místem, kde se dítě nachází.  </a:t>
            </a:r>
          </a:p>
          <a:p>
            <a:pPr algn="just">
              <a:spcBef>
                <a:spcPts val="0"/>
              </a:spcBef>
              <a:buFont typeface="Arial" panose="020B0604020202020204" pitchFamily="34" charset="0"/>
              <a:buChar char="•"/>
              <a:defRPr/>
            </a:pPr>
            <a:r>
              <a:rPr lang="cs-CZ" altLang="cs-CZ" sz="2800" dirty="0">
                <a:cs typeface="Times New Roman" pitchFamily="18" charset="0"/>
              </a:rPr>
              <a:t> </a:t>
            </a:r>
          </a:p>
          <a:p>
            <a:pPr algn="just">
              <a:spcBef>
                <a:spcPts val="0"/>
              </a:spcBef>
              <a:buFont typeface="Arial" panose="020B0604020202020204" pitchFamily="34" charset="0"/>
              <a:buChar char="•"/>
              <a:defRPr/>
            </a:pPr>
            <a:r>
              <a:rPr lang="cs-CZ" altLang="cs-CZ" sz="2800" b="1" dirty="0">
                <a:cs typeface="Times New Roman" pitchFamily="18" charset="0"/>
              </a:rPr>
              <a:t>  SPOD dále zajišťují:</a:t>
            </a:r>
          </a:p>
          <a:p>
            <a:pPr algn="just">
              <a:spcBef>
                <a:spcPts val="0"/>
              </a:spcBef>
              <a:buFont typeface="Arial" panose="020B0604020202020204" pitchFamily="34" charset="0"/>
              <a:buChar char="•"/>
              <a:defRPr/>
            </a:pPr>
            <a:endParaRPr lang="cs-CZ" altLang="cs-CZ" sz="2800" dirty="0">
              <a:cs typeface="Times New Roman" pitchFamily="18" charset="0"/>
            </a:endParaRPr>
          </a:p>
          <a:p>
            <a:pPr algn="just">
              <a:spcBef>
                <a:spcPts val="0"/>
              </a:spcBef>
              <a:buFont typeface="Arial" panose="020B0604020202020204" pitchFamily="34" charset="0"/>
              <a:buChar char="•"/>
              <a:defRPr/>
            </a:pPr>
            <a:r>
              <a:rPr lang="cs-CZ" altLang="cs-CZ" sz="2800" dirty="0">
                <a:cs typeface="Times New Roman" pitchFamily="18" charset="0"/>
              </a:rPr>
              <a:t>  obce a kraje v samostatné působnosti, komise pro sociálně-právní </a:t>
            </a:r>
          </a:p>
          <a:p>
            <a:pPr marL="0" indent="0" algn="just">
              <a:spcBef>
                <a:spcPts val="0"/>
              </a:spcBef>
              <a:buNone/>
              <a:defRPr/>
            </a:pPr>
            <a:r>
              <a:rPr lang="cs-CZ" altLang="cs-CZ" sz="2800" dirty="0">
                <a:cs typeface="Times New Roman" pitchFamily="18" charset="0"/>
              </a:rPr>
              <a:t>     	ochranu dětí, další právnické a fyzické osoby, jsou-li výkonem SPOD </a:t>
            </a:r>
          </a:p>
          <a:p>
            <a:pPr marL="0" indent="0" algn="just">
              <a:spcBef>
                <a:spcPts val="0"/>
              </a:spcBef>
              <a:buNone/>
              <a:defRPr/>
            </a:pPr>
            <a:r>
              <a:rPr lang="cs-CZ" altLang="cs-CZ" sz="2800" dirty="0">
                <a:cs typeface="Times New Roman" pitchFamily="18" charset="0"/>
              </a:rPr>
              <a:t>     	pověřeny.</a:t>
            </a:r>
            <a:r>
              <a:rPr lang="cs-CZ" altLang="cs-CZ" sz="2800" b="1" dirty="0"/>
              <a:t> </a:t>
            </a:r>
          </a:p>
          <a:p>
            <a:endParaRPr lang="cs-CZ" dirty="0"/>
          </a:p>
        </p:txBody>
      </p:sp>
      <p:pic>
        <p:nvPicPr>
          <p:cNvPr id="4" name="Picture 2" descr="slapznak2">
            <a:extLst>
              <a:ext uri="{FF2B5EF4-FFF2-40B4-BE49-F238E27FC236}">
                <a16:creationId xmlns:a16="http://schemas.microsoft.com/office/drawing/2014/main" id="{63C3F484-8B95-436D-859A-9318DAF1CB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07845" y="452718"/>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6919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BC2696-9E7A-45CF-8074-B0021FABB472}"/>
              </a:ext>
            </a:extLst>
          </p:cNvPr>
          <p:cNvSpPr>
            <a:spLocks noGrp="1"/>
          </p:cNvSpPr>
          <p:nvPr>
            <p:ph type="title"/>
          </p:nvPr>
        </p:nvSpPr>
        <p:spPr>
          <a:xfrm>
            <a:off x="933855" y="452718"/>
            <a:ext cx="9116979" cy="1171801"/>
          </a:xfrm>
        </p:spPr>
        <p:txBody>
          <a:bodyPr>
            <a:normAutofit fontScale="90000"/>
          </a:bodyPr>
          <a:lstStyle/>
          <a:p>
            <a:pPr algn="ctr"/>
            <a:r>
              <a:rPr lang="cs-CZ" altLang="cs-CZ" sz="3100" b="1" dirty="0">
                <a:cs typeface="Times New Roman" pitchFamily="18" charset="0"/>
              </a:rPr>
              <a:t>Obecní úřad obce s rozšířenou působností je povinen v zájmu snížení rizika ohrožení dítěte zejména:</a:t>
            </a:r>
            <a:br>
              <a:rPr lang="cs-CZ" altLang="cs-CZ" sz="4400" b="1" dirty="0">
                <a:cs typeface="Times New Roman" pitchFamily="18" charset="0"/>
              </a:rPr>
            </a:br>
            <a:endParaRPr lang="cs-CZ" dirty="0"/>
          </a:p>
        </p:txBody>
      </p:sp>
      <p:sp>
        <p:nvSpPr>
          <p:cNvPr id="3" name="Zástupný obsah 2">
            <a:extLst>
              <a:ext uri="{FF2B5EF4-FFF2-40B4-BE49-F238E27FC236}">
                <a16:creationId xmlns:a16="http://schemas.microsoft.com/office/drawing/2014/main" id="{FE188599-B88C-4499-8A2C-A80681994550}"/>
              </a:ext>
            </a:extLst>
          </p:cNvPr>
          <p:cNvSpPr>
            <a:spLocks noGrp="1"/>
          </p:cNvSpPr>
          <p:nvPr>
            <p:ph idx="1"/>
          </p:nvPr>
        </p:nvSpPr>
        <p:spPr/>
        <p:txBody>
          <a:bodyPr>
            <a:normAutofit fontScale="77500" lnSpcReduction="20000"/>
          </a:bodyPr>
          <a:lstStyle/>
          <a:p>
            <a:pPr marL="0" indent="0">
              <a:buFontTx/>
              <a:buNone/>
              <a:defRPr/>
            </a:pPr>
            <a:endParaRPr lang="cs-CZ" altLang="cs-CZ" sz="2800" b="1" dirty="0">
              <a:cs typeface="Times New Roman" pitchFamily="18" charset="0"/>
            </a:endParaRPr>
          </a:p>
          <a:p>
            <a:pPr>
              <a:buFont typeface="Arial" panose="020B0604020202020204" pitchFamily="34" charset="0"/>
              <a:buChar char="•"/>
              <a:defRPr/>
            </a:pPr>
            <a:r>
              <a:rPr lang="cs-CZ" altLang="cs-CZ" sz="2800" dirty="0">
                <a:cs typeface="Times New Roman" pitchFamily="18" charset="0"/>
              </a:rPr>
              <a:t>sledovat nepříznivé vlivy působící na děti, zjišťovat příčiny jejich vzniku</a:t>
            </a:r>
          </a:p>
          <a:p>
            <a:pPr>
              <a:buFont typeface="Arial" panose="020B0604020202020204" pitchFamily="34" charset="0"/>
              <a:buChar char="•"/>
              <a:defRPr/>
            </a:pPr>
            <a:r>
              <a:rPr lang="cs-CZ" altLang="cs-CZ" sz="2800" dirty="0">
                <a:cs typeface="Times New Roman" pitchFamily="18" charset="0"/>
              </a:rPr>
              <a:t>činit opatření k eliminaci, příp. omezování působení nepříznivých vlivů </a:t>
            </a:r>
            <a:br>
              <a:rPr lang="cs-CZ" altLang="cs-CZ" sz="2800" dirty="0">
                <a:cs typeface="Times New Roman" pitchFamily="18" charset="0"/>
              </a:rPr>
            </a:br>
            <a:r>
              <a:rPr lang="cs-CZ" altLang="cs-CZ" sz="2800" dirty="0">
                <a:cs typeface="Times New Roman" pitchFamily="18" charset="0"/>
              </a:rPr>
              <a:t>na děti</a:t>
            </a:r>
          </a:p>
          <a:p>
            <a:pPr>
              <a:buFont typeface="Arial" panose="020B0604020202020204" pitchFamily="34" charset="0"/>
              <a:buChar char="•"/>
              <a:defRPr/>
            </a:pPr>
            <a:endParaRPr lang="cs-CZ" altLang="cs-CZ" sz="2800" dirty="0">
              <a:cs typeface="Times New Roman" pitchFamily="18" charset="0"/>
            </a:endParaRPr>
          </a:p>
          <a:p>
            <a:pPr>
              <a:buFont typeface="Arial" panose="020B0604020202020204" pitchFamily="34" charset="0"/>
              <a:buChar char="•"/>
              <a:defRPr/>
            </a:pPr>
            <a:r>
              <a:rPr lang="cs-CZ" altLang="cs-CZ" sz="2800" b="1" dirty="0">
                <a:cs typeface="Times New Roman" pitchFamily="18" charset="0"/>
              </a:rPr>
              <a:t>Nové nástroje sociální práce s ohroženými dětmi a rodinami:</a:t>
            </a:r>
          </a:p>
          <a:p>
            <a:pPr>
              <a:buFont typeface="Arial" panose="020B0604020202020204" pitchFamily="34" charset="0"/>
              <a:buChar char="•"/>
              <a:defRPr/>
            </a:pPr>
            <a:endParaRPr lang="cs-CZ" altLang="cs-CZ" sz="2800" b="1" dirty="0">
              <a:cs typeface="Times New Roman" pitchFamily="18" charset="0"/>
            </a:endParaRPr>
          </a:p>
          <a:p>
            <a:pPr>
              <a:buFont typeface="Arial" panose="020B0604020202020204" pitchFamily="34" charset="0"/>
              <a:buChar char="•"/>
              <a:defRPr/>
            </a:pPr>
            <a:r>
              <a:rPr lang="cs-CZ" altLang="cs-CZ" sz="2800" dirty="0">
                <a:cs typeface="Times New Roman" pitchFamily="18" charset="0"/>
              </a:rPr>
              <a:t>pravidelně vyhodnocovat situaci dítěte a jeho rodiny </a:t>
            </a:r>
          </a:p>
          <a:p>
            <a:pPr>
              <a:buFont typeface="Arial" panose="020B0604020202020204" pitchFamily="34" charset="0"/>
              <a:buChar char="•"/>
              <a:defRPr/>
            </a:pPr>
            <a:r>
              <a:rPr lang="cs-CZ" altLang="cs-CZ" sz="2800" dirty="0">
                <a:cs typeface="Times New Roman" pitchFamily="18" charset="0"/>
              </a:rPr>
              <a:t>zpracovat a aktualizovat individuální plán ochrany dítěte </a:t>
            </a:r>
          </a:p>
          <a:p>
            <a:pPr>
              <a:buFont typeface="Arial" panose="020B0604020202020204" pitchFamily="34" charset="0"/>
              <a:buChar char="•"/>
              <a:defRPr/>
            </a:pPr>
            <a:r>
              <a:rPr lang="cs-CZ" altLang="cs-CZ" sz="2800" dirty="0">
                <a:cs typeface="Times New Roman" pitchFamily="18" charset="0"/>
              </a:rPr>
              <a:t>pořádat případové konference </a:t>
            </a:r>
            <a:endParaRPr lang="cs-CZ" altLang="cs-CZ" sz="2800" dirty="0"/>
          </a:p>
          <a:p>
            <a:pPr>
              <a:buFont typeface="Arial" panose="020B0604020202020204" pitchFamily="34" charset="0"/>
              <a:buChar char="•"/>
            </a:pPr>
            <a:endParaRPr lang="cs-CZ" dirty="0"/>
          </a:p>
        </p:txBody>
      </p:sp>
      <p:pic>
        <p:nvPicPr>
          <p:cNvPr id="4" name="Picture 2" descr="slapznak2">
            <a:extLst>
              <a:ext uri="{FF2B5EF4-FFF2-40B4-BE49-F238E27FC236}">
                <a16:creationId xmlns:a16="http://schemas.microsoft.com/office/drawing/2014/main" id="{3A40645C-9FEE-46C0-A298-40012928F1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77821" y="452718"/>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000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16DA73-540C-43BC-A51A-00FC7B3E5274}"/>
              </a:ext>
            </a:extLst>
          </p:cNvPr>
          <p:cNvSpPr>
            <a:spLocks noGrp="1"/>
          </p:cNvSpPr>
          <p:nvPr>
            <p:ph type="title"/>
          </p:nvPr>
        </p:nvSpPr>
        <p:spPr>
          <a:xfrm>
            <a:off x="845217" y="452718"/>
            <a:ext cx="9205617" cy="1400530"/>
          </a:xfrm>
        </p:spPr>
        <p:txBody>
          <a:bodyPr>
            <a:normAutofit fontScale="90000"/>
          </a:bodyPr>
          <a:lstStyle/>
          <a:p>
            <a:pPr algn="ctr"/>
            <a:r>
              <a:rPr lang="cs-CZ" sz="3100" b="1" dirty="0">
                <a:cs typeface="Times New Roman" pitchFamily="18" charset="0"/>
              </a:rPr>
              <a:t>Opatření SPOD – </a:t>
            </a:r>
            <a:r>
              <a:rPr lang="cs-CZ" sz="3100" dirty="0">
                <a:cs typeface="Times New Roman" pitchFamily="18" charset="0"/>
              </a:rPr>
              <a:t>ze strany obecního úřadu obce s rozšířenou působností:</a:t>
            </a:r>
            <a:br>
              <a:rPr lang="cs-CZ" sz="4400" dirty="0">
                <a:cs typeface="Times New Roman" pitchFamily="18" charset="0"/>
              </a:rPr>
            </a:br>
            <a:endParaRPr lang="cs-CZ" dirty="0"/>
          </a:p>
        </p:txBody>
      </p:sp>
      <p:sp>
        <p:nvSpPr>
          <p:cNvPr id="3" name="Zástupný obsah 2">
            <a:extLst>
              <a:ext uri="{FF2B5EF4-FFF2-40B4-BE49-F238E27FC236}">
                <a16:creationId xmlns:a16="http://schemas.microsoft.com/office/drawing/2014/main" id="{06E3DA31-DF1B-4EF5-AEC1-09CC2E4095AE}"/>
              </a:ext>
            </a:extLst>
          </p:cNvPr>
          <p:cNvSpPr>
            <a:spLocks noGrp="1"/>
          </p:cNvSpPr>
          <p:nvPr>
            <p:ph idx="1"/>
          </p:nvPr>
        </p:nvSpPr>
        <p:spPr/>
        <p:txBody>
          <a:bodyPr>
            <a:normAutofit fontScale="70000" lnSpcReduction="20000"/>
          </a:bodyPr>
          <a:lstStyle/>
          <a:p>
            <a:pPr algn="just" eaLnBrk="1" hangingPunct="1">
              <a:spcBef>
                <a:spcPts val="0"/>
              </a:spcBef>
              <a:buFont typeface="Arial" charset="0"/>
              <a:buNone/>
              <a:defRPr/>
            </a:pPr>
            <a:endParaRPr lang="cs-CZ" sz="2800" b="1" dirty="0">
              <a:cs typeface="Times New Roman" pitchFamily="18" charset="0"/>
            </a:endParaRPr>
          </a:p>
          <a:p>
            <a:pPr algn="just" eaLnBrk="1" hangingPunct="1">
              <a:spcBef>
                <a:spcPts val="0"/>
              </a:spcBef>
              <a:buFont typeface="Arial" charset="0"/>
              <a:buNone/>
              <a:defRPr/>
            </a:pPr>
            <a:r>
              <a:rPr lang="cs-CZ" sz="2800" b="1" dirty="0">
                <a:cs typeface="Times New Roman" pitchFamily="18" charset="0"/>
              </a:rPr>
              <a:t>V rámci poradenské a preventivní činnosti:</a:t>
            </a:r>
          </a:p>
          <a:p>
            <a:pPr algn="just">
              <a:spcBef>
                <a:spcPts val="0"/>
              </a:spcBef>
              <a:buFont typeface="Arial" panose="020B0604020202020204" pitchFamily="34" charset="0"/>
              <a:buChar char="•"/>
              <a:defRPr/>
            </a:pPr>
            <a:r>
              <a:rPr lang="cs-CZ" sz="2800" dirty="0">
                <a:cs typeface="Times New Roman" pitchFamily="18" charset="0"/>
              </a:rPr>
              <a:t>pomáhá rodičům při řešení problémů souvisejících s péčí o dítě</a:t>
            </a:r>
          </a:p>
          <a:p>
            <a:pPr algn="just">
              <a:spcBef>
                <a:spcPts val="0"/>
              </a:spcBef>
              <a:buFont typeface="Arial" panose="020B0604020202020204" pitchFamily="34" charset="0"/>
              <a:buChar char="•"/>
              <a:defRPr/>
            </a:pPr>
            <a:r>
              <a:rPr lang="cs-CZ" sz="2800" dirty="0">
                <a:cs typeface="Times New Roman" pitchFamily="18" charset="0"/>
              </a:rPr>
              <a:t>poskytuje nebo zprostředkovává odborné poradenství.</a:t>
            </a:r>
          </a:p>
          <a:p>
            <a:pPr algn="just">
              <a:spcBef>
                <a:spcPts val="0"/>
              </a:spcBef>
              <a:buFont typeface="Arial" panose="020B0604020202020204" pitchFamily="34" charset="0"/>
              <a:buChar char="•"/>
              <a:defRPr/>
            </a:pPr>
            <a:endParaRPr lang="cs-CZ" sz="2800" b="1" dirty="0">
              <a:cs typeface="Times New Roman" pitchFamily="18" charset="0"/>
            </a:endParaRPr>
          </a:p>
          <a:p>
            <a:pPr marL="0" indent="0" algn="just">
              <a:spcBef>
                <a:spcPts val="0"/>
              </a:spcBef>
              <a:buNone/>
              <a:defRPr/>
            </a:pPr>
            <a:r>
              <a:rPr lang="cs-CZ" sz="2800" b="1" dirty="0">
                <a:cs typeface="Times New Roman" pitchFamily="18" charset="0"/>
              </a:rPr>
              <a:t>Uložení povinnosti:</a:t>
            </a:r>
          </a:p>
          <a:p>
            <a:pPr algn="just">
              <a:spcBef>
                <a:spcPts val="0"/>
              </a:spcBef>
              <a:buFont typeface="Arial" panose="020B0604020202020204" pitchFamily="34" charset="0"/>
              <a:buChar char="•"/>
              <a:defRPr/>
            </a:pPr>
            <a:r>
              <a:rPr lang="cs-CZ" sz="2800" dirty="0">
                <a:cs typeface="Times New Roman" pitchFamily="18" charset="0"/>
              </a:rPr>
              <a:t>Rodičům /osobám odpovědným za výchovu/ může uložit povinnost využít odbornou poradenskou pomoc, pokud ji nezajistili a dítě ji potřebuje nebo nejsou bez této pomoci schopni řešit problémy spojené s výchovou dítěte. </a:t>
            </a:r>
          </a:p>
          <a:p>
            <a:pPr algn="just">
              <a:spcBef>
                <a:spcPts val="0"/>
              </a:spcBef>
              <a:buFont typeface="Arial" panose="020B0604020202020204" pitchFamily="34" charset="0"/>
              <a:buChar char="•"/>
              <a:defRPr/>
            </a:pPr>
            <a:endParaRPr lang="cs-CZ" sz="2800" b="1" dirty="0">
              <a:cs typeface="Times New Roman" pitchFamily="18" charset="0"/>
            </a:endParaRPr>
          </a:p>
          <a:p>
            <a:pPr marL="0" indent="0" algn="just">
              <a:spcBef>
                <a:spcPts val="0"/>
              </a:spcBef>
              <a:buNone/>
              <a:defRPr/>
            </a:pPr>
            <a:r>
              <a:rPr lang="cs-CZ" sz="2800" b="1" dirty="0">
                <a:cs typeface="Times New Roman" pitchFamily="18" charset="0"/>
              </a:rPr>
              <a:t>Výchovná opatření: </a:t>
            </a:r>
            <a:endParaRPr lang="cs-CZ" sz="2800" dirty="0">
              <a:cs typeface="Times New Roman" pitchFamily="18" charset="0"/>
            </a:endParaRPr>
          </a:p>
          <a:p>
            <a:pPr algn="just">
              <a:spcBef>
                <a:spcPts val="0"/>
              </a:spcBef>
              <a:buFont typeface="Arial" panose="020B0604020202020204" pitchFamily="34" charset="0"/>
              <a:buChar char="•"/>
              <a:defRPr/>
            </a:pPr>
            <a:r>
              <a:rPr lang="cs-CZ" sz="2800" dirty="0">
                <a:cs typeface="Times New Roman" pitchFamily="18" charset="0"/>
              </a:rPr>
              <a:t>Vyžaduje-li to zájem na řádné výchově dítěte, může rozhodnout </a:t>
            </a:r>
            <a:br>
              <a:rPr lang="cs-CZ" sz="2800" dirty="0">
                <a:cs typeface="Times New Roman" pitchFamily="18" charset="0"/>
              </a:rPr>
            </a:br>
            <a:r>
              <a:rPr lang="cs-CZ" sz="2800" dirty="0">
                <a:cs typeface="Times New Roman" pitchFamily="18" charset="0"/>
              </a:rPr>
              <a:t>o výchovných opatřeních - napomenutí, dohled, omezení, uložení povinnosti využít odbornou poradenskou pomoc, účastnit se setkání </a:t>
            </a:r>
            <a:br>
              <a:rPr lang="cs-CZ" sz="2800" dirty="0">
                <a:cs typeface="Times New Roman" pitchFamily="18" charset="0"/>
              </a:rPr>
            </a:br>
            <a:r>
              <a:rPr lang="cs-CZ" sz="2800" dirty="0">
                <a:cs typeface="Times New Roman" pitchFamily="18" charset="0"/>
              </a:rPr>
              <a:t>s mediátorem nebo účastnit se terapie. O výchovných opatřeních může </a:t>
            </a:r>
            <a:br>
              <a:rPr lang="cs-CZ" sz="2800" dirty="0">
                <a:cs typeface="Times New Roman" pitchFamily="18" charset="0"/>
              </a:rPr>
            </a:br>
            <a:r>
              <a:rPr lang="cs-CZ" sz="2800" dirty="0">
                <a:cs typeface="Times New Roman" pitchFamily="18" charset="0"/>
              </a:rPr>
              <a:t>rozhodnout i soud. </a:t>
            </a:r>
          </a:p>
          <a:p>
            <a:endParaRPr lang="cs-CZ" dirty="0"/>
          </a:p>
        </p:txBody>
      </p:sp>
      <p:pic>
        <p:nvPicPr>
          <p:cNvPr id="4" name="Picture 2" descr="slapznak2">
            <a:extLst>
              <a:ext uri="{FF2B5EF4-FFF2-40B4-BE49-F238E27FC236}">
                <a16:creationId xmlns:a16="http://schemas.microsoft.com/office/drawing/2014/main" id="{69F14C14-F6A9-4B39-96AA-15E95D1E87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51504"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6806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63CF19-7F5C-41F2-8241-6F4805C37571}"/>
              </a:ext>
            </a:extLst>
          </p:cNvPr>
          <p:cNvSpPr>
            <a:spLocks noGrp="1"/>
          </p:cNvSpPr>
          <p:nvPr>
            <p:ph type="title"/>
          </p:nvPr>
        </p:nvSpPr>
        <p:spPr>
          <a:xfrm>
            <a:off x="874713" y="452718"/>
            <a:ext cx="9176121" cy="1055069"/>
          </a:xfrm>
        </p:spPr>
        <p:txBody>
          <a:bodyPr>
            <a:normAutofit/>
          </a:bodyPr>
          <a:lstStyle/>
          <a:p>
            <a:pPr algn="ctr"/>
            <a:r>
              <a:rPr lang="cs-CZ" altLang="cs-CZ" sz="2800" b="1" dirty="0">
                <a:cs typeface="Times New Roman" pitchFamily="18" charset="0"/>
              </a:rPr>
              <a:t>Oprávnění zaměstnanců orgánu sociálně-právní ochrany:</a:t>
            </a:r>
            <a:br>
              <a:rPr lang="cs-CZ" altLang="cs-CZ" sz="2800" b="1" dirty="0">
                <a:cs typeface="Times New Roman" pitchFamily="18" charset="0"/>
              </a:rPr>
            </a:br>
            <a:endParaRPr lang="cs-CZ" sz="2800" dirty="0"/>
          </a:p>
        </p:txBody>
      </p:sp>
      <p:sp>
        <p:nvSpPr>
          <p:cNvPr id="3" name="Zástupný obsah 2">
            <a:extLst>
              <a:ext uri="{FF2B5EF4-FFF2-40B4-BE49-F238E27FC236}">
                <a16:creationId xmlns:a16="http://schemas.microsoft.com/office/drawing/2014/main" id="{1CD93991-052E-41D5-B46F-DC74D319E42E}"/>
              </a:ext>
            </a:extLst>
          </p:cNvPr>
          <p:cNvSpPr>
            <a:spLocks noGrp="1"/>
          </p:cNvSpPr>
          <p:nvPr>
            <p:ph idx="1"/>
          </p:nvPr>
        </p:nvSpPr>
        <p:spPr/>
        <p:txBody>
          <a:bodyPr>
            <a:normAutofit fontScale="77500" lnSpcReduction="20000"/>
          </a:bodyPr>
          <a:lstStyle/>
          <a:p>
            <a:pPr marL="0" indent="0" algn="just" eaLnBrk="1" hangingPunct="1">
              <a:spcBef>
                <a:spcPts val="0"/>
              </a:spcBef>
              <a:buFontTx/>
              <a:buNone/>
              <a:defRPr/>
            </a:pPr>
            <a:endParaRPr lang="cs-CZ" altLang="cs-CZ" sz="2800" dirty="0">
              <a:cs typeface="Times New Roman" pitchFamily="18" charset="0"/>
            </a:endParaRPr>
          </a:p>
          <a:p>
            <a:pPr algn="just" eaLnBrk="1" hangingPunct="1">
              <a:spcBef>
                <a:spcPts val="0"/>
              </a:spcBef>
              <a:buFont typeface="Arial" panose="020B0604020202020204" pitchFamily="34" charset="0"/>
              <a:buChar char="•"/>
              <a:defRPr/>
            </a:pPr>
            <a:r>
              <a:rPr lang="cs-CZ" altLang="cs-CZ" sz="2800" dirty="0">
                <a:cs typeface="Times New Roman" pitchFamily="18" charset="0"/>
              </a:rPr>
              <a:t>Zaměstnanci mohou mimo jiné navštěvovat dítě a rodinu v prostředí, </a:t>
            </a:r>
            <a:br>
              <a:rPr lang="cs-CZ" altLang="cs-CZ" sz="2800" dirty="0">
                <a:cs typeface="Times New Roman" pitchFamily="18" charset="0"/>
              </a:rPr>
            </a:br>
            <a:r>
              <a:rPr lang="cs-CZ" altLang="cs-CZ" sz="2800" dirty="0">
                <a:cs typeface="Times New Roman" pitchFamily="18" charset="0"/>
              </a:rPr>
              <a:t>ve kterém  žije a zjišťovat v místě bydliště dítěte, ve škole a ve školském zařízení nebo v jiném prostředí, kde se dítě zdržuje.</a:t>
            </a:r>
            <a:endParaRPr lang="cs-CZ" altLang="cs-CZ" sz="2800" b="1" dirty="0">
              <a:cs typeface="Times New Roman" pitchFamily="18" charset="0"/>
            </a:endParaRPr>
          </a:p>
          <a:p>
            <a:pPr algn="just" eaLnBrk="1" hangingPunct="1">
              <a:spcBef>
                <a:spcPts val="0"/>
              </a:spcBef>
              <a:buFont typeface="Arial" panose="020B0604020202020204" pitchFamily="34" charset="0"/>
              <a:buChar char="•"/>
              <a:defRPr/>
            </a:pPr>
            <a:endParaRPr lang="cs-CZ" altLang="cs-CZ" sz="2800" b="1" dirty="0">
              <a:cs typeface="Times New Roman" pitchFamily="18" charset="0"/>
            </a:endParaRPr>
          </a:p>
          <a:p>
            <a:pPr algn="just">
              <a:spcBef>
                <a:spcPts val="0"/>
              </a:spcBef>
              <a:buFont typeface="Arial" panose="020B0604020202020204" pitchFamily="34" charset="0"/>
              <a:buChar char="•"/>
              <a:defRPr/>
            </a:pPr>
            <a:r>
              <a:rPr lang="cs-CZ" altLang="cs-CZ" sz="2800" b="1" dirty="0">
                <a:cs typeface="Times New Roman" pitchFamily="18" charset="0"/>
              </a:rPr>
              <a:t>Oprávnění obecně:</a:t>
            </a:r>
          </a:p>
          <a:p>
            <a:pPr algn="just">
              <a:spcBef>
                <a:spcPts val="0"/>
              </a:spcBef>
              <a:buFont typeface="Arial" panose="020B0604020202020204" pitchFamily="34" charset="0"/>
              <a:buChar char="•"/>
              <a:defRPr/>
            </a:pPr>
            <a:endParaRPr lang="cs-CZ" altLang="cs-CZ" sz="2800" b="1" dirty="0">
              <a:cs typeface="Times New Roman" pitchFamily="18" charset="0"/>
            </a:endParaRPr>
          </a:p>
          <a:p>
            <a:pPr algn="just">
              <a:spcBef>
                <a:spcPts val="0"/>
              </a:spcBef>
              <a:buFont typeface="Arial" panose="020B0604020202020204" pitchFamily="34" charset="0"/>
              <a:buChar char="•"/>
              <a:defRPr/>
            </a:pPr>
            <a:r>
              <a:rPr lang="cs-CZ" altLang="cs-CZ" sz="2800" dirty="0">
                <a:cs typeface="Times New Roman" pitchFamily="18" charset="0"/>
              </a:rPr>
              <a:t>Každý je oprávněn upozornit na závadné chování dětí jejich rodiče.</a:t>
            </a:r>
          </a:p>
          <a:p>
            <a:pPr algn="just">
              <a:spcBef>
                <a:spcPts val="0"/>
              </a:spcBef>
              <a:buFont typeface="Arial" panose="020B0604020202020204" pitchFamily="34" charset="0"/>
              <a:buChar char="•"/>
              <a:defRPr/>
            </a:pPr>
            <a:endParaRPr lang="cs-CZ" altLang="cs-CZ" sz="2800" dirty="0"/>
          </a:p>
          <a:p>
            <a:pPr algn="just">
              <a:spcBef>
                <a:spcPts val="0"/>
              </a:spcBef>
              <a:buFont typeface="Arial" panose="020B0604020202020204" pitchFamily="34" charset="0"/>
              <a:buChar char="•"/>
              <a:defRPr/>
            </a:pPr>
            <a:r>
              <a:rPr lang="cs-CZ" altLang="cs-CZ" sz="2800" dirty="0"/>
              <a:t>Každý je oprávněn upozornit OSPOD na porušení povinností, zneužití práv vyplývajících z rodičovské odpovědnosti nebo na skutečnost, že rodiče nemohou plnit povinnosti, dále na skutečnosti uvedené v § 6 </a:t>
            </a:r>
            <a:r>
              <a:rPr lang="cs-CZ" altLang="cs-CZ" sz="2800" dirty="0" err="1"/>
              <a:t>ZoSPOD</a:t>
            </a:r>
            <a:r>
              <a:rPr lang="cs-CZ" altLang="cs-CZ" sz="2800" dirty="0"/>
              <a:t> /např. děti vedoucí zahálčivý život, opakovaně se dopouští útěků, na kterých byl spáchán trestný čin/. Tím není dotčena oznamovací povinnost vyplývající z trestního zákoníku.</a:t>
            </a:r>
          </a:p>
          <a:p>
            <a:endParaRPr lang="cs-CZ" dirty="0"/>
          </a:p>
        </p:txBody>
      </p:sp>
      <p:pic>
        <p:nvPicPr>
          <p:cNvPr id="4" name="Picture 2" descr="slapznak2">
            <a:extLst>
              <a:ext uri="{FF2B5EF4-FFF2-40B4-BE49-F238E27FC236}">
                <a16:creationId xmlns:a16="http://schemas.microsoft.com/office/drawing/2014/main" id="{3CEA9A43-C58E-4C8E-9BBB-A37C760865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81000"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2664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C581BD-1E7C-4006-A0CC-0E034840E6D8}"/>
              </a:ext>
            </a:extLst>
          </p:cNvPr>
          <p:cNvSpPr>
            <a:spLocks noGrp="1"/>
          </p:cNvSpPr>
          <p:nvPr>
            <p:ph type="title"/>
          </p:nvPr>
        </p:nvSpPr>
        <p:spPr>
          <a:xfrm>
            <a:off x="874713" y="452718"/>
            <a:ext cx="9176121" cy="928610"/>
          </a:xfrm>
        </p:spPr>
        <p:txBody>
          <a:bodyPr/>
          <a:lstStyle/>
          <a:p>
            <a:pPr algn="ctr"/>
            <a:r>
              <a:rPr lang="cs-CZ" sz="2800" b="1" dirty="0"/>
              <a:t>Práva dětí</a:t>
            </a:r>
          </a:p>
        </p:txBody>
      </p:sp>
      <p:sp>
        <p:nvSpPr>
          <p:cNvPr id="3" name="Zástupný obsah 2">
            <a:extLst>
              <a:ext uri="{FF2B5EF4-FFF2-40B4-BE49-F238E27FC236}">
                <a16:creationId xmlns:a16="http://schemas.microsoft.com/office/drawing/2014/main" id="{6EEFE611-C1F7-4902-86A2-AC43229CDE5C}"/>
              </a:ext>
            </a:extLst>
          </p:cNvPr>
          <p:cNvSpPr>
            <a:spLocks noGrp="1"/>
          </p:cNvSpPr>
          <p:nvPr>
            <p:ph idx="1"/>
          </p:nvPr>
        </p:nvSpPr>
        <p:spPr/>
        <p:txBody>
          <a:bodyPr>
            <a:normAutofit fontScale="70000" lnSpcReduction="20000"/>
          </a:bodyPr>
          <a:lstStyle/>
          <a:p>
            <a:pPr marL="0" indent="0" algn="just" eaLnBrk="1" hangingPunct="1">
              <a:spcBef>
                <a:spcPct val="0"/>
              </a:spcBef>
              <a:buFontTx/>
              <a:buNone/>
              <a:defRPr/>
            </a:pPr>
            <a:r>
              <a:rPr lang="cs-CZ" altLang="cs-CZ" sz="2800" dirty="0"/>
              <a:t>Dítě má právo požádat /i bez vědomí rodičů/ OSPOD, pověřené osoby, </a:t>
            </a:r>
            <a:r>
              <a:rPr lang="cs-CZ" altLang="cs-CZ" sz="2800" b="1" dirty="0"/>
              <a:t>školy </a:t>
            </a:r>
            <a:br>
              <a:rPr lang="cs-CZ" altLang="cs-CZ" sz="2800" b="1" dirty="0"/>
            </a:br>
            <a:r>
              <a:rPr lang="cs-CZ" altLang="cs-CZ" sz="2800" b="1" dirty="0"/>
              <a:t>a školská zařízení, </a:t>
            </a:r>
            <a:r>
              <a:rPr lang="cs-CZ" altLang="cs-CZ" sz="2800" dirty="0"/>
              <a:t>poskytovatele zdravotnických služeb</a:t>
            </a:r>
            <a:r>
              <a:rPr lang="cs-CZ" altLang="cs-CZ" sz="2800" b="1" dirty="0"/>
              <a:t> o pomoc při ochraně svého života a svých práv</a:t>
            </a:r>
            <a:r>
              <a:rPr lang="cs-CZ" altLang="cs-CZ" sz="2800" dirty="0"/>
              <a:t>, tyto orgány jsou povinny poskytnout dítěti odpovídající pomoc.</a:t>
            </a:r>
          </a:p>
          <a:p>
            <a:pPr marL="0" indent="0" algn="just" eaLnBrk="1" hangingPunct="1">
              <a:spcBef>
                <a:spcPct val="0"/>
              </a:spcBef>
              <a:buFontTx/>
              <a:buNone/>
              <a:defRPr/>
            </a:pPr>
            <a:endParaRPr lang="cs-CZ" altLang="cs-CZ" sz="2800" dirty="0">
              <a:cs typeface="Times New Roman" pitchFamily="18" charset="0"/>
            </a:endParaRPr>
          </a:p>
          <a:p>
            <a:pPr marL="0" indent="0" algn="just" eaLnBrk="1" hangingPunct="1">
              <a:spcBef>
                <a:spcPct val="0"/>
              </a:spcBef>
              <a:buFontTx/>
              <a:buNone/>
              <a:defRPr/>
            </a:pPr>
            <a:r>
              <a:rPr lang="cs-CZ" altLang="cs-CZ" sz="2800" dirty="0">
                <a:cs typeface="Times New Roman" pitchFamily="18" charset="0"/>
              </a:rPr>
              <a:t>Dítě má rovněž právo být informováno o všech záležitostech, které se ho týkají a vyjádřit se k nim, a to nejen před orgánem sociálně-právní ochrany, ale i před soudem.</a:t>
            </a:r>
          </a:p>
          <a:p>
            <a:pPr marL="0" indent="0" algn="just" eaLnBrk="1" hangingPunct="1">
              <a:spcBef>
                <a:spcPct val="0"/>
              </a:spcBef>
              <a:buFontTx/>
              <a:buNone/>
              <a:defRPr/>
            </a:pPr>
            <a:endParaRPr lang="cs-CZ" altLang="cs-CZ" sz="2800" b="1" dirty="0">
              <a:cs typeface="Times New Roman" pitchFamily="18" charset="0"/>
            </a:endParaRPr>
          </a:p>
          <a:p>
            <a:pPr marL="0" indent="0" algn="just" eaLnBrk="1" hangingPunct="1">
              <a:spcBef>
                <a:spcPct val="0"/>
              </a:spcBef>
              <a:buFontTx/>
              <a:buNone/>
              <a:defRPr/>
            </a:pPr>
            <a:endParaRPr lang="cs-CZ" altLang="cs-CZ" sz="2800" b="1" dirty="0">
              <a:cs typeface="Times New Roman" pitchFamily="18" charset="0"/>
            </a:endParaRPr>
          </a:p>
          <a:p>
            <a:pPr marL="0" indent="0" algn="just" eaLnBrk="1" hangingPunct="1">
              <a:spcBef>
                <a:spcPct val="0"/>
              </a:spcBef>
              <a:buFontTx/>
              <a:buNone/>
              <a:defRPr/>
            </a:pPr>
            <a:r>
              <a:rPr lang="cs-CZ" altLang="cs-CZ" sz="2800" b="1" dirty="0">
                <a:cs typeface="Times New Roman" pitchFamily="18" charset="0"/>
              </a:rPr>
              <a:t>Mlčenlivost:</a:t>
            </a:r>
          </a:p>
          <a:p>
            <a:pPr algn="just" eaLnBrk="1" hangingPunct="1">
              <a:spcBef>
                <a:spcPct val="0"/>
              </a:spcBef>
              <a:buFont typeface="Arial" panose="020B0604020202020204" pitchFamily="34" charset="0"/>
              <a:buChar char="•"/>
              <a:defRPr/>
            </a:pPr>
            <a:r>
              <a:rPr lang="cs-CZ" altLang="cs-CZ" sz="2800" dirty="0">
                <a:cs typeface="Times New Roman" pitchFamily="18" charset="0"/>
              </a:rPr>
              <a:t>v souvislosti s výkonem SPOD mají pracovníci OSPOD povinnost zachovávat mlčenlivost  o </a:t>
            </a:r>
            <a:r>
              <a:rPr lang="cs-CZ" altLang="cs-CZ" sz="2800" dirty="0"/>
              <a:t>skutečnostech, se kterými se seznámili.</a:t>
            </a:r>
            <a:r>
              <a:rPr lang="cs-CZ" altLang="cs-CZ" sz="2800" dirty="0">
                <a:cs typeface="Times New Roman" pitchFamily="18" charset="0"/>
              </a:rPr>
              <a:t> </a:t>
            </a:r>
            <a:r>
              <a:rPr lang="cs-CZ" altLang="cs-CZ" sz="2800" b="1" dirty="0">
                <a:cs typeface="Times New Roman" pitchFamily="18" charset="0"/>
              </a:rPr>
              <a:t>Tato p</a:t>
            </a:r>
            <a:r>
              <a:rPr lang="cs-CZ" altLang="cs-CZ" sz="2800" b="1" dirty="0"/>
              <a:t>ovinnost platí </a:t>
            </a:r>
            <a:r>
              <a:rPr lang="cs-CZ" altLang="cs-CZ" sz="2800" dirty="0"/>
              <a:t>i pro jiné osoby, které se při spolupráci s OSPOD </a:t>
            </a:r>
            <a:r>
              <a:rPr lang="cs-CZ" altLang="cs-CZ" sz="2800" b="1" dirty="0"/>
              <a:t>seznámily s údaji</a:t>
            </a:r>
            <a:r>
              <a:rPr lang="cs-CZ" altLang="cs-CZ" sz="2800" dirty="0"/>
              <a:t>, o nichž jsou zaměstnanci OSPOD povinni zachovávat mlčenlivost, a to i po skončení pracovního poměru. </a:t>
            </a:r>
          </a:p>
          <a:p>
            <a:endParaRPr lang="cs-CZ" dirty="0"/>
          </a:p>
        </p:txBody>
      </p:sp>
      <p:pic>
        <p:nvPicPr>
          <p:cNvPr id="4" name="Picture 2" descr="slapznak2">
            <a:extLst>
              <a:ext uri="{FF2B5EF4-FFF2-40B4-BE49-F238E27FC236}">
                <a16:creationId xmlns:a16="http://schemas.microsoft.com/office/drawing/2014/main" id="{30EDA3F3-B39C-47C5-A09C-F4179B7B97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81000"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4105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C581BD-1E7C-4006-A0CC-0E034840E6D8}"/>
              </a:ext>
            </a:extLst>
          </p:cNvPr>
          <p:cNvSpPr>
            <a:spLocks noGrp="1"/>
          </p:cNvSpPr>
          <p:nvPr>
            <p:ph type="title"/>
          </p:nvPr>
        </p:nvSpPr>
        <p:spPr>
          <a:xfrm>
            <a:off x="874713" y="452718"/>
            <a:ext cx="9176121" cy="928610"/>
          </a:xfrm>
        </p:spPr>
        <p:txBody>
          <a:bodyPr/>
          <a:lstStyle/>
          <a:p>
            <a:pPr algn="ctr"/>
            <a:r>
              <a:rPr lang="cs-CZ" sz="2800" b="1" dirty="0"/>
              <a:t>Práva dětí</a:t>
            </a:r>
          </a:p>
        </p:txBody>
      </p:sp>
      <p:sp>
        <p:nvSpPr>
          <p:cNvPr id="3" name="Zástupný obsah 2">
            <a:extLst>
              <a:ext uri="{FF2B5EF4-FFF2-40B4-BE49-F238E27FC236}">
                <a16:creationId xmlns:a16="http://schemas.microsoft.com/office/drawing/2014/main" id="{6EEFE611-C1F7-4902-86A2-AC43229CDE5C}"/>
              </a:ext>
            </a:extLst>
          </p:cNvPr>
          <p:cNvSpPr>
            <a:spLocks noGrp="1"/>
          </p:cNvSpPr>
          <p:nvPr>
            <p:ph idx="1"/>
          </p:nvPr>
        </p:nvSpPr>
        <p:spPr/>
        <p:txBody>
          <a:bodyPr>
            <a:normAutofit/>
          </a:bodyPr>
          <a:lstStyle/>
          <a:p>
            <a:r>
              <a:rPr lang="cs-CZ" dirty="0"/>
              <a:t>  Oprávněné zájmy dítěte</a:t>
            </a:r>
          </a:p>
          <a:p>
            <a:pPr marL="0" indent="0">
              <a:buNone/>
            </a:pPr>
            <a:r>
              <a:rPr lang="cs-CZ" dirty="0"/>
              <a:t>	Obecně lze za zájem dítěte považovat to, co si samo dítě přeje, pokud to není v 	rozporu s jeho zdravím, psychickým a fyzickým stavem a sociální situací. Dle 	článku 3 Úmluvy o právech dítěte má být zájem dítěte předním hlediskem pro 	veškeré orgány vykonávající jakoukoliv činnost týkající se dítěte.</a:t>
            </a:r>
          </a:p>
        </p:txBody>
      </p:sp>
      <p:pic>
        <p:nvPicPr>
          <p:cNvPr id="4" name="Picture 2" descr="slapznak2">
            <a:extLst>
              <a:ext uri="{FF2B5EF4-FFF2-40B4-BE49-F238E27FC236}">
                <a16:creationId xmlns:a16="http://schemas.microsoft.com/office/drawing/2014/main" id="{30EDA3F3-B39C-47C5-A09C-F4179B7B97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81000"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982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45491F-DE66-4D41-89DA-EDEE89B795BE}"/>
              </a:ext>
            </a:extLst>
          </p:cNvPr>
          <p:cNvSpPr>
            <a:spLocks noGrp="1"/>
          </p:cNvSpPr>
          <p:nvPr>
            <p:ph type="title"/>
          </p:nvPr>
        </p:nvSpPr>
        <p:spPr>
          <a:xfrm>
            <a:off x="874713" y="452718"/>
            <a:ext cx="9176121" cy="1084252"/>
          </a:xfrm>
        </p:spPr>
        <p:txBody>
          <a:bodyPr/>
          <a:lstStyle/>
          <a:p>
            <a:pPr algn="ctr"/>
            <a:r>
              <a:rPr lang="cs-CZ" sz="2800" dirty="0"/>
              <a:t>OSPOD Šlapanice</a:t>
            </a:r>
          </a:p>
        </p:txBody>
      </p:sp>
      <p:sp>
        <p:nvSpPr>
          <p:cNvPr id="3" name="Zástupný obsah 2">
            <a:extLst>
              <a:ext uri="{FF2B5EF4-FFF2-40B4-BE49-F238E27FC236}">
                <a16:creationId xmlns:a16="http://schemas.microsoft.com/office/drawing/2014/main" id="{6925F9D8-28D2-4A4B-9327-D29658FA0E30}"/>
              </a:ext>
            </a:extLst>
          </p:cNvPr>
          <p:cNvSpPr>
            <a:spLocks noGrp="1"/>
          </p:cNvSpPr>
          <p:nvPr>
            <p:ph idx="1"/>
          </p:nvPr>
        </p:nvSpPr>
        <p:spPr>
          <a:xfrm>
            <a:off x="1103312" y="1653702"/>
            <a:ext cx="8946541" cy="4594697"/>
          </a:xfrm>
        </p:spPr>
        <p:txBody>
          <a:bodyPr>
            <a:normAutofit fontScale="77500" lnSpcReduction="20000"/>
          </a:bodyPr>
          <a:lstStyle/>
          <a:p>
            <a:pPr marL="0" indent="0" algn="just">
              <a:spcBef>
                <a:spcPts val="0"/>
              </a:spcBef>
              <a:buFontTx/>
              <a:buNone/>
              <a:defRPr/>
            </a:pPr>
            <a:r>
              <a:rPr lang="cs-CZ" sz="2800" b="1" dirty="0"/>
              <a:t>Oddělení péče o děti  Městského úřadu Šlapanice, pracoviště Brno, </a:t>
            </a:r>
          </a:p>
          <a:p>
            <a:pPr marL="0" indent="0" algn="just">
              <a:spcBef>
                <a:spcPts val="0"/>
              </a:spcBef>
              <a:buFontTx/>
              <a:buNone/>
              <a:defRPr/>
            </a:pPr>
            <a:r>
              <a:rPr lang="cs-CZ" sz="2800" b="1" dirty="0"/>
              <a:t>Opuštěná 9/2 </a:t>
            </a:r>
          </a:p>
          <a:p>
            <a:pPr marL="0" indent="0" algn="just">
              <a:spcBef>
                <a:spcPts val="0"/>
              </a:spcBef>
              <a:buFontTx/>
              <a:buNone/>
              <a:defRPr/>
            </a:pPr>
            <a:endParaRPr lang="cs-CZ" sz="2800" b="1" dirty="0"/>
          </a:p>
          <a:p>
            <a:pPr algn="just">
              <a:spcBef>
                <a:spcPts val="0"/>
              </a:spcBef>
              <a:buFont typeface="Arial" panose="020B0604020202020204" pitchFamily="34" charset="0"/>
              <a:buChar char="•"/>
              <a:defRPr/>
            </a:pPr>
            <a:r>
              <a:rPr lang="cs-CZ" sz="2800" dirty="0"/>
              <a:t>zabezpečuje výkon státní správy na úseku sociálně-právní ochrany dětí. Sleduje ochranu práv dětí a plní potřebná opatření se znalostí problému </a:t>
            </a:r>
            <a:br>
              <a:rPr lang="cs-CZ" sz="2800" dirty="0"/>
            </a:br>
            <a:r>
              <a:rPr lang="cs-CZ" sz="2800" dirty="0"/>
              <a:t>a místních podmínek. Poskytuje preventivní a odborné poradenství v oblasti sociálně-právní ochrany dětí, pomáhá rodičům při řešení problémů souvisejících s péčí o dítě.</a:t>
            </a:r>
            <a:r>
              <a:rPr lang="cs-CZ" sz="2800" b="1" dirty="0"/>
              <a:t> </a:t>
            </a:r>
          </a:p>
          <a:p>
            <a:pPr algn="just">
              <a:spcBef>
                <a:spcPts val="0"/>
              </a:spcBef>
              <a:buFont typeface="Arial" panose="020B0604020202020204" pitchFamily="34" charset="0"/>
              <a:buChar char="•"/>
              <a:defRPr/>
            </a:pPr>
            <a:endParaRPr lang="cs-CZ" sz="2800" b="1" dirty="0"/>
          </a:p>
          <a:p>
            <a:pPr algn="just">
              <a:spcBef>
                <a:spcPts val="0"/>
              </a:spcBef>
              <a:buFont typeface="Arial" panose="020B0604020202020204" pitchFamily="34" charset="0"/>
              <a:buChar char="•"/>
              <a:defRPr/>
            </a:pPr>
            <a:endParaRPr lang="cs-CZ" sz="2800" b="1" dirty="0"/>
          </a:p>
          <a:p>
            <a:pPr algn="just">
              <a:spcBef>
                <a:spcPts val="0"/>
              </a:spcBef>
              <a:buFont typeface="Arial" panose="020B0604020202020204" pitchFamily="34" charset="0"/>
              <a:buChar char="•"/>
              <a:defRPr/>
            </a:pPr>
            <a:r>
              <a:rPr lang="cs-CZ" sz="2800" b="1" dirty="0"/>
              <a:t>Jedná se např. o:</a:t>
            </a:r>
          </a:p>
          <a:p>
            <a:pPr algn="just">
              <a:spcBef>
                <a:spcPts val="0"/>
              </a:spcBef>
              <a:buFont typeface="Arial" panose="020B0604020202020204" pitchFamily="34" charset="0"/>
              <a:buChar char="•"/>
              <a:defRPr/>
            </a:pPr>
            <a:endParaRPr lang="cs-CZ" sz="2800" dirty="0"/>
          </a:p>
          <a:p>
            <a:pPr algn="just">
              <a:spcBef>
                <a:spcPts val="0"/>
              </a:spcBef>
              <a:buFont typeface="Arial" panose="020B0604020202020204" pitchFamily="34" charset="0"/>
              <a:buChar char="•"/>
              <a:defRPr/>
            </a:pPr>
            <a:r>
              <a:rPr lang="cs-CZ" sz="2800" dirty="0"/>
              <a:t>vyhledávání problémových rodin, vedení evidence</a:t>
            </a:r>
          </a:p>
          <a:p>
            <a:pPr algn="just">
              <a:spcBef>
                <a:spcPts val="0"/>
              </a:spcBef>
              <a:buFont typeface="Arial" panose="020B0604020202020204" pitchFamily="34" charset="0"/>
              <a:buChar char="•"/>
              <a:defRPr/>
            </a:pPr>
            <a:endParaRPr lang="cs-CZ" sz="2800" dirty="0"/>
          </a:p>
          <a:p>
            <a:pPr>
              <a:spcBef>
                <a:spcPts val="0"/>
              </a:spcBef>
              <a:buFont typeface="Arial" panose="020B0604020202020204" pitchFamily="34" charset="0"/>
              <a:buChar char="•"/>
              <a:defRPr/>
            </a:pPr>
            <a:r>
              <a:rPr lang="cs-CZ" sz="2800" dirty="0"/>
              <a:t>výkon funkce kolizního opatrovníka v soudním řízení, týkajícího se práv dítěte a funkci kolizního opatrovníka u dětí poškozených trestnou činností</a:t>
            </a:r>
          </a:p>
          <a:p>
            <a:endParaRPr lang="cs-CZ" dirty="0"/>
          </a:p>
        </p:txBody>
      </p:sp>
      <p:pic>
        <p:nvPicPr>
          <p:cNvPr id="6" name="Picture 2" descr="slapznak2">
            <a:extLst>
              <a:ext uri="{FF2B5EF4-FFF2-40B4-BE49-F238E27FC236}">
                <a16:creationId xmlns:a16="http://schemas.microsoft.com/office/drawing/2014/main" id="{5ECBA01D-33BB-417C-A31A-71A718E01F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81000"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9317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3690EC-043C-4128-B74E-756C3CB669F0}"/>
              </a:ext>
            </a:extLst>
          </p:cNvPr>
          <p:cNvSpPr>
            <a:spLocks noGrp="1"/>
          </p:cNvSpPr>
          <p:nvPr>
            <p:ph type="title"/>
          </p:nvPr>
        </p:nvSpPr>
        <p:spPr>
          <a:xfrm>
            <a:off x="874713" y="452718"/>
            <a:ext cx="9176121" cy="967520"/>
          </a:xfrm>
        </p:spPr>
        <p:txBody>
          <a:bodyPr/>
          <a:lstStyle/>
          <a:p>
            <a:pPr algn="ctr"/>
            <a:r>
              <a:rPr lang="cs-CZ" sz="2800" dirty="0"/>
              <a:t>OSPOD Šlapanice</a:t>
            </a:r>
          </a:p>
        </p:txBody>
      </p:sp>
      <p:sp>
        <p:nvSpPr>
          <p:cNvPr id="3" name="Zástupný obsah 2">
            <a:extLst>
              <a:ext uri="{FF2B5EF4-FFF2-40B4-BE49-F238E27FC236}">
                <a16:creationId xmlns:a16="http://schemas.microsoft.com/office/drawing/2014/main" id="{5515C4B2-E520-48AC-A427-0F19E703CF52}"/>
              </a:ext>
            </a:extLst>
          </p:cNvPr>
          <p:cNvSpPr>
            <a:spLocks noGrp="1"/>
          </p:cNvSpPr>
          <p:nvPr>
            <p:ph idx="1"/>
          </p:nvPr>
        </p:nvSpPr>
        <p:spPr>
          <a:xfrm>
            <a:off x="1103312" y="1595336"/>
            <a:ext cx="8946541" cy="4653063"/>
          </a:xfrm>
        </p:spPr>
        <p:txBody>
          <a:bodyPr>
            <a:normAutofit fontScale="85000" lnSpcReduction="20000"/>
          </a:bodyPr>
          <a:lstStyle/>
          <a:p>
            <a:pPr algn="just">
              <a:spcBef>
                <a:spcPts val="0"/>
              </a:spcBef>
              <a:buFont typeface="Arial" panose="020B0604020202020204" pitchFamily="34" charset="0"/>
              <a:buChar char="•"/>
              <a:defRPr/>
            </a:pPr>
            <a:r>
              <a:rPr lang="cs-CZ" sz="2800" dirty="0"/>
              <a:t>výkon soudního dohledu v rodinách a dohled nad dětmi umístěnými do výchovy jiných fyzických osob než rodičů, v pěstounské péči, ústavní výchově, vedení rodičů k nápravě a působení na ně tak, aby byl možný návrat dětí zpět do rodinného prostředí</a:t>
            </a:r>
          </a:p>
          <a:p>
            <a:pPr algn="just">
              <a:spcBef>
                <a:spcPts val="0"/>
              </a:spcBef>
              <a:buFont typeface="Arial" panose="020B0604020202020204" pitchFamily="34" charset="0"/>
              <a:buChar char="•"/>
              <a:defRPr/>
            </a:pPr>
            <a:endParaRPr lang="cs-CZ" sz="2800" dirty="0"/>
          </a:p>
          <a:p>
            <a:pPr algn="just">
              <a:spcBef>
                <a:spcPts val="0"/>
              </a:spcBef>
              <a:buFont typeface="Arial" panose="020B0604020202020204" pitchFamily="34" charset="0"/>
              <a:buChar char="•"/>
              <a:defRPr/>
            </a:pPr>
            <a:r>
              <a:rPr lang="cs-CZ" sz="2800" dirty="0"/>
              <a:t>výkon majetkového opatrovnictví dětí, účast v dědickém řízení </a:t>
            </a:r>
          </a:p>
          <a:p>
            <a:pPr algn="just">
              <a:spcBef>
                <a:spcPts val="0"/>
              </a:spcBef>
              <a:buFont typeface="Arial" panose="020B0604020202020204" pitchFamily="34" charset="0"/>
              <a:buChar char="•"/>
              <a:defRPr/>
            </a:pPr>
            <a:endParaRPr lang="cs-CZ" sz="2800" dirty="0"/>
          </a:p>
          <a:p>
            <a:pPr algn="just">
              <a:spcBef>
                <a:spcPts val="0"/>
              </a:spcBef>
              <a:buFont typeface="Arial" panose="020B0604020202020204" pitchFamily="34" charset="0"/>
              <a:buChar char="•"/>
              <a:defRPr/>
            </a:pPr>
            <a:r>
              <a:rPr lang="cs-CZ" sz="2800" dirty="0"/>
              <a:t>podávání návrhů soudu na předběžné opatření při  řešení mimořádně naléhavých situací přímo ohrožujících život nebo zdraví dítěte</a:t>
            </a:r>
          </a:p>
          <a:p>
            <a:pPr algn="just">
              <a:spcBef>
                <a:spcPts val="0"/>
              </a:spcBef>
              <a:buFont typeface="Arial" panose="020B0604020202020204" pitchFamily="34" charset="0"/>
              <a:buChar char="•"/>
              <a:defRPr/>
            </a:pPr>
            <a:endParaRPr lang="cs-CZ" sz="2800" dirty="0"/>
          </a:p>
          <a:p>
            <a:pPr algn="just">
              <a:spcBef>
                <a:spcPts val="0"/>
              </a:spcBef>
              <a:buFont typeface="Arial" panose="020B0604020202020204" pitchFamily="34" charset="0"/>
              <a:buChar char="•"/>
              <a:defRPr/>
            </a:pPr>
            <a:r>
              <a:rPr lang="cs-CZ" sz="2800" dirty="0"/>
              <a:t>podávání podnětů a návrhů soudu v zájmu a k ochraně nezletilých dětí</a:t>
            </a:r>
          </a:p>
          <a:p>
            <a:pPr algn="just">
              <a:spcBef>
                <a:spcPts val="0"/>
              </a:spcBef>
              <a:buFont typeface="Arial" panose="020B0604020202020204" pitchFamily="34" charset="0"/>
              <a:buChar char="•"/>
              <a:defRPr/>
            </a:pPr>
            <a:endParaRPr lang="cs-CZ" sz="2800" dirty="0"/>
          </a:p>
          <a:p>
            <a:pPr algn="just" eaLnBrk="1" hangingPunct="1">
              <a:spcBef>
                <a:spcPts val="0"/>
              </a:spcBef>
              <a:buFont typeface="Arial" panose="020B0604020202020204" pitchFamily="34" charset="0"/>
              <a:buChar char="•"/>
              <a:defRPr/>
            </a:pPr>
            <a:r>
              <a:rPr lang="cs-CZ" sz="2800" dirty="0"/>
              <a:t>zprostředkování osvojení a pěstounské péče</a:t>
            </a:r>
          </a:p>
          <a:p>
            <a:endParaRPr lang="cs-CZ" dirty="0"/>
          </a:p>
        </p:txBody>
      </p:sp>
      <p:pic>
        <p:nvPicPr>
          <p:cNvPr id="4" name="Picture 2" descr="slapznak2">
            <a:extLst>
              <a:ext uri="{FF2B5EF4-FFF2-40B4-BE49-F238E27FC236}">
                <a16:creationId xmlns:a16="http://schemas.microsoft.com/office/drawing/2014/main" id="{2117F22F-3FF5-4CC8-9D9A-3017DB4312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81000"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0054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FD8771-70C6-4887-9DFD-88AAB72C4E13}"/>
              </a:ext>
            </a:extLst>
          </p:cNvPr>
          <p:cNvSpPr>
            <a:spLocks noGrp="1"/>
          </p:cNvSpPr>
          <p:nvPr>
            <p:ph type="title"/>
          </p:nvPr>
        </p:nvSpPr>
        <p:spPr>
          <a:xfrm>
            <a:off x="874713" y="452718"/>
            <a:ext cx="9176121" cy="967520"/>
          </a:xfrm>
        </p:spPr>
        <p:txBody>
          <a:bodyPr/>
          <a:lstStyle/>
          <a:p>
            <a:pPr algn="ctr"/>
            <a:r>
              <a:rPr lang="cs-CZ" sz="2800" b="1" dirty="0"/>
              <a:t>OSPOD Šlapanice</a:t>
            </a:r>
          </a:p>
        </p:txBody>
      </p:sp>
      <p:sp>
        <p:nvSpPr>
          <p:cNvPr id="3" name="Zástupný obsah 2">
            <a:extLst>
              <a:ext uri="{FF2B5EF4-FFF2-40B4-BE49-F238E27FC236}">
                <a16:creationId xmlns:a16="http://schemas.microsoft.com/office/drawing/2014/main" id="{4ED3FCE5-4773-430B-9CC7-776023E645DA}"/>
              </a:ext>
            </a:extLst>
          </p:cNvPr>
          <p:cNvSpPr>
            <a:spLocks noGrp="1"/>
          </p:cNvSpPr>
          <p:nvPr>
            <p:ph idx="1"/>
          </p:nvPr>
        </p:nvSpPr>
        <p:spPr>
          <a:xfrm>
            <a:off x="1103312" y="1585610"/>
            <a:ext cx="8946541" cy="4662790"/>
          </a:xfrm>
        </p:spPr>
        <p:txBody>
          <a:bodyPr>
            <a:normAutofit fontScale="70000" lnSpcReduction="20000"/>
          </a:bodyPr>
          <a:lstStyle/>
          <a:p>
            <a:pPr algn="just">
              <a:spcBef>
                <a:spcPts val="0"/>
              </a:spcBef>
              <a:buFont typeface="Arial" panose="020B0604020202020204" pitchFamily="34" charset="0"/>
              <a:buChar char="•"/>
              <a:defRPr/>
            </a:pPr>
            <a:r>
              <a:rPr lang="cs-CZ" sz="2800" dirty="0"/>
              <a:t>uplatňování a vymáhání odškodnění pro děti, kterým byla trestným činem způsobena psychická, fyzická či materiální škoda</a:t>
            </a:r>
          </a:p>
          <a:p>
            <a:pPr algn="just">
              <a:spcBef>
                <a:spcPts val="0"/>
              </a:spcBef>
              <a:buFont typeface="Arial" panose="020B0604020202020204" pitchFamily="34" charset="0"/>
              <a:buChar char="•"/>
              <a:defRPr/>
            </a:pPr>
            <a:endParaRPr lang="cs-CZ" sz="2800" dirty="0"/>
          </a:p>
          <a:p>
            <a:pPr algn="just">
              <a:spcBef>
                <a:spcPts val="0"/>
              </a:spcBef>
              <a:buFont typeface="Arial" panose="020B0604020202020204" pitchFamily="34" charset="0"/>
              <a:buChar char="•"/>
              <a:defRPr/>
            </a:pPr>
            <a:r>
              <a:rPr lang="cs-CZ" sz="2800" dirty="0"/>
              <a:t>výkon funkce opatrovníka a poručníka u nezletilých dětí včetně dětí cizí státní příslušnosti, zdržujících se v ČR bez doprovodu dospělé osoby </a:t>
            </a:r>
            <a:endParaRPr lang="cs-CZ" sz="2800" b="1" u="sng" dirty="0"/>
          </a:p>
          <a:p>
            <a:pPr algn="just">
              <a:spcBef>
                <a:spcPts val="0"/>
              </a:spcBef>
              <a:buFont typeface="Arial" panose="020B0604020202020204" pitchFamily="34" charset="0"/>
              <a:buChar char="•"/>
              <a:defRPr/>
            </a:pPr>
            <a:endParaRPr lang="cs-CZ" sz="2800" dirty="0"/>
          </a:p>
          <a:p>
            <a:pPr algn="just">
              <a:spcBef>
                <a:spcPts val="0"/>
              </a:spcBef>
              <a:buFont typeface="Arial" panose="020B0604020202020204" pitchFamily="34" charset="0"/>
              <a:buChar char="•"/>
              <a:defRPr/>
            </a:pPr>
            <a:r>
              <a:rPr lang="cs-CZ" sz="2800" dirty="0"/>
              <a:t>ve všech výše uvedených případech provádí šetření v rodinách, sleduje zdárný vývoj dítěte, spolupracuje se soudy, státním zastupitelstvím, Policií ČR,  školskými a zdravotnickými zařízeními, pověřenými osobami atd.</a:t>
            </a:r>
          </a:p>
          <a:p>
            <a:pPr algn="just" eaLnBrk="1" hangingPunct="1">
              <a:buFont typeface="Arial" panose="020B0604020202020204" pitchFamily="34" charset="0"/>
              <a:buChar char="•"/>
              <a:defRPr/>
            </a:pPr>
            <a:endParaRPr lang="cs-CZ" altLang="cs-CZ" sz="2800" b="1" dirty="0"/>
          </a:p>
          <a:p>
            <a:pPr algn="just" eaLnBrk="1" hangingPunct="1">
              <a:buFont typeface="Arial" panose="020B0604020202020204" pitchFamily="34" charset="0"/>
              <a:buChar char="•"/>
              <a:defRPr/>
            </a:pPr>
            <a:endParaRPr lang="cs-CZ" altLang="cs-CZ" sz="2800" b="1" dirty="0"/>
          </a:p>
          <a:p>
            <a:pPr algn="just" eaLnBrk="1" hangingPunct="1">
              <a:buFont typeface="Arial" panose="020B0604020202020204" pitchFamily="34" charset="0"/>
              <a:buChar char="•"/>
              <a:defRPr/>
            </a:pPr>
            <a:r>
              <a:rPr lang="cs-CZ" altLang="cs-CZ" sz="2800" b="1" dirty="0"/>
              <a:t>Pohotovost pracovníků OSPOD</a:t>
            </a:r>
          </a:p>
          <a:p>
            <a:pPr algn="just" eaLnBrk="1" hangingPunct="1">
              <a:buFont typeface="Arial" panose="020B0604020202020204" pitchFamily="34" charset="0"/>
              <a:buChar char="•"/>
              <a:defRPr/>
            </a:pPr>
            <a:r>
              <a:rPr lang="cs-CZ" altLang="cs-CZ" sz="2800" dirty="0">
                <a:cs typeface="Times New Roman" pitchFamily="18" charset="0"/>
              </a:rPr>
              <a:t>    slouží pro řešení naléhavých situací ohrožených dětí (mimo pracovní dobu) </a:t>
            </a:r>
          </a:p>
          <a:p>
            <a:pPr algn="just" eaLnBrk="1" hangingPunct="1">
              <a:buFont typeface="Arial" panose="020B0604020202020204" pitchFamily="34" charset="0"/>
              <a:buChar char="•"/>
              <a:defRPr/>
            </a:pPr>
            <a:r>
              <a:rPr lang="cs-CZ" altLang="cs-CZ" sz="2800" dirty="0">
                <a:cs typeface="Times New Roman" pitchFamily="18" charset="0"/>
              </a:rPr>
              <a:t>    tel. číslo má k dispozici policie, soud a státní zastupitelství  </a:t>
            </a:r>
          </a:p>
          <a:p>
            <a:endParaRPr lang="cs-CZ" dirty="0"/>
          </a:p>
        </p:txBody>
      </p:sp>
      <p:pic>
        <p:nvPicPr>
          <p:cNvPr id="4" name="Picture 2" descr="slapznak2">
            <a:extLst>
              <a:ext uri="{FF2B5EF4-FFF2-40B4-BE49-F238E27FC236}">
                <a16:creationId xmlns:a16="http://schemas.microsoft.com/office/drawing/2014/main" id="{A8A8B7A2-6489-4C35-9B3B-6F3E31A6CA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81000"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8412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06723E-BA78-46EB-AC93-D3A6636C3A5C}"/>
              </a:ext>
            </a:extLst>
          </p:cNvPr>
          <p:cNvSpPr>
            <a:spLocks noGrp="1"/>
          </p:cNvSpPr>
          <p:nvPr>
            <p:ph type="title"/>
          </p:nvPr>
        </p:nvSpPr>
        <p:spPr>
          <a:xfrm>
            <a:off x="874713" y="452718"/>
            <a:ext cx="9176121" cy="1152346"/>
          </a:xfrm>
        </p:spPr>
        <p:txBody>
          <a:bodyPr/>
          <a:lstStyle/>
          <a:p>
            <a:pPr algn="ctr"/>
            <a:r>
              <a:rPr lang="cs-CZ" dirty="0"/>
              <a:t> </a:t>
            </a:r>
            <a:r>
              <a:rPr lang="cs-CZ" sz="2800" dirty="0"/>
              <a:t>Spolupráce se školami</a:t>
            </a:r>
          </a:p>
        </p:txBody>
      </p:sp>
      <p:sp>
        <p:nvSpPr>
          <p:cNvPr id="3" name="Zástupný obsah 2">
            <a:extLst>
              <a:ext uri="{FF2B5EF4-FFF2-40B4-BE49-F238E27FC236}">
                <a16:creationId xmlns:a16="http://schemas.microsoft.com/office/drawing/2014/main" id="{C3E67A62-0044-4193-A741-3F0D582CDD5A}"/>
              </a:ext>
            </a:extLst>
          </p:cNvPr>
          <p:cNvSpPr>
            <a:spLocks noGrp="1"/>
          </p:cNvSpPr>
          <p:nvPr>
            <p:ph idx="1"/>
          </p:nvPr>
        </p:nvSpPr>
        <p:spPr>
          <a:xfrm>
            <a:off x="1103312" y="1652970"/>
            <a:ext cx="8946541" cy="4595430"/>
          </a:xfrm>
        </p:spPr>
        <p:txBody>
          <a:bodyPr>
            <a:normAutofit fontScale="92500" lnSpcReduction="20000"/>
          </a:bodyPr>
          <a:lstStyle/>
          <a:p>
            <a:pPr marL="0" indent="0" algn="just">
              <a:buFontTx/>
              <a:buNone/>
              <a:defRPr/>
            </a:pPr>
            <a:r>
              <a:rPr lang="cs-CZ" altLang="cs-CZ" sz="2800" b="1" dirty="0"/>
              <a:t>Případy, kdy se může škola obrátit na oddělení péče o děti:</a:t>
            </a:r>
          </a:p>
          <a:p>
            <a:pPr marL="0" indent="0" algn="just">
              <a:buFontTx/>
              <a:buNone/>
              <a:defRPr/>
            </a:pPr>
            <a:endParaRPr lang="cs-CZ" altLang="cs-CZ" sz="2800" b="1" dirty="0"/>
          </a:p>
          <a:p>
            <a:pPr algn="just">
              <a:buFont typeface="Arial" panose="020B0604020202020204" pitchFamily="34" charset="0"/>
              <a:buChar char="•"/>
              <a:defRPr/>
            </a:pPr>
            <a:r>
              <a:rPr lang="cs-CZ" altLang="cs-CZ" sz="2800" dirty="0"/>
              <a:t>Při podezření na syndrom týraného, zneužívaného nebo zanedbávaného dítěte /CAN/ - obecná oznamovací povinnost je vůči orgánům činným v trestním řízení, OSPOD dát na vědomí k další práci s rodinou.</a:t>
            </a:r>
          </a:p>
          <a:p>
            <a:pPr algn="just">
              <a:buFont typeface="Arial" panose="020B0604020202020204" pitchFamily="34" charset="0"/>
              <a:buChar char="•"/>
              <a:defRPr/>
            </a:pPr>
            <a:endParaRPr lang="cs-CZ" altLang="cs-CZ" sz="2800" dirty="0"/>
          </a:p>
          <a:p>
            <a:pPr algn="just">
              <a:buFont typeface="Arial" panose="020B0604020202020204" pitchFamily="34" charset="0"/>
              <a:buChar char="•"/>
              <a:defRPr/>
            </a:pPr>
            <a:r>
              <a:rPr lang="cs-CZ" altLang="cs-CZ" sz="2800" dirty="0"/>
              <a:t>Nedostatky v péči rodičů o dítě – dítě chodí do školy nevyspalé, je unavené, hladové /nenosí svačiny, nechodí na obědy/, má problémy s hygienou, časté omluvené absence /neomluvené absence řeší oddělení sociální prevence/, rodiče nespolupracují se školou apod.</a:t>
            </a:r>
          </a:p>
          <a:p>
            <a:endParaRPr lang="cs-CZ" dirty="0"/>
          </a:p>
        </p:txBody>
      </p:sp>
      <p:pic>
        <p:nvPicPr>
          <p:cNvPr id="4" name="Picture 2" descr="slapznak2">
            <a:extLst>
              <a:ext uri="{FF2B5EF4-FFF2-40B4-BE49-F238E27FC236}">
                <a16:creationId xmlns:a16="http://schemas.microsoft.com/office/drawing/2014/main" id="{061B5FBC-1B4E-4C71-B731-776CB3D33C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81000"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7816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60830-A02B-438A-842B-721F34289353}"/>
              </a:ext>
            </a:extLst>
          </p:cNvPr>
          <p:cNvSpPr>
            <a:spLocks noGrp="1"/>
          </p:cNvSpPr>
          <p:nvPr>
            <p:ph type="ctrTitle"/>
          </p:nvPr>
        </p:nvSpPr>
        <p:spPr>
          <a:xfrm>
            <a:off x="1524000" y="390525"/>
            <a:ext cx="9144000" cy="1209675"/>
          </a:xfrm>
        </p:spPr>
        <p:txBody>
          <a:bodyPr>
            <a:normAutofit/>
          </a:bodyPr>
          <a:lstStyle/>
          <a:p>
            <a:r>
              <a:rPr lang="cs-CZ" altLang="cs-CZ" sz="2800" b="1" dirty="0">
                <a:cs typeface="Times New Roman" panose="02020603050405020304" pitchFamily="18" charset="0"/>
              </a:rPr>
              <a:t>Právní úprava sociálně – právní ochrany dětí:</a:t>
            </a:r>
            <a:br>
              <a:rPr lang="cs-CZ" altLang="cs-CZ" sz="2800" b="1" dirty="0">
                <a:cs typeface="Times New Roman" panose="02020603050405020304" pitchFamily="18" charset="0"/>
              </a:rPr>
            </a:br>
            <a:endParaRPr lang="cs-CZ" sz="2800" dirty="0"/>
          </a:p>
        </p:txBody>
      </p:sp>
      <p:sp>
        <p:nvSpPr>
          <p:cNvPr id="3" name="Podnadpis 2">
            <a:extLst>
              <a:ext uri="{FF2B5EF4-FFF2-40B4-BE49-F238E27FC236}">
                <a16:creationId xmlns:a16="http://schemas.microsoft.com/office/drawing/2014/main" id="{B8EEB53C-934A-40C7-8C4E-0500C32591B7}"/>
              </a:ext>
            </a:extLst>
          </p:cNvPr>
          <p:cNvSpPr>
            <a:spLocks noGrp="1"/>
          </p:cNvSpPr>
          <p:nvPr>
            <p:ph type="subTitle" idx="1"/>
          </p:nvPr>
        </p:nvSpPr>
        <p:spPr>
          <a:xfrm>
            <a:off x="1524000" y="1933575"/>
            <a:ext cx="9144000" cy="3324225"/>
          </a:xfrm>
        </p:spPr>
        <p:txBody>
          <a:bodyPr>
            <a:normAutofit fontScale="55000" lnSpcReduction="20000"/>
          </a:bodyPr>
          <a:lstStyle/>
          <a:p>
            <a:pPr marL="0" indent="0" algn="just" eaLnBrk="1" hangingPunct="1">
              <a:spcBef>
                <a:spcPct val="0"/>
              </a:spcBef>
              <a:buFontTx/>
              <a:buNone/>
            </a:pPr>
            <a:endParaRPr lang="cs-CZ" altLang="cs-CZ" sz="2900" dirty="0">
              <a:solidFill>
                <a:schemeClr val="tx1"/>
              </a:solidFill>
              <a:cs typeface="Times New Roman" panose="02020603050405020304" pitchFamily="18" charset="0"/>
            </a:endParaRPr>
          </a:p>
          <a:p>
            <a:pPr marL="0" indent="0" algn="just" eaLnBrk="1" hangingPunct="1">
              <a:spcBef>
                <a:spcPct val="0"/>
              </a:spcBef>
              <a:buFontTx/>
              <a:buBlip>
                <a:blip r:embed="rId2"/>
              </a:buBlip>
            </a:pPr>
            <a:r>
              <a:rPr lang="cs-CZ" altLang="cs-CZ" sz="3200" dirty="0">
                <a:solidFill>
                  <a:schemeClr val="tx1"/>
                </a:solidFill>
                <a:cs typeface="Times New Roman" panose="02020603050405020304" pitchFamily="18" charset="0"/>
              </a:rPr>
              <a:t>    </a:t>
            </a:r>
            <a:r>
              <a:rPr lang="cs-CZ" altLang="cs-CZ" sz="3200" cap="none" dirty="0">
                <a:solidFill>
                  <a:schemeClr val="tx1"/>
                </a:solidFill>
                <a:cs typeface="Times New Roman" panose="02020603050405020304" pitchFamily="18" charset="0"/>
              </a:rPr>
              <a:t>Vychází především z Ústavy ČR, Listiny základních práv a svobod, Úmluvy   </a:t>
            </a:r>
          </a:p>
          <a:p>
            <a:pPr marL="0" indent="0" algn="just" eaLnBrk="1" hangingPunct="1">
              <a:spcBef>
                <a:spcPct val="0"/>
              </a:spcBef>
              <a:buFontTx/>
              <a:buNone/>
            </a:pPr>
            <a:r>
              <a:rPr lang="cs-CZ" altLang="cs-CZ" sz="3200" cap="none" dirty="0">
                <a:solidFill>
                  <a:schemeClr val="tx1"/>
                </a:solidFill>
                <a:cs typeface="Times New Roman" panose="02020603050405020304" pitchFamily="18" charset="0"/>
              </a:rPr>
              <a:t>      o právech dítěte a dalších mezinárodních dokumentů.</a:t>
            </a:r>
          </a:p>
          <a:p>
            <a:pPr marL="0" indent="0" algn="just" eaLnBrk="1" hangingPunct="1">
              <a:spcBef>
                <a:spcPct val="0"/>
              </a:spcBef>
              <a:buFontTx/>
              <a:buNone/>
            </a:pPr>
            <a:endParaRPr lang="cs-CZ" altLang="cs-CZ" sz="3200" dirty="0">
              <a:solidFill>
                <a:schemeClr val="tx1"/>
              </a:solidFill>
              <a:cs typeface="Times New Roman" panose="02020603050405020304" pitchFamily="18" charset="0"/>
            </a:endParaRPr>
          </a:p>
          <a:p>
            <a:pPr marL="0" indent="0" algn="just" eaLnBrk="1" hangingPunct="1">
              <a:spcBef>
                <a:spcPct val="0"/>
              </a:spcBef>
              <a:buFontTx/>
              <a:buBlip>
                <a:blip r:embed="rId2"/>
              </a:buBlip>
            </a:pPr>
            <a:r>
              <a:rPr lang="cs-CZ" altLang="cs-CZ" sz="3200" b="1" dirty="0">
                <a:solidFill>
                  <a:schemeClr val="tx1"/>
                </a:solidFill>
                <a:cs typeface="Times New Roman" panose="02020603050405020304" pitchFamily="18" charset="0"/>
              </a:rPr>
              <a:t>     z</a:t>
            </a:r>
            <a:r>
              <a:rPr lang="cs-CZ" altLang="cs-CZ" sz="3200" b="1" cap="none" dirty="0">
                <a:solidFill>
                  <a:schemeClr val="tx1"/>
                </a:solidFill>
                <a:cs typeface="Times New Roman" panose="02020603050405020304" pitchFamily="18" charset="0"/>
              </a:rPr>
              <a:t>ákon</a:t>
            </a:r>
            <a:r>
              <a:rPr lang="cs-CZ" altLang="cs-CZ" sz="3200" b="1" dirty="0">
                <a:solidFill>
                  <a:schemeClr val="tx1"/>
                </a:solidFill>
                <a:cs typeface="Times New Roman" panose="02020603050405020304" pitchFamily="18" charset="0"/>
              </a:rPr>
              <a:t> </a:t>
            </a:r>
            <a:r>
              <a:rPr lang="cs-CZ" altLang="cs-CZ" sz="3200" b="1" cap="none" dirty="0">
                <a:solidFill>
                  <a:schemeClr val="tx1"/>
                </a:solidFill>
                <a:cs typeface="Times New Roman" panose="02020603050405020304" pitchFamily="18" charset="0"/>
              </a:rPr>
              <a:t>č</a:t>
            </a:r>
            <a:r>
              <a:rPr lang="cs-CZ" altLang="cs-CZ" sz="3200" b="1" dirty="0">
                <a:solidFill>
                  <a:schemeClr val="tx1"/>
                </a:solidFill>
                <a:cs typeface="Times New Roman" panose="02020603050405020304" pitchFamily="18" charset="0"/>
              </a:rPr>
              <a:t>. 359/1999 S</a:t>
            </a:r>
            <a:r>
              <a:rPr lang="cs-CZ" altLang="cs-CZ" sz="3200" b="1" cap="none" dirty="0">
                <a:solidFill>
                  <a:schemeClr val="tx1"/>
                </a:solidFill>
                <a:cs typeface="Times New Roman" panose="02020603050405020304" pitchFamily="18" charset="0"/>
              </a:rPr>
              <a:t>b</a:t>
            </a:r>
            <a:r>
              <a:rPr lang="cs-CZ" altLang="cs-CZ" sz="3200" b="1" dirty="0">
                <a:solidFill>
                  <a:schemeClr val="tx1"/>
                </a:solidFill>
                <a:cs typeface="Times New Roman" panose="02020603050405020304" pitchFamily="18" charset="0"/>
              </a:rPr>
              <a:t>., o sociálně-právní ochraně dětí,</a:t>
            </a:r>
            <a:r>
              <a:rPr lang="cs-CZ" altLang="cs-CZ" sz="3200" dirty="0">
                <a:solidFill>
                  <a:schemeClr val="tx1"/>
                </a:solidFill>
                <a:cs typeface="Times New Roman" panose="02020603050405020304" pitchFamily="18" charset="0"/>
              </a:rPr>
              <a:t> </a:t>
            </a:r>
            <a:r>
              <a:rPr lang="cs-CZ" altLang="cs-CZ" sz="3200" cap="none" dirty="0">
                <a:solidFill>
                  <a:schemeClr val="tx1"/>
                </a:solidFill>
                <a:cs typeface="Times New Roman" panose="02020603050405020304" pitchFamily="18" charset="0"/>
              </a:rPr>
              <a:t>ve znění pozdějších </a:t>
            </a:r>
          </a:p>
          <a:p>
            <a:pPr marL="0" indent="0" algn="just" eaLnBrk="1" hangingPunct="1">
              <a:spcBef>
                <a:spcPct val="0"/>
              </a:spcBef>
              <a:buFontTx/>
              <a:buNone/>
            </a:pPr>
            <a:r>
              <a:rPr lang="cs-CZ" altLang="cs-CZ" sz="3200" cap="none" dirty="0">
                <a:solidFill>
                  <a:schemeClr val="tx1"/>
                </a:solidFill>
                <a:cs typeface="Times New Roman" panose="02020603050405020304" pitchFamily="18" charset="0"/>
              </a:rPr>
              <a:t>       předpisů /dále jen </a:t>
            </a:r>
            <a:r>
              <a:rPr lang="cs-CZ" altLang="cs-CZ" sz="3200" cap="none" dirty="0" err="1">
                <a:solidFill>
                  <a:schemeClr val="tx1"/>
                </a:solidFill>
                <a:cs typeface="Times New Roman" panose="02020603050405020304" pitchFamily="18" charset="0"/>
              </a:rPr>
              <a:t>ZoSPOD</a:t>
            </a:r>
            <a:r>
              <a:rPr lang="cs-CZ" altLang="cs-CZ" sz="3200" cap="none" dirty="0">
                <a:solidFill>
                  <a:schemeClr val="tx1"/>
                </a:solidFill>
                <a:cs typeface="Times New Roman" panose="02020603050405020304" pitchFamily="18" charset="0"/>
              </a:rPr>
              <a:t>/ a další předpisy – občanský zákoník,   </a:t>
            </a:r>
          </a:p>
          <a:p>
            <a:pPr marL="0" indent="0" algn="just" eaLnBrk="1" hangingPunct="1">
              <a:spcBef>
                <a:spcPct val="0"/>
              </a:spcBef>
              <a:buFontTx/>
              <a:buNone/>
            </a:pPr>
            <a:r>
              <a:rPr lang="cs-CZ" altLang="cs-CZ" sz="3200" cap="none" dirty="0">
                <a:solidFill>
                  <a:schemeClr val="tx1"/>
                </a:solidFill>
                <a:cs typeface="Times New Roman" panose="02020603050405020304" pitchFamily="18" charset="0"/>
              </a:rPr>
              <a:t>       občanský soudní řád, zákon o zvláštních řízeních soudních, správní řád, </a:t>
            </a:r>
          </a:p>
          <a:p>
            <a:pPr marL="0" indent="0" algn="just" eaLnBrk="1" hangingPunct="1">
              <a:spcBef>
                <a:spcPct val="0"/>
              </a:spcBef>
              <a:buFontTx/>
              <a:buNone/>
            </a:pPr>
            <a:r>
              <a:rPr lang="cs-CZ" altLang="cs-CZ" sz="3200" cap="none" dirty="0">
                <a:solidFill>
                  <a:schemeClr val="tx1"/>
                </a:solidFill>
                <a:cs typeface="Times New Roman" panose="02020603050405020304" pitchFamily="18" charset="0"/>
              </a:rPr>
              <a:t>       trestní zákon, trestní řád, zákon o výkonu ústavní a ochranné výchovy </a:t>
            </a:r>
          </a:p>
          <a:p>
            <a:pPr marL="0" indent="0" algn="just" eaLnBrk="1" hangingPunct="1">
              <a:spcBef>
                <a:spcPct val="0"/>
              </a:spcBef>
              <a:buFontTx/>
              <a:buNone/>
            </a:pPr>
            <a:r>
              <a:rPr lang="cs-CZ" altLang="cs-CZ" sz="3200" cap="none" dirty="0">
                <a:solidFill>
                  <a:schemeClr val="tx1"/>
                </a:solidFill>
                <a:cs typeface="Times New Roman" panose="02020603050405020304" pitchFamily="18" charset="0"/>
              </a:rPr>
              <a:t>       předpisy o sociálním zabezpečení a další.</a:t>
            </a:r>
          </a:p>
          <a:p>
            <a:pPr marL="0" indent="0" algn="just" eaLnBrk="1" hangingPunct="1">
              <a:spcBef>
                <a:spcPct val="0"/>
              </a:spcBef>
              <a:buFontTx/>
              <a:buNone/>
            </a:pPr>
            <a:endParaRPr lang="cs-CZ" altLang="cs-CZ" sz="3200" dirty="0">
              <a:solidFill>
                <a:schemeClr val="tx1"/>
              </a:solidFill>
              <a:cs typeface="Times New Roman" panose="02020603050405020304" pitchFamily="18" charset="0"/>
            </a:endParaRPr>
          </a:p>
          <a:p>
            <a:pPr marL="0" indent="0" algn="just" eaLnBrk="1" hangingPunct="1">
              <a:spcBef>
                <a:spcPct val="0"/>
              </a:spcBef>
              <a:buFontTx/>
              <a:buNone/>
            </a:pPr>
            <a:r>
              <a:rPr lang="cs-CZ" altLang="cs-CZ" sz="3200" dirty="0">
                <a:solidFill>
                  <a:schemeClr val="tx1"/>
                </a:solidFill>
                <a:cs typeface="Times New Roman" panose="02020603050405020304" pitchFamily="18" charset="0"/>
              </a:rPr>
              <a:t> </a:t>
            </a:r>
          </a:p>
          <a:p>
            <a:pPr marL="0" indent="0" algn="just" eaLnBrk="1" hangingPunct="1">
              <a:spcBef>
                <a:spcPct val="0"/>
              </a:spcBef>
              <a:buFontTx/>
              <a:buNone/>
            </a:pPr>
            <a:r>
              <a:rPr lang="cs-CZ" altLang="cs-CZ" sz="3200" b="1" dirty="0">
                <a:solidFill>
                  <a:schemeClr val="tx1"/>
                </a:solidFill>
                <a:cs typeface="Times New Roman" panose="02020603050405020304" pitchFamily="18" charset="0"/>
              </a:rPr>
              <a:t>Předním hlediskem </a:t>
            </a:r>
            <a:r>
              <a:rPr lang="cs-CZ" altLang="cs-CZ" sz="3200" dirty="0">
                <a:solidFill>
                  <a:schemeClr val="tx1"/>
                </a:solidFill>
                <a:cs typeface="Times New Roman" panose="02020603050405020304" pitchFamily="18" charset="0"/>
              </a:rPr>
              <a:t>poskytování sociálně-právní ochrany dětí </a:t>
            </a:r>
            <a:r>
              <a:rPr lang="cs-CZ" altLang="cs-CZ" sz="3200" dirty="0">
                <a:solidFill>
                  <a:schemeClr val="tx1"/>
                </a:solidFill>
              </a:rPr>
              <a:t>je </a:t>
            </a:r>
            <a:r>
              <a:rPr lang="cs-CZ" altLang="cs-CZ" sz="3200" b="1" dirty="0">
                <a:solidFill>
                  <a:schemeClr val="tx1"/>
                </a:solidFill>
              </a:rPr>
              <a:t>nejlepší zájem, prospěch a blaho dětí,</a:t>
            </a:r>
            <a:r>
              <a:rPr lang="cs-CZ" altLang="cs-CZ" sz="3200" dirty="0">
                <a:solidFill>
                  <a:schemeClr val="tx1"/>
                </a:solidFill>
              </a:rPr>
              <a:t> ochrana rodičovství a rodiny a vzájemné právo rodičů a dětí na rodičovskou výchovu a péči. </a:t>
            </a:r>
            <a:endParaRPr lang="cs-CZ" altLang="cs-CZ" sz="3200" dirty="0">
              <a:solidFill>
                <a:schemeClr val="tx1"/>
              </a:solidFill>
              <a:cs typeface="Times New Roman" panose="02020603050405020304" pitchFamily="18" charset="0"/>
            </a:endParaRPr>
          </a:p>
          <a:p>
            <a:endParaRPr lang="cs-CZ" dirty="0"/>
          </a:p>
        </p:txBody>
      </p:sp>
      <p:pic>
        <p:nvPicPr>
          <p:cNvPr id="4" name="Picture 2" descr="slapznak2">
            <a:extLst>
              <a:ext uri="{FF2B5EF4-FFF2-40B4-BE49-F238E27FC236}">
                <a16:creationId xmlns:a16="http://schemas.microsoft.com/office/drawing/2014/main" id="{B9836C4A-9660-4917-B9FC-E4B6EED95D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381000"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386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6CDFD6-E0E1-44DE-819A-D482EF1C0D55}"/>
              </a:ext>
            </a:extLst>
          </p:cNvPr>
          <p:cNvSpPr>
            <a:spLocks noGrp="1"/>
          </p:cNvSpPr>
          <p:nvPr>
            <p:ph type="title"/>
          </p:nvPr>
        </p:nvSpPr>
        <p:spPr>
          <a:xfrm>
            <a:off x="646111" y="452718"/>
            <a:ext cx="9404723" cy="1132891"/>
          </a:xfrm>
        </p:spPr>
        <p:txBody>
          <a:bodyPr/>
          <a:lstStyle/>
          <a:p>
            <a:pPr algn="ctr"/>
            <a:r>
              <a:rPr lang="cs-CZ" dirty="0"/>
              <a:t> </a:t>
            </a:r>
            <a:r>
              <a:rPr lang="cs-CZ" sz="2800" b="1" dirty="0"/>
              <a:t>Spolupráce se školami</a:t>
            </a:r>
          </a:p>
        </p:txBody>
      </p:sp>
      <p:sp>
        <p:nvSpPr>
          <p:cNvPr id="3" name="Zástupný obsah 2">
            <a:extLst>
              <a:ext uri="{FF2B5EF4-FFF2-40B4-BE49-F238E27FC236}">
                <a16:creationId xmlns:a16="http://schemas.microsoft.com/office/drawing/2014/main" id="{C598A3EB-9976-4E6A-8D1C-E8F6F60A2046}"/>
              </a:ext>
            </a:extLst>
          </p:cNvPr>
          <p:cNvSpPr>
            <a:spLocks noGrp="1"/>
          </p:cNvSpPr>
          <p:nvPr>
            <p:ph idx="1"/>
          </p:nvPr>
        </p:nvSpPr>
        <p:spPr>
          <a:xfrm>
            <a:off x="1103312" y="1731524"/>
            <a:ext cx="8946541" cy="4516876"/>
          </a:xfrm>
        </p:spPr>
        <p:txBody>
          <a:bodyPr>
            <a:normAutofit fontScale="70000" lnSpcReduction="20000"/>
          </a:bodyPr>
          <a:lstStyle/>
          <a:p>
            <a:pPr marL="0" indent="0" algn="ctr">
              <a:spcBef>
                <a:spcPct val="0"/>
              </a:spcBef>
              <a:buFontTx/>
              <a:buNone/>
            </a:pPr>
            <a:r>
              <a:rPr lang="cs-CZ" altLang="cs-CZ" sz="2800" b="1" dirty="0"/>
              <a:t>Případy, kdy OSPOD může žádat školu o vypracování zprávy: </a:t>
            </a:r>
            <a:br>
              <a:rPr lang="cs-CZ" altLang="cs-CZ" sz="2800" b="1" dirty="0"/>
            </a:br>
            <a:endParaRPr lang="cs-CZ" altLang="cs-CZ" sz="2800" dirty="0"/>
          </a:p>
          <a:p>
            <a:pPr marL="0" indent="0" algn="just">
              <a:spcBef>
                <a:spcPct val="0"/>
              </a:spcBef>
              <a:buFontTx/>
              <a:buNone/>
            </a:pPr>
            <a:r>
              <a:rPr lang="cs-CZ" altLang="cs-CZ" sz="2800" dirty="0"/>
              <a:t>OSPOD kontaktuje školu i tehdy, kdy nemusí docházet v rodině k nějaké patologii. Žádá o vyjádření v souvislosti s dlouhodobou prací s rodinou, např. u dítěte v náhradní rodinné péči nebo v případech zastupování dítěte u soudních řízení ve věci výkonu rodičovské odpovědnosti.</a:t>
            </a:r>
          </a:p>
          <a:p>
            <a:pPr marL="0" indent="0" algn="just">
              <a:spcBef>
                <a:spcPct val="0"/>
              </a:spcBef>
              <a:buFontTx/>
              <a:buNone/>
            </a:pPr>
            <a:r>
              <a:rPr lang="cs-CZ" altLang="cs-CZ" sz="2800" dirty="0"/>
              <a:t>Sleduje se úroveň péče o dítě v rodině, jeho celkové prospívání, prospěch </a:t>
            </a:r>
            <a:br>
              <a:rPr lang="cs-CZ" altLang="cs-CZ" sz="2800" dirty="0"/>
            </a:br>
            <a:r>
              <a:rPr lang="cs-CZ" altLang="cs-CZ" sz="2800" dirty="0"/>
              <a:t>a chování. Zprávy školy se vyžadují v běžných případech obvykle 2x ročně, mimo to probíhá další šetření v rodině, u dětského lékaře apod. </a:t>
            </a:r>
          </a:p>
          <a:p>
            <a:pPr marL="0" indent="0" algn="just">
              <a:spcBef>
                <a:spcPct val="0"/>
              </a:spcBef>
              <a:buFontTx/>
              <a:buNone/>
            </a:pPr>
            <a:r>
              <a:rPr lang="cs-CZ" altLang="cs-CZ" sz="2800" dirty="0"/>
              <a:t>V závažnějších případech jsou zprávy žádány častěji.</a:t>
            </a:r>
          </a:p>
          <a:p>
            <a:pPr marL="0" indent="0" algn="just">
              <a:spcBef>
                <a:spcPct val="0"/>
              </a:spcBef>
              <a:buFontTx/>
              <a:buNone/>
            </a:pPr>
            <a:endParaRPr lang="cs-CZ" altLang="cs-CZ" sz="2800" dirty="0"/>
          </a:p>
          <a:p>
            <a:pPr marL="0" indent="0" algn="just">
              <a:spcBef>
                <a:spcPct val="0"/>
              </a:spcBef>
              <a:buFontTx/>
              <a:buNone/>
            </a:pPr>
            <a:r>
              <a:rPr lang="cs-CZ" altLang="cs-CZ" sz="2800" dirty="0"/>
              <a:t>Ve zprávách se škola zaměří např.: na údaje o školních výsledcích, kdo z rodičů se zajímá o prospěch, jak spolupracují se školou, jaká je příprava žáka na vyučování, jak se projevuje v třídním kolektivu, jaká je docházka a omlouvání absence, zda došlo ke změnám chování, zda bylo dítě řešeno ve výchovné komisi, případně mohou být sděleny další závažné informace, které ovlivňují výchovu dítěte.</a:t>
            </a:r>
          </a:p>
          <a:p>
            <a:endParaRPr lang="cs-CZ" dirty="0"/>
          </a:p>
        </p:txBody>
      </p:sp>
      <p:pic>
        <p:nvPicPr>
          <p:cNvPr id="4" name="Picture 2" descr="slapznak2">
            <a:extLst>
              <a:ext uri="{FF2B5EF4-FFF2-40B4-BE49-F238E27FC236}">
                <a16:creationId xmlns:a16="http://schemas.microsoft.com/office/drawing/2014/main" id="{788BB1FD-76B6-4D4D-83C7-8706C48A32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81000"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7456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6E1F61-BD57-4506-AC7C-8F7EDC8C4271}"/>
              </a:ext>
            </a:extLst>
          </p:cNvPr>
          <p:cNvSpPr>
            <a:spLocks noGrp="1"/>
          </p:cNvSpPr>
          <p:nvPr>
            <p:ph type="title"/>
          </p:nvPr>
        </p:nvSpPr>
        <p:spPr/>
        <p:txBody>
          <a:bodyPr>
            <a:normAutofit/>
          </a:bodyPr>
          <a:lstStyle/>
          <a:p>
            <a:pPr algn="ctr"/>
            <a:r>
              <a:rPr lang="cs-CZ" sz="2800" b="1" dirty="0"/>
              <a:t>Standardy kvality sociálně právní ochrany dětí</a:t>
            </a:r>
          </a:p>
        </p:txBody>
      </p:sp>
      <p:sp>
        <p:nvSpPr>
          <p:cNvPr id="3" name="Zástupný obsah 2">
            <a:extLst>
              <a:ext uri="{FF2B5EF4-FFF2-40B4-BE49-F238E27FC236}">
                <a16:creationId xmlns:a16="http://schemas.microsoft.com/office/drawing/2014/main" id="{DC902D22-D9E6-4D76-B235-A697A763DC9C}"/>
              </a:ext>
            </a:extLst>
          </p:cNvPr>
          <p:cNvSpPr>
            <a:spLocks noGrp="1"/>
          </p:cNvSpPr>
          <p:nvPr>
            <p:ph idx="1"/>
          </p:nvPr>
        </p:nvSpPr>
        <p:spPr/>
        <p:txBody>
          <a:bodyPr/>
          <a:lstStyle/>
          <a:p>
            <a:pPr>
              <a:buFont typeface="Arial" panose="020B0604020202020204" pitchFamily="34" charset="0"/>
              <a:buChar char="•"/>
            </a:pPr>
            <a:r>
              <a:rPr lang="cs-CZ" dirty="0"/>
              <a:t>Účelem procesu standardizace je faktické zvyšování kvality poskytované sociálně-právní ochrany, nikoli formální naplňování zákonné povinnosti prostřednictvím zpracování rozsáhlých písemných dokumentů. Vyhotovení písemných dokumentů k dílčím kritériím standardů kvality je pouze nástrojem, nikoli cílem. </a:t>
            </a:r>
          </a:p>
        </p:txBody>
      </p:sp>
      <p:pic>
        <p:nvPicPr>
          <p:cNvPr id="4" name="Picture 2" descr="slapznak2">
            <a:extLst>
              <a:ext uri="{FF2B5EF4-FFF2-40B4-BE49-F238E27FC236}">
                <a16:creationId xmlns:a16="http://schemas.microsoft.com/office/drawing/2014/main" id="{C151198B-D70E-4411-8499-E80FC7EF89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81000"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7886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9FC33D-B0D1-4E63-9AB2-954ABC17DC8C}"/>
              </a:ext>
            </a:extLst>
          </p:cNvPr>
          <p:cNvSpPr>
            <a:spLocks noGrp="1"/>
          </p:cNvSpPr>
          <p:nvPr>
            <p:ph type="title"/>
          </p:nvPr>
        </p:nvSpPr>
        <p:spPr/>
        <p:txBody>
          <a:bodyPr>
            <a:normAutofit/>
          </a:bodyPr>
          <a:lstStyle/>
          <a:p>
            <a:pPr algn="ctr"/>
            <a:r>
              <a:rPr lang="cs-CZ" sz="2800" b="1" dirty="0"/>
              <a:t>1a) Orgán sociálně-právní ochrany zajišťuje účinné poskytování sociálně-právní ochrany v potřebném rozsahu na celém území svého správního obvodu.</a:t>
            </a:r>
          </a:p>
        </p:txBody>
      </p:sp>
      <p:sp>
        <p:nvSpPr>
          <p:cNvPr id="3" name="Zástupný obsah 2">
            <a:extLst>
              <a:ext uri="{FF2B5EF4-FFF2-40B4-BE49-F238E27FC236}">
                <a16:creationId xmlns:a16="http://schemas.microsoft.com/office/drawing/2014/main" id="{E7210C2F-AEF9-4E57-89AE-945AA7DBEDAD}"/>
              </a:ext>
            </a:extLst>
          </p:cNvPr>
          <p:cNvSpPr>
            <a:spLocks noGrp="1"/>
          </p:cNvSpPr>
          <p:nvPr>
            <p:ph idx="1"/>
          </p:nvPr>
        </p:nvSpPr>
        <p:spPr>
          <a:xfrm>
            <a:off x="838200" y="1571625"/>
            <a:ext cx="10515600" cy="4921250"/>
          </a:xfrm>
        </p:spPr>
        <p:txBody>
          <a:bodyPr>
            <a:normAutofit/>
          </a:bodyPr>
          <a:lstStyle/>
          <a:p>
            <a:pPr marL="0" indent="0">
              <a:buNone/>
            </a:pPr>
            <a:endParaRPr lang="cs-CZ" dirty="0"/>
          </a:p>
          <a:p>
            <a:pPr marL="0" indent="0">
              <a:buNone/>
            </a:pPr>
            <a:r>
              <a:rPr lang="cs-CZ" b="1" dirty="0"/>
              <a:t>Cíle kritéria: </a:t>
            </a:r>
          </a:p>
          <a:p>
            <a:pPr marL="0" indent="0">
              <a:buNone/>
            </a:pPr>
            <a:r>
              <a:rPr lang="cs-CZ" dirty="0"/>
              <a:t>• poskytování stejného rozsahu sociálně-právní ochrany na celém území správního obvodu </a:t>
            </a:r>
          </a:p>
          <a:p>
            <a:pPr marL="0" indent="0">
              <a:buNone/>
            </a:pPr>
            <a:r>
              <a:rPr lang="cs-CZ" dirty="0"/>
              <a:t>• zastupitelnost každého zaměstnance </a:t>
            </a:r>
          </a:p>
          <a:p>
            <a:pPr marL="0" indent="0">
              <a:buNone/>
            </a:pPr>
            <a:r>
              <a:rPr lang="cs-CZ" dirty="0"/>
              <a:t>• zajišťování sociálně-právní ochrany tak, aby nedošlo k časové prodlevě </a:t>
            </a:r>
          </a:p>
          <a:p>
            <a:pPr marL="0" indent="0">
              <a:buNone/>
            </a:pPr>
            <a:r>
              <a:rPr lang="cs-CZ" b="1" dirty="0"/>
              <a:t>Dobrá praxe: </a:t>
            </a:r>
            <a:r>
              <a:rPr lang="cs-CZ" dirty="0"/>
              <a:t>Pracoviště v obci XY zřídilo na chodbě nástěnku, jejíž součástí je mapa správního obvodu s vyznačeným klíčem k rozčlenění území správního obvodu. Příchozí návštěvník tak obratem pozná, na jakého zaměstnance konkrétně se může obrátit. Podle počátečního písmene příjmení dítěte tak v seznamu na nástěnce ihned zjistí, že klíčovou pracovnicí bude paní Malá, která má číslo dveří 213. Paní Malá má ale v daný den dovolenou. Na jejích dveřích je ovšem velká cedulka se jménem a kontaktem na kolegyni, která ji v případě nepřítomnosti zastupuje. Návštěvník tedy přichází k zastupující kolegyni, která s ním situaci začne řešit. Po návratu paní Malé jí předá případ zpět, včetně všech potřebných informací o dosavadním postupu a již učiněných krocích. </a:t>
            </a:r>
          </a:p>
        </p:txBody>
      </p:sp>
      <p:pic>
        <p:nvPicPr>
          <p:cNvPr id="4" name="Picture 2" descr="slapznak2">
            <a:extLst>
              <a:ext uri="{FF2B5EF4-FFF2-40B4-BE49-F238E27FC236}">
                <a16:creationId xmlns:a16="http://schemas.microsoft.com/office/drawing/2014/main" id="{B8270887-42E2-477A-823D-09505B8D5E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52398" y="452718"/>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2110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0A7EE0-6822-4060-A3F9-A6FDE1619B66}"/>
              </a:ext>
            </a:extLst>
          </p:cNvPr>
          <p:cNvSpPr>
            <a:spLocks noGrp="1"/>
          </p:cNvSpPr>
          <p:nvPr>
            <p:ph type="title"/>
          </p:nvPr>
        </p:nvSpPr>
        <p:spPr/>
        <p:txBody>
          <a:bodyPr>
            <a:normAutofit fontScale="90000"/>
          </a:bodyPr>
          <a:lstStyle/>
          <a:p>
            <a:pPr algn="ctr"/>
            <a:r>
              <a:rPr lang="cs-CZ" sz="3100" b="1" dirty="0"/>
              <a:t>1b) Doba výkonu sociálně-právní ochrany je přizpůsobena potřebám osob, jimž je nebo může být v budoucnu sociálně-právní ochrana poskytována nebo na než se zaměřuje, zejména děti (dále jen „cílová skupina“). </a:t>
            </a:r>
          </a:p>
        </p:txBody>
      </p:sp>
      <p:sp>
        <p:nvSpPr>
          <p:cNvPr id="3" name="Zástupný obsah 2">
            <a:extLst>
              <a:ext uri="{FF2B5EF4-FFF2-40B4-BE49-F238E27FC236}">
                <a16:creationId xmlns:a16="http://schemas.microsoft.com/office/drawing/2014/main" id="{1828BB45-0098-4743-B857-E38F9511D634}"/>
              </a:ext>
            </a:extLst>
          </p:cNvPr>
          <p:cNvSpPr>
            <a:spLocks noGrp="1"/>
          </p:cNvSpPr>
          <p:nvPr>
            <p:ph idx="1"/>
          </p:nvPr>
        </p:nvSpPr>
        <p:spPr>
          <a:xfrm>
            <a:off x="1103312" y="2538919"/>
            <a:ext cx="8946541" cy="3709480"/>
          </a:xfrm>
        </p:spPr>
        <p:txBody>
          <a:bodyPr/>
          <a:lstStyle/>
          <a:p>
            <a:pPr marL="0" indent="0">
              <a:buNone/>
            </a:pPr>
            <a:r>
              <a:rPr lang="cs-CZ" dirty="0"/>
              <a:t>Cíle kritéria:</a:t>
            </a:r>
          </a:p>
          <a:p>
            <a:pPr marL="0" indent="0">
              <a:buNone/>
            </a:pPr>
            <a:r>
              <a:rPr lang="cs-CZ" dirty="0"/>
              <a:t>• přizpůsobení výkonu sociálně-právní ochrany potřebám cílové skupiny </a:t>
            </a:r>
          </a:p>
          <a:p>
            <a:pPr marL="0" indent="0">
              <a:buNone/>
            </a:pPr>
            <a:r>
              <a:rPr lang="cs-CZ" dirty="0"/>
              <a:t>• plné časové pokrytí výkonu sociálně-právní ochrany a časová flexibilita zaměstnanců </a:t>
            </a:r>
          </a:p>
          <a:p>
            <a:pPr marL="0" indent="0">
              <a:buNone/>
            </a:pPr>
            <a:r>
              <a:rPr lang="cs-CZ" dirty="0"/>
              <a:t>• optimální dostupnost zaměstnanců v rámci výkonu sociálně-právní ochrany </a:t>
            </a:r>
          </a:p>
          <a:p>
            <a:pPr marL="0" indent="0">
              <a:buNone/>
            </a:pPr>
            <a:r>
              <a:rPr lang="cs-CZ" dirty="0"/>
              <a:t>• soulad výkonu činnosti se zákoníkem práce</a:t>
            </a:r>
          </a:p>
        </p:txBody>
      </p:sp>
      <p:pic>
        <p:nvPicPr>
          <p:cNvPr id="4" name="Picture 2" descr="slapznak2">
            <a:extLst>
              <a:ext uri="{FF2B5EF4-FFF2-40B4-BE49-F238E27FC236}">
                <a16:creationId xmlns:a16="http://schemas.microsoft.com/office/drawing/2014/main" id="{AAF6AC4D-964C-4BCB-990C-09740B04FC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52398" y="576721"/>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5936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4340FB0-37D7-4DDF-A47C-9F37C9B9BF99}"/>
              </a:ext>
            </a:extLst>
          </p:cNvPr>
          <p:cNvSpPr>
            <a:spLocks noGrp="1"/>
          </p:cNvSpPr>
          <p:nvPr>
            <p:ph type="title"/>
          </p:nvPr>
        </p:nvSpPr>
        <p:spPr>
          <a:xfrm>
            <a:off x="874713" y="452718"/>
            <a:ext cx="9176121" cy="1400530"/>
          </a:xfrm>
        </p:spPr>
        <p:txBody>
          <a:bodyPr>
            <a:normAutofit/>
          </a:bodyPr>
          <a:lstStyle/>
          <a:p>
            <a:pPr algn="ctr"/>
            <a:r>
              <a:rPr lang="cs-CZ" sz="2800" b="1" dirty="0"/>
              <a:t>2a) Výkon sociálně-právní ochrany je zajištěn v prostorách vhodných pro komunikaci s ohroženými dětmi a rodinami.</a:t>
            </a:r>
          </a:p>
        </p:txBody>
      </p:sp>
      <p:sp>
        <p:nvSpPr>
          <p:cNvPr id="3" name="Zástupný obsah 2">
            <a:extLst>
              <a:ext uri="{FF2B5EF4-FFF2-40B4-BE49-F238E27FC236}">
                <a16:creationId xmlns:a16="http://schemas.microsoft.com/office/drawing/2014/main" id="{1DB15F13-299C-4CDE-BC1C-9110F3CAE7E6}"/>
              </a:ext>
            </a:extLst>
          </p:cNvPr>
          <p:cNvSpPr>
            <a:spLocks noGrp="1"/>
          </p:cNvSpPr>
          <p:nvPr>
            <p:ph idx="1"/>
          </p:nvPr>
        </p:nvSpPr>
        <p:spPr>
          <a:xfrm>
            <a:off x="1103312" y="2159540"/>
            <a:ext cx="8946541" cy="4088859"/>
          </a:xfrm>
        </p:spPr>
        <p:txBody>
          <a:bodyPr/>
          <a:lstStyle/>
          <a:p>
            <a:pPr marL="0" indent="0">
              <a:buNone/>
            </a:pPr>
            <a:r>
              <a:rPr lang="cs-CZ" dirty="0"/>
              <a:t>Cíle kritéria: </a:t>
            </a:r>
          </a:p>
          <a:p>
            <a:pPr marL="0" indent="0">
              <a:buNone/>
            </a:pPr>
            <a:r>
              <a:rPr lang="cs-CZ" dirty="0"/>
              <a:t>• bezpečné a přátelské prostředí pro klienty, zejména děti </a:t>
            </a:r>
          </a:p>
          <a:p>
            <a:pPr marL="0" indent="0">
              <a:buNone/>
            </a:pPr>
            <a:r>
              <a:rPr lang="cs-CZ" dirty="0"/>
              <a:t>• respekt k soukromí klienta a důvěrnost jednání </a:t>
            </a:r>
          </a:p>
          <a:p>
            <a:pPr marL="0" indent="0">
              <a:buNone/>
            </a:pPr>
            <a:r>
              <a:rPr lang="cs-CZ" dirty="0"/>
              <a:t>• vhodné jednací prostory (vzhledem k počtu účastníků) s dostatečným materiálním vybavením (s ohledem na potřeby klientů)</a:t>
            </a:r>
          </a:p>
        </p:txBody>
      </p:sp>
      <p:pic>
        <p:nvPicPr>
          <p:cNvPr id="4" name="Picture 2" descr="slapznak2">
            <a:extLst>
              <a:ext uri="{FF2B5EF4-FFF2-40B4-BE49-F238E27FC236}">
                <a16:creationId xmlns:a16="http://schemas.microsoft.com/office/drawing/2014/main" id="{6AE7FED2-A1F3-4A15-ACE2-C06025D0E6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81000"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7290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C93690-2D63-41D4-9D7C-308261D0408F}"/>
              </a:ext>
            </a:extLst>
          </p:cNvPr>
          <p:cNvSpPr>
            <a:spLocks noGrp="1"/>
          </p:cNvSpPr>
          <p:nvPr>
            <p:ph type="title"/>
          </p:nvPr>
        </p:nvSpPr>
        <p:spPr>
          <a:xfrm>
            <a:off x="838200" y="452718"/>
            <a:ext cx="9212634" cy="2125112"/>
          </a:xfrm>
        </p:spPr>
        <p:txBody>
          <a:bodyPr>
            <a:noAutofit/>
          </a:bodyPr>
          <a:lstStyle/>
          <a:p>
            <a:pPr algn="ctr"/>
            <a:r>
              <a:rPr lang="cs-CZ" sz="2800" b="1" dirty="0"/>
              <a:t>2b) Orgán sociálně-právní ochrany má vhodné materiální vybavení s ohledem na výkon sociálně-právní ochrany na pracovišti i mimo něj. K dispozici je zejména potřebný počet automobilů, mobilních telefonů, notebooků, fotoaparátů a dalších prostředků záznamové techniky pro práci v terénu.</a:t>
            </a:r>
          </a:p>
        </p:txBody>
      </p:sp>
      <p:sp>
        <p:nvSpPr>
          <p:cNvPr id="3" name="Zástupný obsah 2">
            <a:extLst>
              <a:ext uri="{FF2B5EF4-FFF2-40B4-BE49-F238E27FC236}">
                <a16:creationId xmlns:a16="http://schemas.microsoft.com/office/drawing/2014/main" id="{B4C2D41C-91E5-4C8E-9228-63D45E380082}"/>
              </a:ext>
            </a:extLst>
          </p:cNvPr>
          <p:cNvSpPr>
            <a:spLocks noGrp="1"/>
          </p:cNvSpPr>
          <p:nvPr>
            <p:ph idx="1"/>
          </p:nvPr>
        </p:nvSpPr>
        <p:spPr>
          <a:xfrm>
            <a:off x="838200" y="2830749"/>
            <a:ext cx="10515600" cy="3346214"/>
          </a:xfrm>
        </p:spPr>
        <p:txBody>
          <a:bodyPr>
            <a:normAutofit/>
          </a:bodyPr>
          <a:lstStyle/>
          <a:p>
            <a:pPr marL="0" indent="0">
              <a:buNone/>
            </a:pPr>
            <a:r>
              <a:rPr lang="cs-CZ" dirty="0"/>
              <a:t>Cíle kritéria: </a:t>
            </a:r>
          </a:p>
          <a:p>
            <a:pPr marL="0" indent="0">
              <a:buNone/>
            </a:pPr>
            <a:r>
              <a:rPr lang="cs-CZ" dirty="0"/>
              <a:t>• kvalitně, efektivně a plynule poskytovaná sociálně-právní ochrana </a:t>
            </a:r>
          </a:p>
          <a:p>
            <a:pPr marL="0" indent="0">
              <a:buNone/>
            </a:pPr>
            <a:r>
              <a:rPr lang="cs-CZ" dirty="0"/>
              <a:t>• odpovídající technické vybavení dostupné každému zaměstnanci i s ohledem na výkon nepřetržité pracovní pohotovosti </a:t>
            </a:r>
          </a:p>
          <a:p>
            <a:pPr marL="0" indent="0">
              <a:buNone/>
            </a:pPr>
            <a:r>
              <a:rPr lang="cs-CZ" dirty="0"/>
              <a:t>• jasně dané množství automobilů, mobilních telefonů, notebooků, tiskáren, scannerů a další záznamové techniky pro výkon sociálně-právní ochrany ve správním obvodu </a:t>
            </a:r>
          </a:p>
          <a:p>
            <a:pPr marL="0" indent="0">
              <a:buNone/>
            </a:pPr>
            <a:r>
              <a:rPr lang="cs-CZ" dirty="0"/>
              <a:t>• existence pravidel pro využívání materiálního vybavení a techniky v terénu pro usnadnění výkonu sociálně-právní ochrany</a:t>
            </a:r>
          </a:p>
        </p:txBody>
      </p:sp>
      <p:pic>
        <p:nvPicPr>
          <p:cNvPr id="4" name="Picture 2" descr="slapznak2">
            <a:extLst>
              <a:ext uri="{FF2B5EF4-FFF2-40B4-BE49-F238E27FC236}">
                <a16:creationId xmlns:a16="http://schemas.microsoft.com/office/drawing/2014/main" id="{A3F3F71E-62A5-44FE-AC9C-7EFB33C79A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81000"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3072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86D89C-0658-422C-B36B-22E57A912E62}"/>
              </a:ext>
            </a:extLst>
          </p:cNvPr>
          <p:cNvSpPr>
            <a:spLocks noGrp="1"/>
          </p:cNvSpPr>
          <p:nvPr>
            <p:ph type="title"/>
          </p:nvPr>
        </p:nvSpPr>
        <p:spPr>
          <a:xfrm>
            <a:off x="874713" y="452717"/>
            <a:ext cx="9176121" cy="1930559"/>
          </a:xfrm>
        </p:spPr>
        <p:txBody>
          <a:bodyPr>
            <a:noAutofit/>
          </a:bodyPr>
          <a:lstStyle/>
          <a:p>
            <a:pPr algn="ctr"/>
            <a:r>
              <a:rPr lang="cs-CZ" sz="2800" b="1" dirty="0"/>
              <a:t>2c Orgán sociálně-právní ochrany má k dispozici vhodné materiální vybavení pro práci s osobami z cílové skupiny, jimž je poskytována sociálně-právní ochrana (dále jen „klient“), zejména s ohledem na potřeby dětí.</a:t>
            </a:r>
          </a:p>
        </p:txBody>
      </p:sp>
      <p:sp>
        <p:nvSpPr>
          <p:cNvPr id="3" name="Zástupný obsah 2">
            <a:extLst>
              <a:ext uri="{FF2B5EF4-FFF2-40B4-BE49-F238E27FC236}">
                <a16:creationId xmlns:a16="http://schemas.microsoft.com/office/drawing/2014/main" id="{BD915608-FB19-444B-BEDB-CEBE1D5A5C9C}"/>
              </a:ext>
            </a:extLst>
          </p:cNvPr>
          <p:cNvSpPr>
            <a:spLocks noGrp="1"/>
          </p:cNvSpPr>
          <p:nvPr>
            <p:ph idx="1"/>
          </p:nvPr>
        </p:nvSpPr>
        <p:spPr>
          <a:xfrm>
            <a:off x="1103312" y="2383276"/>
            <a:ext cx="8946541" cy="3865123"/>
          </a:xfrm>
        </p:spPr>
        <p:txBody>
          <a:bodyPr>
            <a:normAutofit/>
          </a:bodyPr>
          <a:lstStyle/>
          <a:p>
            <a:pPr marL="0" indent="0">
              <a:buNone/>
            </a:pPr>
            <a:endParaRPr lang="cs-CZ" dirty="0"/>
          </a:p>
          <a:p>
            <a:pPr marL="0" indent="0">
              <a:buNone/>
            </a:pPr>
            <a:r>
              <a:rPr lang="cs-CZ" b="1" dirty="0"/>
              <a:t>Cíle kritéria: </a:t>
            </a:r>
          </a:p>
          <a:p>
            <a:pPr marL="0" indent="0">
              <a:buNone/>
            </a:pPr>
            <a:r>
              <a:rPr lang="cs-CZ" dirty="0"/>
              <a:t>• hračky i pomůcky pro práci s dětmi bezpečné z hlediska hygieny i manipulace </a:t>
            </a:r>
          </a:p>
          <a:p>
            <a:pPr marL="0" indent="0">
              <a:buNone/>
            </a:pPr>
            <a:r>
              <a:rPr lang="cs-CZ" dirty="0"/>
              <a:t>• aktivní používání pomůcek pro práci s dětmi</a:t>
            </a:r>
          </a:p>
          <a:p>
            <a:pPr marL="0" indent="0">
              <a:buNone/>
            </a:pPr>
            <a:endParaRPr lang="cs-CZ" dirty="0"/>
          </a:p>
          <a:p>
            <a:pPr marL="0" indent="0">
              <a:buNone/>
            </a:pPr>
            <a:r>
              <a:rPr lang="cs-CZ" b="1" dirty="0"/>
              <a:t>Dobrá praxe: </a:t>
            </a:r>
            <a:r>
              <a:rPr lang="cs-CZ" dirty="0"/>
              <a:t>Pracoviště XY vybudovalo ve volných prostorách malou hernu vybavenou hračkami a pomůckami pro děti. Aby byl zajištěn bezproblémový chod herny, sepsali zaměstnanci velmi stručná pravidla fungování a využívání těchto prostor a způsob zajištění bezpečnosti hraček a dalších pomůcek. </a:t>
            </a:r>
          </a:p>
        </p:txBody>
      </p:sp>
      <p:pic>
        <p:nvPicPr>
          <p:cNvPr id="4" name="Picture 2" descr="slapznak2">
            <a:extLst>
              <a:ext uri="{FF2B5EF4-FFF2-40B4-BE49-F238E27FC236}">
                <a16:creationId xmlns:a16="http://schemas.microsoft.com/office/drawing/2014/main" id="{2B64EC79-A27B-44A9-9C46-56A7A349BE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81000"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2103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6A1251-9967-4621-8532-4787D7D60809}"/>
              </a:ext>
            </a:extLst>
          </p:cNvPr>
          <p:cNvSpPr>
            <a:spLocks noGrp="1"/>
          </p:cNvSpPr>
          <p:nvPr>
            <p:ph type="title"/>
          </p:nvPr>
        </p:nvSpPr>
        <p:spPr>
          <a:xfrm>
            <a:off x="874713" y="452718"/>
            <a:ext cx="9176121" cy="1765188"/>
          </a:xfrm>
        </p:spPr>
        <p:txBody>
          <a:bodyPr>
            <a:noAutofit/>
          </a:bodyPr>
          <a:lstStyle/>
          <a:p>
            <a:r>
              <a:rPr lang="cs-CZ" sz="2800" b="1" dirty="0"/>
              <a:t>2d Orgán sociálně právní ochrany má k dispozici potřebné hygienické zázemí a osobní ochranné pracovní prostředky pro zaměstnance zařazené v orgánech sociálně-právní ochrany k výkonu sociálněprávní ochrany.</a:t>
            </a:r>
          </a:p>
        </p:txBody>
      </p:sp>
      <p:sp>
        <p:nvSpPr>
          <p:cNvPr id="3" name="Zástupný obsah 2">
            <a:extLst>
              <a:ext uri="{FF2B5EF4-FFF2-40B4-BE49-F238E27FC236}">
                <a16:creationId xmlns:a16="http://schemas.microsoft.com/office/drawing/2014/main" id="{90564E8C-0A87-47AF-A0E1-2927B7845473}"/>
              </a:ext>
            </a:extLst>
          </p:cNvPr>
          <p:cNvSpPr>
            <a:spLocks noGrp="1"/>
          </p:cNvSpPr>
          <p:nvPr>
            <p:ph idx="1"/>
          </p:nvPr>
        </p:nvSpPr>
        <p:spPr>
          <a:xfrm>
            <a:off x="1103312" y="2568102"/>
            <a:ext cx="8946541" cy="3680297"/>
          </a:xfrm>
        </p:spPr>
        <p:txBody>
          <a:bodyPr/>
          <a:lstStyle/>
          <a:p>
            <a:pPr marL="0" indent="0">
              <a:buNone/>
            </a:pPr>
            <a:r>
              <a:rPr lang="cs-CZ" b="1" dirty="0"/>
              <a:t>Cíle kritéria: </a:t>
            </a:r>
          </a:p>
          <a:p>
            <a:pPr marL="0" indent="0">
              <a:buNone/>
            </a:pPr>
            <a:r>
              <a:rPr lang="cs-CZ" dirty="0"/>
              <a:t>• dostupné a bezpečné hygienické zázemí pro zaměstnance i klienty </a:t>
            </a:r>
          </a:p>
          <a:p>
            <a:pPr marL="0" indent="0">
              <a:buNone/>
            </a:pPr>
            <a:r>
              <a:rPr lang="cs-CZ" dirty="0"/>
              <a:t>• dostatek osobních ochranných prostředků pro zaměstnance potřebných při výkonu sociálně-právní ochrany </a:t>
            </a:r>
          </a:p>
          <a:p>
            <a:pPr marL="0" indent="0">
              <a:buNone/>
            </a:pPr>
            <a:r>
              <a:rPr lang="cs-CZ" dirty="0"/>
              <a:t>• nastavený systém ochrany zaměstnanců v případech ohrožení </a:t>
            </a:r>
          </a:p>
          <a:p>
            <a:pPr marL="0" indent="0">
              <a:buNone/>
            </a:pPr>
            <a:r>
              <a:rPr lang="cs-CZ" dirty="0"/>
              <a:t>• vše musí být v souladu se směrnicemi bezpečnosti a ochrany zdraví při práci, včetně všeobecných hygienických norem</a:t>
            </a:r>
          </a:p>
        </p:txBody>
      </p:sp>
      <p:pic>
        <p:nvPicPr>
          <p:cNvPr id="4" name="Picture 2" descr="slapznak2">
            <a:extLst>
              <a:ext uri="{FF2B5EF4-FFF2-40B4-BE49-F238E27FC236}">
                <a16:creationId xmlns:a16="http://schemas.microsoft.com/office/drawing/2014/main" id="{D602831B-4F4E-44DF-9E29-AA8DF1335A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81000"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4060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40F087-329C-42E8-90AC-0195CBDFB296}"/>
              </a:ext>
            </a:extLst>
          </p:cNvPr>
          <p:cNvSpPr>
            <a:spLocks noGrp="1"/>
          </p:cNvSpPr>
          <p:nvPr>
            <p:ph type="title"/>
          </p:nvPr>
        </p:nvSpPr>
        <p:spPr>
          <a:xfrm>
            <a:off x="874713" y="452717"/>
            <a:ext cx="9176121" cy="2095929"/>
          </a:xfrm>
        </p:spPr>
        <p:txBody>
          <a:bodyPr>
            <a:noAutofit/>
          </a:bodyPr>
          <a:lstStyle/>
          <a:p>
            <a:pPr algn="ctr"/>
            <a:r>
              <a:rPr lang="cs-CZ" sz="2800" b="1" dirty="0"/>
              <a:t>3a Orgán sociálně-právní ochrany zveřejní způsobem umožňujícím dálkový přístup či jiným vhodným způsobem vnitřní pravidla a postupy jím vytvořené za účelem naplnění těchto standardů kvality sociálně-právní ochrany při poskytování sociálně-právní ochrany</a:t>
            </a:r>
          </a:p>
        </p:txBody>
      </p:sp>
      <p:sp>
        <p:nvSpPr>
          <p:cNvPr id="3" name="Zástupný obsah 2">
            <a:extLst>
              <a:ext uri="{FF2B5EF4-FFF2-40B4-BE49-F238E27FC236}">
                <a16:creationId xmlns:a16="http://schemas.microsoft.com/office/drawing/2014/main" id="{096CC9E3-2862-49DB-8677-8A260C5D750F}"/>
              </a:ext>
            </a:extLst>
          </p:cNvPr>
          <p:cNvSpPr>
            <a:spLocks noGrp="1"/>
          </p:cNvSpPr>
          <p:nvPr>
            <p:ph idx="1"/>
          </p:nvPr>
        </p:nvSpPr>
        <p:spPr>
          <a:xfrm>
            <a:off x="1103312" y="2840477"/>
            <a:ext cx="8946541" cy="3407922"/>
          </a:xfrm>
        </p:spPr>
        <p:txBody>
          <a:bodyPr/>
          <a:lstStyle/>
          <a:p>
            <a:pPr marL="0" indent="0">
              <a:buNone/>
            </a:pPr>
            <a:r>
              <a:rPr lang="cs-CZ" dirty="0"/>
              <a:t>Cíle kritéria: </a:t>
            </a:r>
          </a:p>
          <a:p>
            <a:pPr marL="0" indent="0">
              <a:buNone/>
            </a:pPr>
            <a:r>
              <a:rPr lang="cs-CZ" dirty="0"/>
              <a:t>• zajištění základní orientace zaměstnanců i klientů v systému písemně zpracovaných vnitřních pravidel a postupů pracoviště </a:t>
            </a:r>
          </a:p>
          <a:p>
            <a:pPr marL="0" indent="0">
              <a:buNone/>
            </a:pPr>
            <a:r>
              <a:rPr lang="cs-CZ" dirty="0"/>
              <a:t>• dostupnost informací o provázanosti dílčích pravidel a postupů s jednotlivými kritérii standardů kvality prostřednictvím internetu či v tištěné podobě </a:t>
            </a:r>
          </a:p>
        </p:txBody>
      </p:sp>
      <p:pic>
        <p:nvPicPr>
          <p:cNvPr id="4" name="Picture 2" descr="slapznak2">
            <a:extLst>
              <a:ext uri="{FF2B5EF4-FFF2-40B4-BE49-F238E27FC236}">
                <a16:creationId xmlns:a16="http://schemas.microsoft.com/office/drawing/2014/main" id="{80E41B88-8AE9-401F-8CDD-E88E809398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81000"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17035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D3E612-DEF1-4AE4-B62D-A6D23D364A5B}"/>
              </a:ext>
            </a:extLst>
          </p:cNvPr>
          <p:cNvSpPr>
            <a:spLocks noGrp="1"/>
          </p:cNvSpPr>
          <p:nvPr>
            <p:ph type="title"/>
          </p:nvPr>
        </p:nvSpPr>
        <p:spPr>
          <a:xfrm>
            <a:off x="874713" y="452718"/>
            <a:ext cx="9176121" cy="1600200"/>
          </a:xfrm>
        </p:spPr>
        <p:txBody>
          <a:bodyPr>
            <a:normAutofit fontScale="90000"/>
          </a:bodyPr>
          <a:lstStyle/>
          <a:p>
            <a:pPr algn="ctr"/>
            <a:r>
              <a:rPr lang="cs-CZ" sz="2800" b="1" dirty="0"/>
              <a:t>3b) Orgán sociálně-právní ochrany má zpracovány informace o rozsahu a podmínkách poskytování sociálně-právní ochrany, a to ve formě srozumitelné cílové skupině. Tyto informace jsou veřejně dostupné. </a:t>
            </a:r>
          </a:p>
        </p:txBody>
      </p:sp>
      <p:sp>
        <p:nvSpPr>
          <p:cNvPr id="3" name="Zástupný obsah 2">
            <a:extLst>
              <a:ext uri="{FF2B5EF4-FFF2-40B4-BE49-F238E27FC236}">
                <a16:creationId xmlns:a16="http://schemas.microsoft.com/office/drawing/2014/main" id="{DAF2C08A-6D22-4350-BC2C-CDCFC287EFBA}"/>
              </a:ext>
            </a:extLst>
          </p:cNvPr>
          <p:cNvSpPr>
            <a:spLocks noGrp="1"/>
          </p:cNvSpPr>
          <p:nvPr>
            <p:ph idx="1"/>
          </p:nvPr>
        </p:nvSpPr>
        <p:spPr>
          <a:xfrm>
            <a:off x="1103312" y="2393004"/>
            <a:ext cx="8946541" cy="3855395"/>
          </a:xfrm>
        </p:spPr>
        <p:txBody>
          <a:bodyPr/>
          <a:lstStyle/>
          <a:p>
            <a:pPr marL="0" indent="0">
              <a:buNone/>
            </a:pPr>
            <a:r>
              <a:rPr lang="cs-CZ" dirty="0"/>
              <a:t>Cíle kritéria: </a:t>
            </a:r>
          </a:p>
          <a:p>
            <a:pPr marL="0" indent="0">
              <a:buNone/>
            </a:pPr>
            <a:r>
              <a:rPr lang="cs-CZ" dirty="0"/>
              <a:t>• zpracovaný informační materiál se souborem základních informací o rozsahu a podmínkách poskytování sociálně-právní ochrany </a:t>
            </a:r>
          </a:p>
          <a:p>
            <a:pPr marL="0" indent="0">
              <a:buNone/>
            </a:pPr>
            <a:r>
              <a:rPr lang="cs-CZ" dirty="0"/>
              <a:t>• srozumitelnost a dostupnost informačního materiálu dětem, rodičům i ostatním klientům a široké veřejnosti</a:t>
            </a:r>
          </a:p>
          <a:p>
            <a:pPr marL="0" indent="0">
              <a:buNone/>
            </a:pPr>
            <a:endParaRPr lang="cs-CZ" dirty="0"/>
          </a:p>
          <a:p>
            <a:pPr marL="0" indent="0">
              <a:buNone/>
            </a:pPr>
            <a:r>
              <a:rPr lang="cs-CZ" dirty="0"/>
              <a:t>Následuje ukázka letáku pro děti</a:t>
            </a:r>
          </a:p>
        </p:txBody>
      </p:sp>
      <p:pic>
        <p:nvPicPr>
          <p:cNvPr id="4" name="Picture 2" descr="slapznak2">
            <a:extLst>
              <a:ext uri="{FF2B5EF4-FFF2-40B4-BE49-F238E27FC236}">
                <a16:creationId xmlns:a16="http://schemas.microsoft.com/office/drawing/2014/main" id="{781614CD-6924-4764-97EF-C1481521BC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81000"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152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60830-A02B-438A-842B-721F34289353}"/>
              </a:ext>
            </a:extLst>
          </p:cNvPr>
          <p:cNvSpPr>
            <a:spLocks noGrp="1"/>
          </p:cNvSpPr>
          <p:nvPr>
            <p:ph type="ctrTitle"/>
          </p:nvPr>
        </p:nvSpPr>
        <p:spPr>
          <a:xfrm>
            <a:off x="1524000" y="390525"/>
            <a:ext cx="9144000" cy="1209675"/>
          </a:xfrm>
        </p:spPr>
        <p:txBody>
          <a:bodyPr>
            <a:normAutofit/>
          </a:bodyPr>
          <a:lstStyle/>
          <a:p>
            <a:r>
              <a:rPr lang="cs-CZ" altLang="cs-CZ" sz="2800" dirty="0">
                <a:solidFill>
                  <a:schemeClr val="tx1"/>
                </a:solidFill>
                <a:cs typeface="Times New Roman" panose="02020603050405020304" pitchFamily="18" charset="0"/>
              </a:rPr>
              <a:t>Listina základních lidských práv a svobod</a:t>
            </a:r>
            <a:br>
              <a:rPr lang="cs-CZ" altLang="cs-CZ" sz="2800" dirty="0">
                <a:solidFill>
                  <a:schemeClr val="tx1"/>
                </a:solidFill>
                <a:cs typeface="Times New Roman" panose="02020603050405020304" pitchFamily="18" charset="0"/>
              </a:rPr>
            </a:br>
            <a:endParaRPr lang="cs-CZ" sz="2800" dirty="0"/>
          </a:p>
        </p:txBody>
      </p:sp>
      <p:sp>
        <p:nvSpPr>
          <p:cNvPr id="3" name="Podnadpis 2">
            <a:extLst>
              <a:ext uri="{FF2B5EF4-FFF2-40B4-BE49-F238E27FC236}">
                <a16:creationId xmlns:a16="http://schemas.microsoft.com/office/drawing/2014/main" id="{B8EEB53C-934A-40C7-8C4E-0500C32591B7}"/>
              </a:ext>
            </a:extLst>
          </p:cNvPr>
          <p:cNvSpPr>
            <a:spLocks noGrp="1"/>
          </p:cNvSpPr>
          <p:nvPr>
            <p:ph type="subTitle" idx="1"/>
          </p:nvPr>
        </p:nvSpPr>
        <p:spPr>
          <a:xfrm>
            <a:off x="1524000" y="1933575"/>
            <a:ext cx="9144000" cy="3971925"/>
          </a:xfrm>
        </p:spPr>
        <p:txBody>
          <a:bodyPr>
            <a:normAutofit fontScale="85000" lnSpcReduction="20000"/>
          </a:bodyPr>
          <a:lstStyle/>
          <a:p>
            <a:r>
              <a:rPr lang="cs-CZ" b="1" dirty="0">
                <a:solidFill>
                  <a:schemeClr val="tx1"/>
                </a:solidFill>
              </a:rPr>
              <a:t>Článek 10</a:t>
            </a:r>
            <a:br>
              <a:rPr lang="cs-CZ" dirty="0">
                <a:solidFill>
                  <a:schemeClr val="tx1"/>
                </a:solidFill>
              </a:rPr>
            </a:br>
            <a:r>
              <a:rPr lang="cs-CZ" cap="none" dirty="0">
                <a:solidFill>
                  <a:schemeClr val="tx1"/>
                </a:solidFill>
              </a:rPr>
              <a:t>(1) Každý má právo, aby byla zachována jeho lidská důstojnost, osobní čest, dobrá pověst a chráněno jeho jméno.</a:t>
            </a:r>
            <a:br>
              <a:rPr lang="cs-CZ" cap="none" dirty="0">
                <a:solidFill>
                  <a:schemeClr val="tx1"/>
                </a:solidFill>
              </a:rPr>
            </a:br>
            <a:r>
              <a:rPr lang="cs-CZ" cap="none" dirty="0">
                <a:solidFill>
                  <a:schemeClr val="tx1"/>
                </a:solidFill>
              </a:rPr>
              <a:t>(2) Každý má právo na ochranu před neoprávněným zasahováním do soukromého a rodinného života.</a:t>
            </a:r>
            <a:br>
              <a:rPr lang="cs-CZ" cap="none" dirty="0">
                <a:solidFill>
                  <a:schemeClr val="tx1"/>
                </a:solidFill>
              </a:rPr>
            </a:br>
            <a:r>
              <a:rPr lang="cs-CZ" cap="none" dirty="0">
                <a:solidFill>
                  <a:schemeClr val="tx1"/>
                </a:solidFill>
              </a:rPr>
              <a:t>(3) Každý má právo na ochranu před neoprávněným shromažďováním, zveřejňováním nebo jiným zneužíváním údajů o své osobě.</a:t>
            </a:r>
            <a:endParaRPr lang="cs-CZ" b="1" cap="none" dirty="0">
              <a:solidFill>
                <a:schemeClr val="tx1"/>
              </a:solidFill>
            </a:endParaRPr>
          </a:p>
          <a:p>
            <a:r>
              <a:rPr lang="cs-CZ" b="1" dirty="0">
                <a:solidFill>
                  <a:schemeClr val="tx1"/>
                </a:solidFill>
              </a:rPr>
              <a:t>Článek 32</a:t>
            </a:r>
            <a:br>
              <a:rPr lang="cs-CZ" dirty="0">
                <a:solidFill>
                  <a:schemeClr val="tx1"/>
                </a:solidFill>
              </a:rPr>
            </a:br>
            <a:r>
              <a:rPr lang="cs-CZ" cap="none" dirty="0">
                <a:solidFill>
                  <a:schemeClr val="tx1"/>
                </a:solidFill>
              </a:rPr>
              <a:t>(1) Rodičovství a rodina jsou pod ochranou zákona. Zvláštní ochrana dětí a mladistvých je zaručena.</a:t>
            </a:r>
            <a:br>
              <a:rPr lang="cs-CZ" cap="none" dirty="0">
                <a:solidFill>
                  <a:schemeClr val="tx1"/>
                </a:solidFill>
              </a:rPr>
            </a:br>
            <a:r>
              <a:rPr lang="cs-CZ" cap="none" dirty="0">
                <a:solidFill>
                  <a:schemeClr val="tx1"/>
                </a:solidFill>
              </a:rPr>
              <a:t>(2) Ženě v těhotenství je zaručena zvláštní péče, ochrana v pracovních vztazích a odpovídající pracovní podmínky.</a:t>
            </a:r>
            <a:br>
              <a:rPr lang="cs-CZ" cap="none" dirty="0">
                <a:solidFill>
                  <a:schemeClr val="tx1"/>
                </a:solidFill>
              </a:rPr>
            </a:br>
            <a:r>
              <a:rPr lang="cs-CZ" cap="none" dirty="0">
                <a:solidFill>
                  <a:schemeClr val="tx1"/>
                </a:solidFill>
              </a:rPr>
              <a:t>(3) Děti narozené v manželství i mimo ně mají stejná práva.</a:t>
            </a:r>
            <a:br>
              <a:rPr lang="cs-CZ" cap="none" dirty="0">
                <a:solidFill>
                  <a:schemeClr val="tx1"/>
                </a:solidFill>
              </a:rPr>
            </a:br>
            <a:r>
              <a:rPr lang="cs-CZ" cap="none" dirty="0">
                <a:solidFill>
                  <a:schemeClr val="tx1"/>
                </a:solidFill>
              </a:rPr>
              <a:t>(4) Péče o děti a jejich výchova je právem rodičů; děti mají právo na rodičovskou výchovu a péči. Práva rodičů mohou být omezena a nezletilé děti mohou být od rodičů odloučeny proti jejich vůli jen rozhodnutím soudu na základě zákona.</a:t>
            </a:r>
            <a:br>
              <a:rPr lang="cs-CZ" cap="none" dirty="0">
                <a:solidFill>
                  <a:schemeClr val="tx1"/>
                </a:solidFill>
              </a:rPr>
            </a:br>
            <a:r>
              <a:rPr lang="cs-CZ" cap="none" dirty="0">
                <a:solidFill>
                  <a:schemeClr val="tx1"/>
                </a:solidFill>
              </a:rPr>
              <a:t>(5) Rodiče, kteří pečují o děti, mají právo na pomoc státu.</a:t>
            </a:r>
            <a:br>
              <a:rPr lang="cs-CZ" cap="none" dirty="0">
                <a:solidFill>
                  <a:schemeClr val="tx1"/>
                </a:solidFill>
              </a:rPr>
            </a:br>
            <a:r>
              <a:rPr lang="cs-CZ" cap="none" dirty="0">
                <a:solidFill>
                  <a:schemeClr val="tx1"/>
                </a:solidFill>
              </a:rPr>
              <a:t>(6) Podrobnosti stanoví zákon.</a:t>
            </a:r>
            <a:br>
              <a:rPr lang="cs-CZ" dirty="0"/>
            </a:br>
            <a:endParaRPr lang="cs-CZ" dirty="0"/>
          </a:p>
        </p:txBody>
      </p:sp>
      <p:pic>
        <p:nvPicPr>
          <p:cNvPr id="4" name="Picture 2" descr="slapznak2">
            <a:extLst>
              <a:ext uri="{FF2B5EF4-FFF2-40B4-BE49-F238E27FC236}">
                <a16:creationId xmlns:a16="http://schemas.microsoft.com/office/drawing/2014/main" id="{B9836C4A-9660-4917-B9FC-E4B6EED95D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81000"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55904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E401A2-B68F-4051-A8A2-CE1D50A67157}"/>
              </a:ext>
            </a:extLst>
          </p:cNvPr>
          <p:cNvSpPr>
            <a:spLocks noGrp="1"/>
          </p:cNvSpPr>
          <p:nvPr>
            <p:ph type="title"/>
          </p:nvPr>
        </p:nvSpPr>
        <p:spPr>
          <a:xfrm>
            <a:off x="838200" y="365125"/>
            <a:ext cx="10515600" cy="568325"/>
          </a:xfrm>
        </p:spPr>
        <p:txBody>
          <a:bodyPr>
            <a:normAutofit/>
          </a:bodyPr>
          <a:lstStyle/>
          <a:p>
            <a:pPr algn="ctr"/>
            <a:r>
              <a:rPr lang="cs-CZ" sz="2800" b="1" dirty="0"/>
              <a:t>Leták pro děti </a:t>
            </a:r>
          </a:p>
        </p:txBody>
      </p:sp>
      <p:pic>
        <p:nvPicPr>
          <p:cNvPr id="5" name="Zástupný obsah 4">
            <a:extLst>
              <a:ext uri="{FF2B5EF4-FFF2-40B4-BE49-F238E27FC236}">
                <a16:creationId xmlns:a16="http://schemas.microsoft.com/office/drawing/2014/main" id="{3FDC9214-1864-4DCA-ACBE-1CC8312AE23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9035" y="1253331"/>
            <a:ext cx="4255979" cy="4351338"/>
          </a:xfrm>
        </p:spPr>
      </p:pic>
      <p:pic>
        <p:nvPicPr>
          <p:cNvPr id="7" name="Obrázek 6">
            <a:extLst>
              <a:ext uri="{FF2B5EF4-FFF2-40B4-BE49-F238E27FC236}">
                <a16:creationId xmlns:a16="http://schemas.microsoft.com/office/drawing/2014/main" id="{FB1EC9B1-695C-462D-BDF4-46D20CAAB6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6463" y="1066800"/>
            <a:ext cx="6583919" cy="5580018"/>
          </a:xfrm>
          <a:prstGeom prst="rect">
            <a:avLst/>
          </a:prstGeom>
        </p:spPr>
      </p:pic>
      <p:pic>
        <p:nvPicPr>
          <p:cNvPr id="8" name="Picture 2" descr="slapznak2">
            <a:extLst>
              <a:ext uri="{FF2B5EF4-FFF2-40B4-BE49-F238E27FC236}">
                <a16:creationId xmlns:a16="http://schemas.microsoft.com/office/drawing/2014/main" id="{E9978D6B-B90C-481A-8AE9-D5723E3F45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flipV="1">
            <a:off x="381000"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98056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53374C-ED22-44A7-9793-38820754DF0E}"/>
              </a:ext>
            </a:extLst>
          </p:cNvPr>
          <p:cNvSpPr>
            <a:spLocks noGrp="1"/>
          </p:cNvSpPr>
          <p:nvPr>
            <p:ph type="title"/>
          </p:nvPr>
        </p:nvSpPr>
        <p:spPr>
          <a:xfrm>
            <a:off x="874713" y="452718"/>
            <a:ext cx="9176121" cy="2115384"/>
          </a:xfrm>
        </p:spPr>
        <p:txBody>
          <a:bodyPr>
            <a:noAutofit/>
          </a:bodyPr>
          <a:lstStyle/>
          <a:p>
            <a:pPr algn="ctr"/>
            <a:r>
              <a:rPr lang="cs-CZ" sz="2800" b="1" dirty="0"/>
              <a:t>4a) Orgán sociálně-právní ochrany má v rámci stanovené organizační struktury určen počet pracovních míst a zpracované pracovní profily jednotlivých zaměstnanců zařazených v orgánech sociálněprávní ochrany k výkonu sociálně-právní ochrany</a:t>
            </a:r>
          </a:p>
        </p:txBody>
      </p:sp>
      <p:sp>
        <p:nvSpPr>
          <p:cNvPr id="3" name="Zástupný obsah 2">
            <a:extLst>
              <a:ext uri="{FF2B5EF4-FFF2-40B4-BE49-F238E27FC236}">
                <a16:creationId xmlns:a16="http://schemas.microsoft.com/office/drawing/2014/main" id="{95D691EC-C119-46F5-9D55-5567DC63C885}"/>
              </a:ext>
            </a:extLst>
          </p:cNvPr>
          <p:cNvSpPr>
            <a:spLocks noGrp="1"/>
          </p:cNvSpPr>
          <p:nvPr>
            <p:ph idx="1"/>
          </p:nvPr>
        </p:nvSpPr>
        <p:spPr>
          <a:xfrm>
            <a:off x="1103312" y="2616007"/>
            <a:ext cx="8946541" cy="3632392"/>
          </a:xfrm>
        </p:spPr>
        <p:txBody>
          <a:bodyPr>
            <a:normAutofit/>
          </a:bodyPr>
          <a:lstStyle/>
          <a:p>
            <a:pPr marL="0" indent="0">
              <a:buNone/>
            </a:pPr>
            <a:r>
              <a:rPr lang="cs-CZ" dirty="0"/>
              <a:t>Cíle kritéria: </a:t>
            </a:r>
          </a:p>
          <a:p>
            <a:pPr marL="0" indent="0">
              <a:buNone/>
            </a:pPr>
            <a:r>
              <a:rPr lang="cs-CZ" dirty="0"/>
              <a:t>• sociálně-právní ochrana je poskytována přiměřeným počtem zaměstnanců tak, aby byla zachována její kvalita požadovaná zákonem o SPOD </a:t>
            </a:r>
          </a:p>
          <a:p>
            <a:pPr marL="0" indent="0">
              <a:buNone/>
            </a:pPr>
            <a:r>
              <a:rPr lang="cs-CZ" dirty="0"/>
              <a:t>• pracoviště má v rámci organizační struktury úřadu a ve vnitřních předpisech určen počet pracovních míst pro výkon sociálně-právní ochrany </a:t>
            </a:r>
          </a:p>
          <a:p>
            <a:pPr marL="0" indent="0">
              <a:buNone/>
            </a:pPr>
            <a:r>
              <a:rPr lang="cs-CZ" dirty="0"/>
              <a:t>• pracoviště má zpracovány profily zaměstnanců vykonávajících sociálněprávní ochranu </a:t>
            </a:r>
          </a:p>
          <a:p>
            <a:pPr marL="0" indent="0">
              <a:buNone/>
            </a:pPr>
            <a:r>
              <a:rPr lang="cs-CZ" dirty="0"/>
              <a:t>• pracovní profily poskytují cílové skupině, institucím i veřejnosti informaci o popisu pracovní pozice a vykonávaných činnostech zaměstnanců sociálně-právní ochrany</a:t>
            </a:r>
          </a:p>
        </p:txBody>
      </p:sp>
      <p:pic>
        <p:nvPicPr>
          <p:cNvPr id="4" name="Picture 2" descr="slapznak2">
            <a:extLst>
              <a:ext uri="{FF2B5EF4-FFF2-40B4-BE49-F238E27FC236}">
                <a16:creationId xmlns:a16="http://schemas.microsoft.com/office/drawing/2014/main" id="{5BF704D5-F1BC-4740-8645-5F5A5D1C11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81000"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9352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BB8E7D-6837-40D9-B792-1A09D29713CF}"/>
              </a:ext>
            </a:extLst>
          </p:cNvPr>
          <p:cNvSpPr>
            <a:spLocks noGrp="1"/>
          </p:cNvSpPr>
          <p:nvPr>
            <p:ph type="title"/>
          </p:nvPr>
        </p:nvSpPr>
        <p:spPr>
          <a:xfrm>
            <a:off x="874713" y="452718"/>
            <a:ext cx="9176121" cy="2523946"/>
          </a:xfrm>
        </p:spPr>
        <p:txBody>
          <a:bodyPr>
            <a:noAutofit/>
          </a:bodyPr>
          <a:lstStyle/>
          <a:p>
            <a:r>
              <a:rPr lang="cs-CZ" sz="2800" b="1" dirty="0"/>
              <a:t>4b) Počet zaměstnanců je přiměřený spádovému obvodu orgánu sociálně-právní ochrany. Při výpočtu přiměřeného počtu zaměstnanců orgánu sociálně-právní ochrany je zohledněno kritérium ovlivňující náročnost výkonu sociálně-právní ochrany dětí ve správním obvodu orgánu sociálně-právní ochrany.</a:t>
            </a:r>
          </a:p>
        </p:txBody>
      </p:sp>
      <p:sp>
        <p:nvSpPr>
          <p:cNvPr id="3" name="Zástupný obsah 2">
            <a:extLst>
              <a:ext uri="{FF2B5EF4-FFF2-40B4-BE49-F238E27FC236}">
                <a16:creationId xmlns:a16="http://schemas.microsoft.com/office/drawing/2014/main" id="{5D23BFA0-94EB-47B1-BE75-778CCDE117F8}"/>
              </a:ext>
            </a:extLst>
          </p:cNvPr>
          <p:cNvSpPr>
            <a:spLocks noGrp="1"/>
          </p:cNvSpPr>
          <p:nvPr>
            <p:ph idx="1"/>
          </p:nvPr>
        </p:nvSpPr>
        <p:spPr>
          <a:xfrm>
            <a:off x="1103312" y="3024569"/>
            <a:ext cx="8946541" cy="3223830"/>
          </a:xfrm>
        </p:spPr>
        <p:txBody>
          <a:bodyPr/>
          <a:lstStyle/>
          <a:p>
            <a:pPr marL="0" indent="0">
              <a:buNone/>
            </a:pPr>
            <a:endParaRPr lang="cs-CZ" dirty="0"/>
          </a:p>
          <a:p>
            <a:pPr marL="0" indent="0">
              <a:buNone/>
            </a:pPr>
            <a:r>
              <a:rPr lang="cs-CZ" dirty="0"/>
              <a:t>Cíle kritéria: </a:t>
            </a:r>
          </a:p>
          <a:p>
            <a:pPr marL="0" indent="0">
              <a:buNone/>
            </a:pPr>
            <a:r>
              <a:rPr lang="cs-CZ" dirty="0"/>
              <a:t>• kvalita poskytování sociálně-právní ochrany je zajištěna dostatečným počtem zaměstnanců </a:t>
            </a:r>
          </a:p>
          <a:p>
            <a:pPr marL="0" indent="0">
              <a:buNone/>
            </a:pPr>
            <a:r>
              <a:rPr lang="cs-CZ" dirty="0"/>
              <a:t>• zaměstnanci mají kapacitu řešit všechny situace ohrožených dětí ve svém správním obvodu </a:t>
            </a:r>
          </a:p>
          <a:p>
            <a:pPr marL="0" indent="0">
              <a:buNone/>
            </a:pPr>
            <a:r>
              <a:rPr lang="cs-CZ" dirty="0"/>
              <a:t>• počet zaměstnanců odpovídá výpočtu minimálně 1 zaměstnanec na 800 dětí s trvalým pobytem ve správním obvodu pracoviště</a:t>
            </a:r>
          </a:p>
        </p:txBody>
      </p:sp>
      <p:pic>
        <p:nvPicPr>
          <p:cNvPr id="4" name="Picture 2" descr="slapznak2">
            <a:extLst>
              <a:ext uri="{FF2B5EF4-FFF2-40B4-BE49-F238E27FC236}">
                <a16:creationId xmlns:a16="http://schemas.microsoft.com/office/drawing/2014/main" id="{C9D1AA77-4A1A-4CF9-B52C-BEFE75C454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81000"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45603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99C10D-6E14-4FB6-AFF8-5453D4259A5D}"/>
              </a:ext>
            </a:extLst>
          </p:cNvPr>
          <p:cNvSpPr>
            <a:spLocks noGrp="1"/>
          </p:cNvSpPr>
          <p:nvPr>
            <p:ph type="title"/>
          </p:nvPr>
        </p:nvSpPr>
        <p:spPr/>
        <p:txBody>
          <a:bodyPr>
            <a:normAutofit fontScale="90000"/>
          </a:bodyPr>
          <a:lstStyle/>
          <a:p>
            <a:pPr algn="ctr"/>
            <a:r>
              <a:rPr lang="cs-CZ" sz="2800" b="1" dirty="0"/>
              <a:t>7a) Orgán sociálně-právní ochrany aktivně vyhledává a monitoruje ohrožené děti. Prokazatelně koordinuje, případně vytváří podmínky pro preventivní aktivity ve svém správním obvodu.</a:t>
            </a:r>
          </a:p>
        </p:txBody>
      </p:sp>
      <p:sp>
        <p:nvSpPr>
          <p:cNvPr id="3" name="Zástupný obsah 2">
            <a:extLst>
              <a:ext uri="{FF2B5EF4-FFF2-40B4-BE49-F238E27FC236}">
                <a16:creationId xmlns:a16="http://schemas.microsoft.com/office/drawing/2014/main" id="{B37B72FA-815E-430F-AD88-CE8EB59D6B5E}"/>
              </a:ext>
            </a:extLst>
          </p:cNvPr>
          <p:cNvSpPr>
            <a:spLocks noGrp="1"/>
          </p:cNvSpPr>
          <p:nvPr>
            <p:ph idx="1"/>
          </p:nvPr>
        </p:nvSpPr>
        <p:spPr/>
        <p:txBody>
          <a:bodyPr>
            <a:normAutofit/>
          </a:bodyPr>
          <a:lstStyle/>
          <a:p>
            <a:pPr marL="0" indent="0">
              <a:buNone/>
            </a:pPr>
            <a:r>
              <a:rPr lang="cs-CZ" dirty="0"/>
              <a:t>Cíle kritéria: </a:t>
            </a:r>
          </a:p>
          <a:p>
            <a:pPr marL="0" indent="0">
              <a:buNone/>
            </a:pPr>
            <a:r>
              <a:rPr lang="cs-CZ" dirty="0"/>
              <a:t>• orgán sociálně-právní ochrany má jasně stanoveno, jak postupuje při vyhledávání a monitorování ohrožených dětí </a:t>
            </a:r>
          </a:p>
          <a:p>
            <a:pPr marL="0" indent="0">
              <a:buNone/>
            </a:pPr>
            <a:r>
              <a:rPr lang="cs-CZ" dirty="0"/>
              <a:t>• orgán sociálně-právní ochrany prokazatelně realizuje či koordinuje preventivní aktivity ve svém správním obvodu </a:t>
            </a:r>
          </a:p>
          <a:p>
            <a:pPr marL="0" indent="0">
              <a:buNone/>
            </a:pPr>
            <a:endParaRPr lang="cs-CZ" dirty="0"/>
          </a:p>
          <a:p>
            <a:pPr marL="0" indent="0">
              <a:buNone/>
            </a:pPr>
            <a:r>
              <a:rPr lang="cs-CZ" dirty="0"/>
              <a:t>Dobrá praxe:</a:t>
            </a:r>
          </a:p>
          <a:p>
            <a:pPr marL="0" indent="0">
              <a:buNone/>
            </a:pPr>
            <a:r>
              <a:rPr lang="cs-CZ" dirty="0"/>
              <a:t>Orgán sociálně-právní ochrany v obci XY mapuje v průběhu šetření v rodině vždy také další dění v lokalitě, sleduje a všímá si přítomnosti bezprizorných dětí potulujících se po ulici, které by v té době měly být ve škole, atd.</a:t>
            </a:r>
          </a:p>
        </p:txBody>
      </p:sp>
      <p:pic>
        <p:nvPicPr>
          <p:cNvPr id="4" name="Picture 2" descr="slapznak2">
            <a:extLst>
              <a:ext uri="{FF2B5EF4-FFF2-40B4-BE49-F238E27FC236}">
                <a16:creationId xmlns:a16="http://schemas.microsoft.com/office/drawing/2014/main" id="{4A9325FB-2A00-4179-A5F1-47CB1CA968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52398" y="452718"/>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33421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a:extLst>
              <a:ext uri="{FF2B5EF4-FFF2-40B4-BE49-F238E27FC236}">
                <a16:creationId xmlns:a16="http://schemas.microsoft.com/office/drawing/2014/main" id="{14F2BE2F-4A95-409C-987D-BA4A888D94BE}"/>
              </a:ext>
            </a:extLst>
          </p:cNvPr>
          <p:cNvSpPr>
            <a:spLocks noGrp="1"/>
          </p:cNvSpPr>
          <p:nvPr>
            <p:ph type="title"/>
          </p:nvPr>
        </p:nvSpPr>
        <p:spPr>
          <a:xfrm>
            <a:off x="1981200" y="404813"/>
            <a:ext cx="8229600" cy="576262"/>
          </a:xfrm>
        </p:spPr>
        <p:txBody>
          <a:bodyPr/>
          <a:lstStyle/>
          <a:p>
            <a:pPr algn="ctr">
              <a:defRPr/>
            </a:pPr>
            <a:r>
              <a:rPr lang="cs-CZ" sz="2800" b="1" dirty="0">
                <a:solidFill>
                  <a:srgbClr val="0070C0"/>
                </a:solidFill>
                <a:effectLst>
                  <a:outerShdw blurRad="38100" dist="38100" dir="2700000" algn="tl">
                    <a:srgbClr val="C0C0C0"/>
                  </a:outerShdw>
                </a:effectLst>
              </a:rPr>
              <a:t>         </a:t>
            </a:r>
            <a:r>
              <a:rPr lang="cs-CZ" altLang="cs-CZ" sz="2800" b="1" dirty="0"/>
              <a:t>SYNDROM CAN</a:t>
            </a:r>
            <a:br>
              <a:rPr lang="cs-CZ" altLang="cs-CZ" sz="1050" b="1" dirty="0"/>
            </a:br>
            <a:endParaRPr lang="cs-CZ" altLang="cs-CZ" sz="2000" dirty="0"/>
          </a:p>
        </p:txBody>
      </p:sp>
      <p:sp>
        <p:nvSpPr>
          <p:cNvPr id="14339" name="Zástupný symbol pro obsah 2">
            <a:extLst>
              <a:ext uri="{FF2B5EF4-FFF2-40B4-BE49-F238E27FC236}">
                <a16:creationId xmlns:a16="http://schemas.microsoft.com/office/drawing/2014/main" id="{13705020-787B-4F68-AAAA-19D6F422AD2E}"/>
              </a:ext>
            </a:extLst>
          </p:cNvPr>
          <p:cNvSpPr>
            <a:spLocks noGrp="1" noChangeArrowheads="1"/>
          </p:cNvSpPr>
          <p:nvPr>
            <p:ph idx="1"/>
          </p:nvPr>
        </p:nvSpPr>
        <p:spPr>
          <a:xfrm>
            <a:off x="1981200" y="981075"/>
            <a:ext cx="8229600" cy="5145088"/>
          </a:xfrm>
        </p:spPr>
        <p:txBody>
          <a:bodyPr>
            <a:normAutofit lnSpcReduction="10000"/>
          </a:bodyPr>
          <a:lstStyle/>
          <a:p>
            <a:pPr marL="0" indent="0" algn="ctr">
              <a:buNone/>
            </a:pPr>
            <a:r>
              <a:rPr lang="cs-CZ" altLang="cs-CZ" sz="1800" b="1" dirty="0"/>
              <a:t>-</a:t>
            </a:r>
          </a:p>
          <a:p>
            <a:pPr marL="0" indent="0" algn="ctr">
              <a:buNone/>
            </a:pPr>
            <a:r>
              <a:rPr lang="cs-CZ" altLang="cs-CZ" sz="2000" b="1" u="sng" dirty="0"/>
              <a:t>jak postupovat při podezření či zjištění CAN</a:t>
            </a:r>
          </a:p>
          <a:p>
            <a:pPr marL="0" indent="0">
              <a:buNone/>
            </a:pPr>
            <a:endParaRPr lang="cs-CZ" altLang="cs-CZ" sz="2000" dirty="0"/>
          </a:p>
          <a:p>
            <a:pPr marL="0" indent="0">
              <a:buNone/>
            </a:pPr>
            <a:endParaRPr lang="cs-CZ" altLang="cs-CZ" sz="2000" dirty="0"/>
          </a:p>
          <a:p>
            <a:pPr marL="0" indent="0">
              <a:buNone/>
            </a:pPr>
            <a:r>
              <a:rPr lang="cs-CZ" altLang="cs-CZ" sz="2000" b="1" dirty="0"/>
              <a:t>syndrom CAN (</a:t>
            </a:r>
            <a:r>
              <a:rPr lang="cs-CZ" altLang="cs-CZ" sz="2000" b="1" dirty="0" err="1"/>
              <a:t>Child</a:t>
            </a:r>
            <a:r>
              <a:rPr lang="cs-CZ" altLang="cs-CZ" sz="2000" b="1" dirty="0"/>
              <a:t> Abuse and </a:t>
            </a:r>
            <a:r>
              <a:rPr lang="cs-CZ" altLang="cs-CZ" sz="2000" b="1" dirty="0" err="1"/>
              <a:t>Neglect</a:t>
            </a:r>
            <a:r>
              <a:rPr lang="cs-CZ" altLang="cs-CZ" sz="2000" b="1" dirty="0"/>
              <a:t>)  -</a:t>
            </a:r>
            <a:r>
              <a:rPr lang="cs-CZ" altLang="cs-CZ" sz="2000" dirty="0"/>
              <a:t> </a:t>
            </a:r>
            <a:r>
              <a:rPr lang="cs-CZ" altLang="cs-CZ" sz="2000" b="1" dirty="0"/>
              <a:t>poškození fyzického, psychického i sociálního stavu a vývoje dítěte</a:t>
            </a:r>
            <a:endParaRPr lang="cs-CZ" altLang="cs-CZ" sz="2000" dirty="0"/>
          </a:p>
          <a:p>
            <a:pPr marL="0" indent="0">
              <a:buNone/>
            </a:pPr>
            <a:endParaRPr lang="cs-CZ" altLang="cs-CZ" sz="2000" i="1" dirty="0"/>
          </a:p>
          <a:p>
            <a:pPr marL="0" indent="0">
              <a:buNone/>
            </a:pPr>
            <a:r>
              <a:rPr lang="cs-CZ" altLang="cs-CZ" sz="2000" dirty="0"/>
              <a:t>angličtina</a:t>
            </a:r>
            <a:r>
              <a:rPr lang="cs-CZ" altLang="cs-CZ" sz="2000" i="1" dirty="0"/>
              <a:t>: „abuse“ (zneužívání) a „</a:t>
            </a:r>
            <a:r>
              <a:rPr lang="cs-CZ" altLang="cs-CZ" sz="2000" i="1" dirty="0" err="1"/>
              <a:t>neglect</a:t>
            </a:r>
            <a:r>
              <a:rPr lang="cs-CZ" altLang="cs-CZ" sz="2000" i="1" dirty="0"/>
              <a:t>“ (zanedbávání) </a:t>
            </a:r>
            <a:endParaRPr lang="cs-CZ" altLang="cs-CZ" sz="2000" dirty="0"/>
          </a:p>
          <a:p>
            <a:pPr marL="0" indent="0">
              <a:buNone/>
            </a:pPr>
            <a:r>
              <a:rPr lang="cs-CZ" altLang="cs-CZ" sz="2000" dirty="0"/>
              <a:t>česká terminologie</a:t>
            </a:r>
            <a:r>
              <a:rPr lang="cs-CZ" altLang="cs-CZ" sz="2000" i="1" dirty="0"/>
              <a:t>: navíc zahrnuto „týrání“ pro přesnější chápání významu pojmu</a:t>
            </a:r>
            <a:endParaRPr lang="cs-CZ" altLang="cs-CZ" sz="2000" dirty="0"/>
          </a:p>
          <a:p>
            <a:pPr marL="0" indent="0">
              <a:buNone/>
            </a:pPr>
            <a:endParaRPr lang="cs-CZ" altLang="cs-CZ" sz="2000" i="1" dirty="0"/>
          </a:p>
          <a:p>
            <a:pPr marL="0" indent="0">
              <a:buNone/>
            </a:pPr>
            <a:r>
              <a:rPr lang="cs-CZ" altLang="cs-CZ" sz="2000" i="1" dirty="0"/>
              <a:t>-&gt;„</a:t>
            </a:r>
            <a:r>
              <a:rPr lang="cs-CZ" altLang="cs-CZ" sz="2000" dirty="0" err="1"/>
              <a:t>child</a:t>
            </a:r>
            <a:r>
              <a:rPr lang="cs-CZ" altLang="cs-CZ" sz="2000" dirty="0"/>
              <a:t> abuse and </a:t>
            </a:r>
            <a:r>
              <a:rPr lang="cs-CZ" altLang="cs-CZ" sz="2000" dirty="0" err="1"/>
              <a:t>neglect</a:t>
            </a:r>
            <a:r>
              <a:rPr lang="cs-CZ" altLang="cs-CZ" sz="2000" dirty="0"/>
              <a:t>“ </a:t>
            </a:r>
            <a:r>
              <a:rPr lang="cs-CZ" altLang="cs-CZ" sz="2000" i="1" dirty="0"/>
              <a:t>= „týrání, zneužívání a zanedbávání dítěte“ (</a:t>
            </a:r>
            <a:r>
              <a:rPr lang="cs-CZ" altLang="cs-CZ" sz="2000" i="1" dirty="0" err="1"/>
              <a:t>Dunovský</a:t>
            </a:r>
            <a:r>
              <a:rPr lang="cs-CZ" altLang="cs-CZ" sz="2000" i="1" dirty="0"/>
              <a:t> et al., 1995)</a:t>
            </a:r>
            <a:endParaRPr lang="cs-CZ" altLang="cs-CZ" sz="2000" dirty="0"/>
          </a:p>
          <a:p>
            <a:pPr marL="0" indent="0">
              <a:buNone/>
            </a:pPr>
            <a:endParaRPr lang="cs-CZ" altLang="cs-CZ" sz="2000" dirty="0"/>
          </a:p>
        </p:txBody>
      </p:sp>
      <p:pic>
        <p:nvPicPr>
          <p:cNvPr id="14340" name="Picture 2" descr="slapznak2">
            <a:extLst>
              <a:ext uri="{FF2B5EF4-FFF2-40B4-BE49-F238E27FC236}">
                <a16:creationId xmlns:a16="http://schemas.microsoft.com/office/drawing/2014/main" id="{5370B1E1-553A-4A92-AEB6-89BFA44901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301886"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ovéPole 1">
            <a:extLst>
              <a:ext uri="{FF2B5EF4-FFF2-40B4-BE49-F238E27FC236}">
                <a16:creationId xmlns:a16="http://schemas.microsoft.com/office/drawing/2014/main" id="{44CA74F6-9BEE-42D9-967A-26ACF298507B}"/>
              </a:ext>
            </a:extLst>
          </p:cNvPr>
          <p:cNvSpPr txBox="1">
            <a:spLocks noChangeArrowheads="1"/>
          </p:cNvSpPr>
          <p:nvPr/>
        </p:nvSpPr>
        <p:spPr bwMode="auto">
          <a:xfrm>
            <a:off x="1905001" y="0"/>
            <a:ext cx="24622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200"/>
              <a:t>SQ 7 – Příloha č. 4</a:t>
            </a:r>
          </a:p>
          <a:p>
            <a:pPr eaLnBrk="1" hangingPunct="1">
              <a:spcBef>
                <a:spcPct val="0"/>
              </a:spcBef>
              <a:buFontTx/>
              <a:buNone/>
            </a:pPr>
            <a:endParaRPr lang="cs-CZ" altLang="cs-CZ" sz="18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a:extLst>
              <a:ext uri="{FF2B5EF4-FFF2-40B4-BE49-F238E27FC236}">
                <a16:creationId xmlns:a16="http://schemas.microsoft.com/office/drawing/2014/main" id="{4B797DFE-AA6F-43D4-B89E-B9F3BE01FB9E}"/>
              </a:ext>
            </a:extLst>
          </p:cNvPr>
          <p:cNvSpPr>
            <a:spLocks noGrp="1"/>
          </p:cNvSpPr>
          <p:nvPr>
            <p:ph type="title"/>
          </p:nvPr>
        </p:nvSpPr>
        <p:spPr>
          <a:xfrm>
            <a:off x="1447800" y="404813"/>
            <a:ext cx="8763000" cy="576262"/>
          </a:xfrm>
        </p:spPr>
        <p:txBody>
          <a:bodyPr/>
          <a:lstStyle/>
          <a:p>
            <a:pPr algn="ctr">
              <a:defRPr/>
            </a:pPr>
            <a:r>
              <a:rPr lang="cs-CZ" sz="2800" dirty="0">
                <a:solidFill>
                  <a:srgbClr val="0070C0"/>
                </a:solidFill>
                <a:effectLst>
                  <a:outerShdw blurRad="38100" dist="38100" dir="2700000" algn="tl">
                    <a:srgbClr val="C0C0C0"/>
                  </a:outerShdw>
                </a:effectLst>
              </a:rPr>
              <a:t>         </a:t>
            </a:r>
            <a:r>
              <a:rPr lang="cs-CZ" sz="2800" b="1" dirty="0"/>
              <a:t>Kategorie CAN</a:t>
            </a:r>
            <a:r>
              <a:rPr lang="cs-CZ" sz="2800" dirty="0"/>
              <a:t> (Zdravotní komise Rady Evropy, 1992)</a:t>
            </a:r>
            <a:br>
              <a:rPr lang="cs-CZ" sz="2800" dirty="0"/>
            </a:br>
            <a:endParaRPr lang="cs-CZ" altLang="cs-CZ" sz="2800" dirty="0"/>
          </a:p>
        </p:txBody>
      </p:sp>
      <p:sp>
        <p:nvSpPr>
          <p:cNvPr id="15363" name="Zástupný symbol pro obsah 2">
            <a:extLst>
              <a:ext uri="{FF2B5EF4-FFF2-40B4-BE49-F238E27FC236}">
                <a16:creationId xmlns:a16="http://schemas.microsoft.com/office/drawing/2014/main" id="{716044DA-4A0D-4223-BF63-2E7537EC89A4}"/>
              </a:ext>
            </a:extLst>
          </p:cNvPr>
          <p:cNvSpPr>
            <a:spLocks noGrp="1"/>
          </p:cNvSpPr>
          <p:nvPr>
            <p:ph idx="1"/>
          </p:nvPr>
        </p:nvSpPr>
        <p:spPr>
          <a:xfrm>
            <a:off x="1981200" y="981075"/>
            <a:ext cx="8229600" cy="5145088"/>
          </a:xfrm>
        </p:spPr>
        <p:txBody>
          <a:bodyPr>
            <a:normAutofit/>
          </a:bodyPr>
          <a:lstStyle/>
          <a:p>
            <a:pPr marL="0" indent="0">
              <a:buNone/>
              <a:defRPr/>
            </a:pPr>
            <a:endParaRPr lang="cs-CZ" sz="2000" b="1" u="sng" dirty="0"/>
          </a:p>
          <a:p>
            <a:pPr marL="0" indent="0">
              <a:buNone/>
              <a:defRPr/>
            </a:pPr>
            <a:endParaRPr lang="cs-CZ" sz="2000" dirty="0"/>
          </a:p>
          <a:p>
            <a:pPr>
              <a:defRPr/>
            </a:pPr>
            <a:r>
              <a:rPr lang="cs-CZ" sz="2000" b="1" dirty="0"/>
              <a:t>psychické a fyzické týrání </a:t>
            </a:r>
            <a:endParaRPr lang="cs-CZ" sz="2000" dirty="0"/>
          </a:p>
          <a:p>
            <a:pPr>
              <a:defRPr/>
            </a:pPr>
            <a:r>
              <a:rPr lang="cs-CZ" sz="2000" b="1" dirty="0"/>
              <a:t>sexuální zneužívání </a:t>
            </a:r>
            <a:endParaRPr lang="cs-CZ" sz="2000" dirty="0"/>
          </a:p>
          <a:p>
            <a:pPr>
              <a:defRPr/>
            </a:pPr>
            <a:r>
              <a:rPr lang="cs-CZ" sz="2000" b="1" dirty="0"/>
              <a:t>zanedbávání </a:t>
            </a:r>
            <a:endParaRPr lang="cs-CZ" sz="2000" dirty="0"/>
          </a:p>
          <a:p>
            <a:pPr>
              <a:defRPr/>
            </a:pPr>
            <a:r>
              <a:rPr lang="cs-CZ" sz="2000" b="1" dirty="0"/>
              <a:t>šikanování </a:t>
            </a:r>
            <a:endParaRPr lang="cs-CZ" sz="2000" dirty="0"/>
          </a:p>
          <a:p>
            <a:pPr>
              <a:defRPr/>
            </a:pPr>
            <a:r>
              <a:rPr lang="cs-CZ" sz="2000" b="1" dirty="0"/>
              <a:t>systémové týrání </a:t>
            </a:r>
            <a:endParaRPr lang="cs-CZ" sz="2000" dirty="0"/>
          </a:p>
          <a:p>
            <a:pPr>
              <a:defRPr/>
            </a:pPr>
            <a:r>
              <a:rPr lang="cs-CZ" sz="2000" b="1" dirty="0"/>
              <a:t>sekundární viktimizace  </a:t>
            </a:r>
            <a:endParaRPr lang="cs-CZ" sz="2000" dirty="0"/>
          </a:p>
          <a:p>
            <a:pPr>
              <a:defRPr/>
            </a:pPr>
            <a:r>
              <a:rPr lang="cs-CZ" sz="2000" b="1" dirty="0" err="1"/>
              <a:t>Münchhausenův</a:t>
            </a:r>
            <a:r>
              <a:rPr lang="cs-CZ" sz="2000" b="1" dirty="0"/>
              <a:t> syndrom by </a:t>
            </a:r>
            <a:r>
              <a:rPr lang="cs-CZ" sz="2000" b="1" dirty="0" err="1"/>
              <a:t>proxy</a:t>
            </a:r>
            <a:r>
              <a:rPr lang="cs-CZ" sz="2000" b="1" dirty="0"/>
              <a:t> </a:t>
            </a:r>
            <a:r>
              <a:rPr lang="cs-CZ" sz="2000" dirty="0"/>
              <a:t>(v zastoupení)</a:t>
            </a:r>
            <a:endParaRPr lang="cs-CZ" sz="2000" b="1" dirty="0"/>
          </a:p>
          <a:p>
            <a:pPr marL="0" indent="0">
              <a:buNone/>
              <a:defRPr/>
            </a:pPr>
            <a:endParaRPr lang="cs-CZ" sz="2000" dirty="0"/>
          </a:p>
          <a:p>
            <a:pPr marL="0" indent="0">
              <a:buNone/>
              <a:defRPr/>
            </a:pPr>
            <a:r>
              <a:rPr lang="cs-CZ" sz="2000" dirty="0"/>
              <a:t>společný jmenovatel - </a:t>
            </a:r>
            <a:r>
              <a:rPr lang="cs-CZ" sz="2000" b="1" dirty="0"/>
              <a:t>dítěti se ubližuje</a:t>
            </a:r>
            <a:r>
              <a:rPr lang="cs-CZ" sz="2000" b="1" i="1" dirty="0"/>
              <a:t>,</a:t>
            </a:r>
            <a:r>
              <a:rPr lang="cs-CZ" sz="2000" b="1" dirty="0"/>
              <a:t> psychicky či fyzický trpí, je ohrožován jeho další vývoj</a:t>
            </a:r>
            <a:endParaRPr lang="cs-CZ" sz="2000" dirty="0"/>
          </a:p>
          <a:p>
            <a:pPr marL="0" indent="0" algn="ctr">
              <a:buNone/>
              <a:defRPr/>
            </a:pPr>
            <a:endParaRPr lang="cs-CZ" altLang="cs-CZ" sz="2000" dirty="0"/>
          </a:p>
        </p:txBody>
      </p:sp>
      <p:pic>
        <p:nvPicPr>
          <p:cNvPr id="15364" name="Picture 2" descr="slapznak2">
            <a:extLst>
              <a:ext uri="{FF2B5EF4-FFF2-40B4-BE49-F238E27FC236}">
                <a16:creationId xmlns:a16="http://schemas.microsoft.com/office/drawing/2014/main" id="{63AE7CA8-99EF-4C8C-A1C7-D909B0470A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954087"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ovéPole 1">
            <a:extLst>
              <a:ext uri="{FF2B5EF4-FFF2-40B4-BE49-F238E27FC236}">
                <a16:creationId xmlns:a16="http://schemas.microsoft.com/office/drawing/2014/main" id="{2CA43846-740D-42E8-BB2E-72EADD709C62}"/>
              </a:ext>
            </a:extLst>
          </p:cNvPr>
          <p:cNvSpPr txBox="1">
            <a:spLocks noChangeArrowheads="1"/>
          </p:cNvSpPr>
          <p:nvPr/>
        </p:nvSpPr>
        <p:spPr bwMode="auto">
          <a:xfrm>
            <a:off x="1905000" y="0"/>
            <a:ext cx="21034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200" dirty="0"/>
              <a:t>SQ 7 – Příloha č. 4</a:t>
            </a:r>
          </a:p>
          <a:p>
            <a:pPr eaLnBrk="1" hangingPunct="1">
              <a:spcBef>
                <a:spcPct val="0"/>
              </a:spcBef>
              <a:buFontTx/>
              <a:buNone/>
            </a:pPr>
            <a:endParaRPr lang="cs-CZ" altLang="cs-CZ" sz="18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a:extLst>
              <a:ext uri="{FF2B5EF4-FFF2-40B4-BE49-F238E27FC236}">
                <a16:creationId xmlns:a16="http://schemas.microsoft.com/office/drawing/2014/main" id="{DBA47EB9-7A77-4C97-807B-765D7764B72D}"/>
              </a:ext>
            </a:extLst>
          </p:cNvPr>
          <p:cNvSpPr>
            <a:spLocks noGrp="1"/>
          </p:cNvSpPr>
          <p:nvPr>
            <p:ph type="title"/>
          </p:nvPr>
        </p:nvSpPr>
        <p:spPr>
          <a:xfrm>
            <a:off x="1981200" y="404813"/>
            <a:ext cx="8229600" cy="576262"/>
          </a:xfrm>
        </p:spPr>
        <p:txBody>
          <a:bodyPr/>
          <a:lstStyle/>
          <a:p>
            <a:pPr algn="ctr">
              <a:defRPr/>
            </a:pPr>
            <a:r>
              <a:rPr lang="cs-CZ" sz="2800" b="1" dirty="0">
                <a:solidFill>
                  <a:srgbClr val="0070C0"/>
                </a:solidFill>
                <a:effectLst>
                  <a:outerShdw blurRad="38100" dist="38100" dir="2700000" algn="tl">
                    <a:srgbClr val="C0C0C0"/>
                  </a:outerShdw>
                </a:effectLst>
              </a:rPr>
              <a:t>         </a:t>
            </a:r>
            <a:r>
              <a:rPr lang="cs-CZ" sz="2800" b="1" dirty="0"/>
              <a:t>CAN v číslech</a:t>
            </a:r>
            <a:br>
              <a:rPr lang="cs-CZ" sz="2800" b="1" dirty="0"/>
            </a:br>
            <a:endParaRPr lang="cs-CZ" altLang="cs-CZ" sz="2800" b="1" dirty="0"/>
          </a:p>
        </p:txBody>
      </p:sp>
      <p:sp>
        <p:nvSpPr>
          <p:cNvPr id="15363" name="Zástupný symbol pro obsah 2">
            <a:extLst>
              <a:ext uri="{FF2B5EF4-FFF2-40B4-BE49-F238E27FC236}">
                <a16:creationId xmlns:a16="http://schemas.microsoft.com/office/drawing/2014/main" id="{DD4BE04F-3F8B-4AF0-AF29-7617BFE8ED73}"/>
              </a:ext>
            </a:extLst>
          </p:cNvPr>
          <p:cNvSpPr>
            <a:spLocks noGrp="1"/>
          </p:cNvSpPr>
          <p:nvPr>
            <p:ph idx="1"/>
          </p:nvPr>
        </p:nvSpPr>
        <p:spPr>
          <a:xfrm>
            <a:off x="1981200" y="981075"/>
            <a:ext cx="8229600" cy="5145088"/>
          </a:xfrm>
        </p:spPr>
        <p:txBody>
          <a:bodyPr/>
          <a:lstStyle/>
          <a:p>
            <a:pPr marL="0" indent="0" algn="ctr">
              <a:buNone/>
              <a:defRPr/>
            </a:pPr>
            <a:endParaRPr lang="cs-CZ" sz="2000" b="1" u="sng" dirty="0"/>
          </a:p>
          <a:p>
            <a:pPr marL="0" indent="0" algn="just">
              <a:buNone/>
              <a:defRPr/>
            </a:pPr>
            <a:endParaRPr lang="cs-CZ" altLang="cs-CZ" sz="2000" dirty="0"/>
          </a:p>
          <a:p>
            <a:pPr>
              <a:defRPr/>
            </a:pPr>
            <a:r>
              <a:rPr lang="cs-CZ" sz="2400" dirty="0"/>
              <a:t>syndromem CAN trpí v České republice </a:t>
            </a:r>
            <a:r>
              <a:rPr lang="cs-CZ" sz="2400" b="1" dirty="0"/>
              <a:t>okolo 1–2 % dětí, tj. 20.000 až 40.000 dětí mladších 15 let</a:t>
            </a:r>
            <a:endParaRPr lang="cs-CZ" sz="2400" dirty="0"/>
          </a:p>
          <a:p>
            <a:pPr>
              <a:defRPr/>
            </a:pPr>
            <a:r>
              <a:rPr lang="cs-CZ" sz="2400" b="1" dirty="0"/>
              <a:t>více než 50% </a:t>
            </a:r>
            <a:r>
              <a:rPr lang="cs-CZ" sz="2400" dirty="0"/>
              <a:t>tvoří</a:t>
            </a:r>
            <a:r>
              <a:rPr lang="cs-CZ" sz="2400" b="1" dirty="0"/>
              <a:t> děti mladší šesti let</a:t>
            </a:r>
            <a:r>
              <a:rPr lang="cs-CZ" sz="2400" dirty="0"/>
              <a:t>, nejčastěji </a:t>
            </a:r>
            <a:r>
              <a:rPr lang="cs-CZ" sz="2400" b="1" dirty="0"/>
              <a:t>kojeneckého a batolecího </a:t>
            </a:r>
            <a:r>
              <a:rPr lang="cs-CZ" sz="2400" dirty="0"/>
              <a:t>věku; ve stejné míře </a:t>
            </a:r>
            <a:r>
              <a:rPr lang="cs-CZ" sz="2400" b="1" dirty="0"/>
              <a:t>dívky i chlapci</a:t>
            </a:r>
            <a:endParaRPr lang="cs-CZ" sz="2400" dirty="0"/>
          </a:p>
          <a:p>
            <a:pPr>
              <a:defRPr/>
            </a:pPr>
            <a:r>
              <a:rPr lang="cs-CZ" sz="2400" dirty="0"/>
              <a:t>podle </a:t>
            </a:r>
            <a:r>
              <a:rPr lang="cs-CZ" sz="2400" i="1" dirty="0"/>
              <a:t>odhadu </a:t>
            </a:r>
            <a:r>
              <a:rPr lang="cs-CZ" sz="2400" b="1" dirty="0"/>
              <a:t>ročně </a:t>
            </a:r>
            <a:r>
              <a:rPr lang="cs-CZ" sz="2400" dirty="0"/>
              <a:t>v ČR na následky</a:t>
            </a:r>
            <a:r>
              <a:rPr lang="cs-CZ" sz="2400" b="1" dirty="0"/>
              <a:t> CAN umírá několik desítek dětí </a:t>
            </a:r>
            <a:r>
              <a:rPr lang="cs-CZ" sz="2400" dirty="0"/>
              <a:t>(</a:t>
            </a:r>
            <a:r>
              <a:rPr lang="cs-CZ" sz="2000" dirty="0"/>
              <a:t>např. podle </a:t>
            </a:r>
            <a:r>
              <a:rPr lang="cs-CZ" sz="2000" i="1" dirty="0"/>
              <a:t>statistiky</a:t>
            </a:r>
            <a:r>
              <a:rPr lang="cs-CZ" sz="2000" dirty="0"/>
              <a:t> Policie ČR v r. 2010 zemřelo na následky CAN 26 dětí) </a:t>
            </a:r>
            <a:endParaRPr lang="cs-CZ" altLang="cs-CZ" sz="2000" dirty="0"/>
          </a:p>
          <a:p>
            <a:pPr marL="0" indent="0" algn="just">
              <a:buNone/>
              <a:defRPr/>
            </a:pPr>
            <a:endParaRPr lang="cs-CZ" altLang="cs-CZ" sz="2000" dirty="0"/>
          </a:p>
        </p:txBody>
      </p:sp>
      <p:pic>
        <p:nvPicPr>
          <p:cNvPr id="16388" name="Picture 2" descr="slapznak2">
            <a:extLst>
              <a:ext uri="{FF2B5EF4-FFF2-40B4-BE49-F238E27FC236}">
                <a16:creationId xmlns:a16="http://schemas.microsoft.com/office/drawing/2014/main" id="{C8C85F9A-1BF3-4098-872A-8E5EB1F1E4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202531"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ovéPole 1">
            <a:extLst>
              <a:ext uri="{FF2B5EF4-FFF2-40B4-BE49-F238E27FC236}">
                <a16:creationId xmlns:a16="http://schemas.microsoft.com/office/drawing/2014/main" id="{4C1CAE8A-4736-4DDF-823D-53E774F8EB45}"/>
              </a:ext>
            </a:extLst>
          </p:cNvPr>
          <p:cNvSpPr txBox="1">
            <a:spLocks noChangeArrowheads="1"/>
          </p:cNvSpPr>
          <p:nvPr/>
        </p:nvSpPr>
        <p:spPr bwMode="auto">
          <a:xfrm>
            <a:off x="1905000" y="0"/>
            <a:ext cx="27511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200"/>
              <a:t>SQ 7 – Příloha č. 4</a:t>
            </a:r>
          </a:p>
          <a:p>
            <a:pPr eaLnBrk="1" hangingPunct="1">
              <a:spcBef>
                <a:spcPct val="0"/>
              </a:spcBef>
              <a:buFontTx/>
              <a:buNone/>
            </a:pPr>
            <a:endParaRPr lang="cs-CZ" altLang="cs-CZ" sz="18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a:extLst>
              <a:ext uri="{FF2B5EF4-FFF2-40B4-BE49-F238E27FC236}">
                <a16:creationId xmlns:a16="http://schemas.microsoft.com/office/drawing/2014/main" id="{18B517FE-FF60-42B7-84E9-A8283F5E8B36}"/>
              </a:ext>
            </a:extLst>
          </p:cNvPr>
          <p:cNvSpPr>
            <a:spLocks noGrp="1"/>
          </p:cNvSpPr>
          <p:nvPr>
            <p:ph type="title"/>
          </p:nvPr>
        </p:nvSpPr>
        <p:spPr>
          <a:xfrm>
            <a:off x="1981200" y="404813"/>
            <a:ext cx="8229600" cy="576262"/>
          </a:xfrm>
        </p:spPr>
        <p:txBody>
          <a:bodyPr/>
          <a:lstStyle/>
          <a:p>
            <a:pPr algn="ctr">
              <a:defRPr/>
            </a:pPr>
            <a:r>
              <a:rPr lang="cs-CZ" sz="2000" dirty="0">
                <a:solidFill>
                  <a:srgbClr val="0070C0"/>
                </a:solidFill>
                <a:effectLst>
                  <a:outerShdw blurRad="38100" dist="38100" dir="2700000" algn="tl">
                    <a:srgbClr val="C0C0C0"/>
                  </a:outerShdw>
                </a:effectLst>
              </a:rPr>
              <a:t>     </a:t>
            </a:r>
            <a:r>
              <a:rPr lang="cs-CZ" sz="2800" dirty="0">
                <a:solidFill>
                  <a:srgbClr val="0070C0"/>
                </a:solidFill>
                <a:effectLst>
                  <a:outerShdw blurRad="38100" dist="38100" dir="2700000" algn="tl">
                    <a:srgbClr val="C0C0C0"/>
                  </a:outerShdw>
                </a:effectLst>
              </a:rPr>
              <a:t>   </a:t>
            </a:r>
            <a:r>
              <a:rPr lang="cs-CZ" sz="2800" b="1" dirty="0"/>
              <a:t>Pachatelé</a:t>
            </a:r>
            <a:br>
              <a:rPr lang="cs-CZ" sz="2000" b="1" u="sng" dirty="0"/>
            </a:br>
            <a:endParaRPr lang="cs-CZ" altLang="cs-CZ" sz="2000" dirty="0"/>
          </a:p>
        </p:txBody>
      </p:sp>
      <p:sp>
        <p:nvSpPr>
          <p:cNvPr id="15363" name="Zástupný symbol pro obsah 2">
            <a:extLst>
              <a:ext uri="{FF2B5EF4-FFF2-40B4-BE49-F238E27FC236}">
                <a16:creationId xmlns:a16="http://schemas.microsoft.com/office/drawing/2014/main" id="{D0743D30-77E6-4F18-9BFD-07B669E7D6DD}"/>
              </a:ext>
            </a:extLst>
          </p:cNvPr>
          <p:cNvSpPr>
            <a:spLocks noGrp="1"/>
          </p:cNvSpPr>
          <p:nvPr>
            <p:ph idx="1"/>
          </p:nvPr>
        </p:nvSpPr>
        <p:spPr>
          <a:xfrm>
            <a:off x="1981200" y="981075"/>
            <a:ext cx="8229600" cy="5145088"/>
          </a:xfrm>
        </p:spPr>
        <p:txBody>
          <a:bodyPr/>
          <a:lstStyle/>
          <a:p>
            <a:pPr marL="0" indent="0">
              <a:buNone/>
              <a:defRPr/>
            </a:pPr>
            <a:endParaRPr lang="cs-CZ" sz="2000" b="1" u="sng" dirty="0"/>
          </a:p>
          <a:p>
            <a:pPr marL="0" indent="0">
              <a:buNone/>
              <a:defRPr/>
            </a:pPr>
            <a:endParaRPr lang="cs-CZ" sz="2000" dirty="0"/>
          </a:p>
          <a:p>
            <a:pPr>
              <a:defRPr/>
            </a:pPr>
            <a:r>
              <a:rPr lang="cs-CZ" sz="2000" b="1" dirty="0"/>
              <a:t>týrání – nejčastěji muž </a:t>
            </a:r>
          </a:p>
          <a:p>
            <a:pPr marL="0" indent="0">
              <a:buNone/>
              <a:defRPr/>
            </a:pPr>
            <a:r>
              <a:rPr lang="cs-CZ" sz="2000" b="1" dirty="0"/>
              <a:t>                  (obvykle vlastní nebo nevlastní otec dítěte)</a:t>
            </a:r>
            <a:r>
              <a:rPr lang="cs-CZ" sz="2000" dirty="0"/>
              <a:t> </a:t>
            </a:r>
          </a:p>
          <a:p>
            <a:pPr marL="0" indent="0">
              <a:buNone/>
              <a:defRPr/>
            </a:pPr>
            <a:r>
              <a:rPr lang="cs-CZ" sz="2000" i="1" dirty="0"/>
              <a:t>některé matky</a:t>
            </a:r>
            <a:r>
              <a:rPr lang="cs-CZ" sz="2000" dirty="0"/>
              <a:t> </a:t>
            </a:r>
            <a:r>
              <a:rPr lang="cs-CZ" sz="2000" i="1" dirty="0"/>
              <a:t>zaujímají roli pasivních účastnic</a:t>
            </a:r>
            <a:r>
              <a:rPr lang="cs-CZ" sz="2000" dirty="0"/>
              <a:t> </a:t>
            </a:r>
            <a:r>
              <a:rPr lang="cs-CZ" sz="2000" i="1" dirty="0"/>
              <a:t>a</a:t>
            </a:r>
            <a:r>
              <a:rPr lang="cs-CZ" sz="2000" dirty="0"/>
              <a:t> </a:t>
            </a:r>
            <a:r>
              <a:rPr lang="cs-CZ" sz="2000" i="1" dirty="0"/>
              <a:t>násilný způsob zacházení s dítětem z různých důvodů tolerují</a:t>
            </a:r>
          </a:p>
          <a:p>
            <a:pPr marL="0" indent="0">
              <a:buNone/>
              <a:defRPr/>
            </a:pPr>
            <a:r>
              <a:rPr lang="cs-CZ" sz="2000" dirty="0"/>
              <a:t> </a:t>
            </a:r>
          </a:p>
          <a:p>
            <a:pPr>
              <a:defRPr/>
            </a:pPr>
            <a:r>
              <a:rPr lang="cs-CZ" sz="2000" b="1" dirty="0"/>
              <a:t>zneužívání</a:t>
            </a:r>
            <a:r>
              <a:rPr lang="cs-CZ" sz="2000" dirty="0"/>
              <a:t> – </a:t>
            </a:r>
            <a:r>
              <a:rPr lang="cs-CZ" sz="2000" b="1" dirty="0"/>
              <a:t>nejčastěji muž </a:t>
            </a:r>
          </a:p>
          <a:p>
            <a:pPr marL="0" indent="0">
              <a:buNone/>
              <a:defRPr/>
            </a:pPr>
            <a:r>
              <a:rPr lang="cs-CZ" sz="2000" b="1" dirty="0"/>
              <a:t>                            -&gt; u dívek příbuzný, u chlapců cizí</a:t>
            </a:r>
          </a:p>
          <a:p>
            <a:pPr marL="0" indent="0">
              <a:buNone/>
              <a:defRPr/>
            </a:pPr>
            <a:endParaRPr lang="cs-CZ" sz="2000" dirty="0"/>
          </a:p>
          <a:p>
            <a:pPr>
              <a:defRPr/>
            </a:pPr>
            <a:r>
              <a:rPr lang="cs-CZ" sz="2000" b="1" dirty="0"/>
              <a:t>zanedbávání péče</a:t>
            </a:r>
            <a:r>
              <a:rPr lang="cs-CZ" sz="2000" dirty="0"/>
              <a:t> – </a:t>
            </a:r>
            <a:r>
              <a:rPr lang="cs-CZ" sz="2000" b="1" dirty="0"/>
              <a:t>častěji ženy</a:t>
            </a:r>
            <a:endParaRPr lang="cs-CZ" sz="2000" dirty="0"/>
          </a:p>
          <a:p>
            <a:pPr marL="0" indent="0" algn="just">
              <a:buNone/>
              <a:defRPr/>
            </a:pPr>
            <a:endParaRPr lang="cs-CZ" altLang="cs-CZ" sz="2000" dirty="0"/>
          </a:p>
        </p:txBody>
      </p:sp>
      <p:pic>
        <p:nvPicPr>
          <p:cNvPr id="17412" name="Picture 2" descr="slapznak2">
            <a:extLst>
              <a:ext uri="{FF2B5EF4-FFF2-40B4-BE49-F238E27FC236}">
                <a16:creationId xmlns:a16="http://schemas.microsoft.com/office/drawing/2014/main" id="{E9C29657-6330-4A87-B3F2-F0100B1502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373188"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ovéPole 1">
            <a:extLst>
              <a:ext uri="{FF2B5EF4-FFF2-40B4-BE49-F238E27FC236}">
                <a16:creationId xmlns:a16="http://schemas.microsoft.com/office/drawing/2014/main" id="{AFFBE071-2B1D-49A2-8553-5D68F447D353}"/>
              </a:ext>
            </a:extLst>
          </p:cNvPr>
          <p:cNvSpPr txBox="1">
            <a:spLocks noChangeArrowheads="1"/>
          </p:cNvSpPr>
          <p:nvPr/>
        </p:nvSpPr>
        <p:spPr bwMode="auto">
          <a:xfrm>
            <a:off x="1905001" y="0"/>
            <a:ext cx="22463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200"/>
              <a:t>SQ 7 – Příloha č. 4</a:t>
            </a:r>
          </a:p>
          <a:p>
            <a:pPr eaLnBrk="1" hangingPunct="1">
              <a:spcBef>
                <a:spcPct val="0"/>
              </a:spcBef>
              <a:buFontTx/>
              <a:buNone/>
            </a:pPr>
            <a:endParaRPr lang="cs-CZ" altLang="cs-CZ" sz="18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a:extLst>
              <a:ext uri="{FF2B5EF4-FFF2-40B4-BE49-F238E27FC236}">
                <a16:creationId xmlns:a16="http://schemas.microsoft.com/office/drawing/2014/main" id="{5476DA3A-D3B5-4F7A-AE0E-E3DBB7E6A26C}"/>
              </a:ext>
            </a:extLst>
          </p:cNvPr>
          <p:cNvSpPr>
            <a:spLocks noGrp="1"/>
          </p:cNvSpPr>
          <p:nvPr>
            <p:ph type="title"/>
          </p:nvPr>
        </p:nvSpPr>
        <p:spPr>
          <a:xfrm>
            <a:off x="1233793" y="443706"/>
            <a:ext cx="9053206" cy="576262"/>
          </a:xfrm>
        </p:spPr>
        <p:txBody>
          <a:bodyPr/>
          <a:lstStyle/>
          <a:p>
            <a:pPr marL="0" indent="0" algn="ctr">
              <a:buNone/>
              <a:defRPr/>
            </a:pPr>
            <a:r>
              <a:rPr lang="cs-CZ" sz="2800" dirty="0"/>
              <a:t>Rizikové faktory CAN    (Světová zdravotnická organizace)</a:t>
            </a:r>
          </a:p>
        </p:txBody>
      </p:sp>
      <p:sp>
        <p:nvSpPr>
          <p:cNvPr id="15363" name="Zástupný symbol pro obsah 2">
            <a:extLst>
              <a:ext uri="{FF2B5EF4-FFF2-40B4-BE49-F238E27FC236}">
                <a16:creationId xmlns:a16="http://schemas.microsoft.com/office/drawing/2014/main" id="{BE1FC88F-D4C9-4842-8BCC-D4D071C243E7}"/>
              </a:ext>
            </a:extLst>
          </p:cNvPr>
          <p:cNvSpPr>
            <a:spLocks noGrp="1"/>
          </p:cNvSpPr>
          <p:nvPr>
            <p:ph idx="1"/>
          </p:nvPr>
        </p:nvSpPr>
        <p:spPr>
          <a:xfrm>
            <a:off x="1981200" y="1157591"/>
            <a:ext cx="8229600" cy="4968572"/>
          </a:xfrm>
        </p:spPr>
        <p:txBody>
          <a:bodyPr>
            <a:normAutofit/>
          </a:bodyPr>
          <a:lstStyle/>
          <a:p>
            <a:pPr marL="0" indent="0">
              <a:buNone/>
              <a:defRPr/>
            </a:pPr>
            <a:endParaRPr lang="cs-CZ" sz="2000" b="1" u="sng" dirty="0"/>
          </a:p>
          <a:p>
            <a:pPr marL="0" indent="0">
              <a:buNone/>
              <a:defRPr/>
            </a:pPr>
            <a:endParaRPr lang="cs-CZ" sz="1600" dirty="0"/>
          </a:p>
          <a:p>
            <a:pPr>
              <a:defRPr/>
            </a:pPr>
            <a:r>
              <a:rPr lang="cs-CZ" sz="1600" b="1" dirty="0"/>
              <a:t>dítě: </a:t>
            </a:r>
            <a:r>
              <a:rPr lang="cs-CZ" sz="1600" dirty="0"/>
              <a:t>pohlaví, předčasná vyspělost, nechtěné dítě, tělesně či duševně postižené dítě</a:t>
            </a:r>
          </a:p>
          <a:p>
            <a:pPr marL="0" indent="0">
              <a:buNone/>
              <a:defRPr/>
            </a:pPr>
            <a:endParaRPr lang="cs-CZ" sz="1600" dirty="0"/>
          </a:p>
          <a:p>
            <a:pPr>
              <a:defRPr/>
            </a:pPr>
            <a:r>
              <a:rPr lang="cs-CZ" sz="1600" b="1" dirty="0"/>
              <a:t>rodič: </a:t>
            </a:r>
            <a:r>
              <a:rPr lang="cs-CZ" sz="1600" dirty="0"/>
              <a:t>nízký věk, osamělý rodič, nechtěné těhotenství, nedostatečné výchovné rodičovské kompetence, osobní zkušenost s týráním v dětství, drogová závislost, fyzická nebo psychická nemoc, problémy v partnerském vztahu</a:t>
            </a:r>
          </a:p>
          <a:p>
            <a:pPr marL="0" indent="0">
              <a:buNone/>
              <a:defRPr/>
            </a:pPr>
            <a:endParaRPr lang="cs-CZ" sz="1600" dirty="0"/>
          </a:p>
          <a:p>
            <a:pPr>
              <a:defRPr/>
            </a:pPr>
            <a:r>
              <a:rPr lang="cs-CZ" sz="1600" b="1" dirty="0"/>
              <a:t>rodina: </a:t>
            </a:r>
            <a:r>
              <a:rPr lang="cs-CZ" sz="1600" dirty="0"/>
              <a:t>velikost rodiny, společenská izolace, vysoký stupeň stresu, násilí nebo zneužívání v rodině v minulosti, </a:t>
            </a:r>
            <a:r>
              <a:rPr lang="cs-CZ" sz="1600" b="1" dirty="0"/>
              <a:t>??</a:t>
            </a:r>
            <a:r>
              <a:rPr lang="cs-CZ" sz="1600" dirty="0"/>
              <a:t> nízký socioekonomický status </a:t>
            </a:r>
            <a:r>
              <a:rPr lang="cs-CZ" sz="1600" b="1" dirty="0"/>
              <a:t>?? </a:t>
            </a:r>
          </a:p>
          <a:p>
            <a:pPr marL="0" indent="0">
              <a:buNone/>
              <a:defRPr/>
            </a:pPr>
            <a:endParaRPr lang="cs-CZ" sz="1600" b="1" dirty="0"/>
          </a:p>
          <a:p>
            <a:pPr>
              <a:defRPr/>
            </a:pPr>
            <a:r>
              <a:rPr lang="cs-CZ" sz="1600" b="1" dirty="0"/>
              <a:t>komunita/společnost: </a:t>
            </a:r>
            <a:r>
              <a:rPr lang="cs-CZ" sz="1600" dirty="0"/>
              <a:t>kulturní normy dané společnosti, neexistence nebo nerespektování dětských práv, akceptace násilí ze strany společnosti, neuznávání hodnoty dítěte (diskriminace podle pohlaví, děti menšinových skupin obyvatel, postižené), násilí prezentované v médiích, sociální nerovnost, organizované násilí (vysoká kriminalita, válka)</a:t>
            </a:r>
            <a:endParaRPr lang="cs-CZ" altLang="cs-CZ" sz="2000" dirty="0"/>
          </a:p>
        </p:txBody>
      </p:sp>
      <p:pic>
        <p:nvPicPr>
          <p:cNvPr id="18436" name="Picture 2" descr="slapznak2">
            <a:extLst>
              <a:ext uri="{FF2B5EF4-FFF2-40B4-BE49-F238E27FC236}">
                <a16:creationId xmlns:a16="http://schemas.microsoft.com/office/drawing/2014/main" id="{10FC874E-92DA-41A7-AC78-1BFC32764F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740080" y="443706"/>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ovéPole 1">
            <a:extLst>
              <a:ext uri="{FF2B5EF4-FFF2-40B4-BE49-F238E27FC236}">
                <a16:creationId xmlns:a16="http://schemas.microsoft.com/office/drawing/2014/main" id="{87323C07-C7E7-4626-8473-B85887E85B18}"/>
              </a:ext>
            </a:extLst>
          </p:cNvPr>
          <p:cNvSpPr txBox="1">
            <a:spLocks noChangeArrowheads="1"/>
          </p:cNvSpPr>
          <p:nvPr/>
        </p:nvSpPr>
        <p:spPr bwMode="auto">
          <a:xfrm>
            <a:off x="1905001" y="0"/>
            <a:ext cx="21748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200"/>
              <a:t>SQ 7 – Příloha č. 4</a:t>
            </a:r>
          </a:p>
          <a:p>
            <a:pPr eaLnBrk="1" hangingPunct="1">
              <a:spcBef>
                <a:spcPct val="0"/>
              </a:spcBef>
              <a:buFontTx/>
              <a:buNone/>
            </a:pPr>
            <a:endParaRPr lang="cs-CZ" altLang="cs-CZ" sz="18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a:extLst>
              <a:ext uri="{FF2B5EF4-FFF2-40B4-BE49-F238E27FC236}">
                <a16:creationId xmlns:a16="http://schemas.microsoft.com/office/drawing/2014/main" id="{C20716A5-4BA0-4E67-BC43-FD97260E6572}"/>
              </a:ext>
            </a:extLst>
          </p:cNvPr>
          <p:cNvSpPr>
            <a:spLocks noGrp="1"/>
          </p:cNvSpPr>
          <p:nvPr>
            <p:ph type="title"/>
          </p:nvPr>
        </p:nvSpPr>
        <p:spPr>
          <a:xfrm>
            <a:off x="849709" y="404813"/>
            <a:ext cx="9646435" cy="576262"/>
          </a:xfrm>
        </p:spPr>
        <p:txBody>
          <a:bodyPr/>
          <a:lstStyle/>
          <a:p>
            <a:pPr marL="0" indent="0" algn="ctr">
              <a:buNone/>
              <a:defRPr/>
            </a:pPr>
            <a:r>
              <a:rPr lang="cs-CZ" sz="2800" b="1" dirty="0"/>
              <a:t>Nejčastější </a:t>
            </a:r>
            <a:r>
              <a:rPr lang="cs-CZ" sz="2800" b="1" i="1" dirty="0"/>
              <a:t>mýty</a:t>
            </a:r>
            <a:r>
              <a:rPr lang="cs-CZ" sz="2800" dirty="0"/>
              <a:t> </a:t>
            </a:r>
            <a:r>
              <a:rPr lang="cs-CZ" sz="2800" b="1" dirty="0"/>
              <a:t>související s CAN</a:t>
            </a:r>
            <a:r>
              <a:rPr lang="cs-CZ" sz="2800" dirty="0"/>
              <a:t>  (S. </a:t>
            </a:r>
            <a:r>
              <a:rPr lang="cs-CZ" sz="2800" dirty="0" err="1"/>
              <a:t>Mufson</a:t>
            </a:r>
            <a:r>
              <a:rPr lang="cs-CZ" sz="2800" dirty="0"/>
              <a:t>, R. </a:t>
            </a:r>
            <a:r>
              <a:rPr lang="cs-CZ" sz="2800" dirty="0" err="1"/>
              <a:t>Kranz</a:t>
            </a:r>
            <a:r>
              <a:rPr lang="cs-CZ" sz="2800" dirty="0"/>
              <a:t>; 1996)</a:t>
            </a:r>
            <a:br>
              <a:rPr lang="cs-CZ" sz="2800" dirty="0"/>
            </a:br>
            <a:br>
              <a:rPr lang="cs-CZ" sz="2800" dirty="0"/>
            </a:br>
            <a:endParaRPr lang="cs-CZ" altLang="cs-CZ" sz="2800" dirty="0"/>
          </a:p>
        </p:txBody>
      </p:sp>
      <p:sp>
        <p:nvSpPr>
          <p:cNvPr id="15363" name="Zástupný symbol pro obsah 2">
            <a:extLst>
              <a:ext uri="{FF2B5EF4-FFF2-40B4-BE49-F238E27FC236}">
                <a16:creationId xmlns:a16="http://schemas.microsoft.com/office/drawing/2014/main" id="{56953C02-8707-4169-874E-F8E9C9251383}"/>
              </a:ext>
            </a:extLst>
          </p:cNvPr>
          <p:cNvSpPr>
            <a:spLocks noGrp="1"/>
          </p:cNvSpPr>
          <p:nvPr>
            <p:ph idx="1"/>
          </p:nvPr>
        </p:nvSpPr>
        <p:spPr>
          <a:xfrm>
            <a:off x="1981200" y="981075"/>
            <a:ext cx="8229600" cy="5145088"/>
          </a:xfrm>
        </p:spPr>
        <p:txBody>
          <a:bodyPr>
            <a:normAutofit/>
          </a:bodyPr>
          <a:lstStyle/>
          <a:p>
            <a:pPr marL="0" indent="0" algn="ctr">
              <a:buNone/>
              <a:defRPr/>
            </a:pPr>
            <a:r>
              <a:rPr lang="cs-CZ" sz="1800" b="1" dirty="0"/>
              <a:t>TÝRÁNÍ</a:t>
            </a:r>
            <a:endParaRPr lang="cs-CZ" sz="1800" dirty="0"/>
          </a:p>
          <a:p>
            <a:pPr marL="0" indent="0">
              <a:buNone/>
              <a:defRPr/>
            </a:pPr>
            <a:endParaRPr lang="cs-CZ" sz="1000" i="1" dirty="0"/>
          </a:p>
          <a:p>
            <a:pPr>
              <a:defRPr/>
            </a:pPr>
            <a:r>
              <a:rPr lang="cs-CZ" sz="1600" i="1" dirty="0"/>
              <a:t>týrání se dopouštějí jen lidé s nízkým vzděláním</a:t>
            </a:r>
          </a:p>
          <a:p>
            <a:pPr marL="0" indent="0" algn="just">
              <a:buNone/>
              <a:defRPr/>
            </a:pPr>
            <a:r>
              <a:rPr lang="cs-CZ" sz="1600" dirty="0"/>
              <a:t>fakt: případy týrání nalezneme ve všech typech rodin, ve všech sociálních, vzdělanostních a majetkových vrstvách</a:t>
            </a:r>
          </a:p>
          <a:p>
            <a:pPr marL="0" indent="0" algn="just">
              <a:buNone/>
              <a:defRPr/>
            </a:pPr>
            <a:endParaRPr lang="cs-CZ" sz="800" dirty="0"/>
          </a:p>
          <a:p>
            <a:pPr algn="just">
              <a:defRPr/>
            </a:pPr>
            <a:r>
              <a:rPr lang="cs-CZ" sz="1600" i="1" dirty="0"/>
              <a:t>pokud má dítě neustále nějaké potíže, pak aspoň částečně může samo za to, že se na něj rodiče zlobí a týrají ho; Pokud rodiče neustále urážejí nebo ponižují své dítě, pak zřejmě muselo udělat něco, čím je vyprovokovalo</a:t>
            </a:r>
          </a:p>
          <a:p>
            <a:pPr marL="0" indent="0" algn="just">
              <a:buNone/>
              <a:defRPr/>
            </a:pPr>
            <a:r>
              <a:rPr lang="cs-CZ" sz="1600" dirty="0"/>
              <a:t>fakt:</a:t>
            </a:r>
            <a:r>
              <a:rPr lang="cs-CZ" sz="1600" i="1" dirty="0"/>
              <a:t> </a:t>
            </a:r>
            <a:r>
              <a:rPr lang="cs-CZ" sz="1600" dirty="0"/>
              <a:t>dítě nikdy nenese odpovědnost za fyzické týrání, pachatel týrá dítě ne proto, že </a:t>
            </a:r>
            <a:r>
              <a:rPr lang="cs-CZ" sz="2000" dirty="0"/>
              <a:t> </a:t>
            </a:r>
            <a:r>
              <a:rPr lang="cs-CZ" sz="1600" dirty="0"/>
              <a:t>by si to zasloužilo, ale proto, že má vnitřní potřebu to dělat</a:t>
            </a:r>
          </a:p>
          <a:p>
            <a:pPr marL="0" indent="0" algn="just">
              <a:buNone/>
              <a:defRPr/>
            </a:pPr>
            <a:endParaRPr lang="cs-CZ" sz="800" dirty="0"/>
          </a:p>
          <a:p>
            <a:pPr>
              <a:defRPr/>
            </a:pPr>
            <a:r>
              <a:rPr lang="cs-CZ" sz="1600" i="1" dirty="0"/>
              <a:t>týrá-li někdo dítě pouze pod vlivem alkoholu nebo drog, pak skutečný problém je v jeho závislosti na alkoholu nebo drogách. Pokud se zbaví této závislosti, přestane i zneužívání</a:t>
            </a:r>
            <a:r>
              <a:rPr lang="cs-CZ" sz="2000" i="1" dirty="0"/>
              <a:t>. </a:t>
            </a:r>
          </a:p>
          <a:p>
            <a:pPr marL="0" indent="0">
              <a:buNone/>
              <a:defRPr/>
            </a:pPr>
            <a:r>
              <a:rPr lang="cs-CZ" sz="1600" i="1" dirty="0"/>
              <a:t>fakt: </a:t>
            </a:r>
            <a:r>
              <a:rPr lang="cs-CZ" sz="1600" dirty="0"/>
              <a:t>alkohol ani droga samy o sobě týrání nevyvolávají, mohou však odstranit zábrany a člověk pod jejich vlivem jedná podle svých skutečných impulsů</a:t>
            </a:r>
            <a:endParaRPr lang="cs-CZ" altLang="cs-CZ" sz="2000" dirty="0"/>
          </a:p>
        </p:txBody>
      </p:sp>
      <p:pic>
        <p:nvPicPr>
          <p:cNvPr id="19460" name="Picture 2" descr="slapznak2">
            <a:extLst>
              <a:ext uri="{FF2B5EF4-FFF2-40B4-BE49-F238E27FC236}">
                <a16:creationId xmlns:a16="http://schemas.microsoft.com/office/drawing/2014/main" id="{C88ACACD-9C97-40D2-BC02-B093CE6D52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55997"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ovéPole 1">
            <a:extLst>
              <a:ext uri="{FF2B5EF4-FFF2-40B4-BE49-F238E27FC236}">
                <a16:creationId xmlns:a16="http://schemas.microsoft.com/office/drawing/2014/main" id="{5B026EFB-C1E2-42ED-BBBA-D7772DCA2C90}"/>
              </a:ext>
            </a:extLst>
          </p:cNvPr>
          <p:cNvSpPr txBox="1">
            <a:spLocks noChangeArrowheads="1"/>
          </p:cNvSpPr>
          <p:nvPr/>
        </p:nvSpPr>
        <p:spPr bwMode="auto">
          <a:xfrm>
            <a:off x="1905001" y="0"/>
            <a:ext cx="24622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200" dirty="0"/>
              <a:t>SQ 7 – Příloha č. 4</a:t>
            </a:r>
          </a:p>
          <a:p>
            <a:pPr eaLnBrk="1" hangingPunct="1">
              <a:spcBef>
                <a:spcPct val="0"/>
              </a:spcBef>
              <a:buFontTx/>
              <a:buNone/>
            </a:pPr>
            <a:endParaRPr lang="cs-CZ" altLang="cs-CZ"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9ADF4D-45D7-40AC-86B7-0569D3E4D105}"/>
              </a:ext>
            </a:extLst>
          </p:cNvPr>
          <p:cNvSpPr>
            <a:spLocks noGrp="1"/>
          </p:cNvSpPr>
          <p:nvPr>
            <p:ph type="title"/>
          </p:nvPr>
        </p:nvSpPr>
        <p:spPr>
          <a:xfrm>
            <a:off x="646111" y="452718"/>
            <a:ext cx="9404723" cy="1093980"/>
          </a:xfrm>
        </p:spPr>
        <p:txBody>
          <a:bodyPr>
            <a:normAutofit/>
          </a:bodyPr>
          <a:lstStyle/>
          <a:p>
            <a:pPr algn="ctr"/>
            <a:r>
              <a:rPr lang="cs-CZ" sz="2800" b="1" dirty="0"/>
              <a:t>Další prameny</a:t>
            </a:r>
          </a:p>
        </p:txBody>
      </p:sp>
      <p:sp>
        <p:nvSpPr>
          <p:cNvPr id="3" name="Zástupný obsah 2">
            <a:extLst>
              <a:ext uri="{FF2B5EF4-FFF2-40B4-BE49-F238E27FC236}">
                <a16:creationId xmlns:a16="http://schemas.microsoft.com/office/drawing/2014/main" id="{06F6D830-B765-4F2E-AA11-CCFA3866600C}"/>
              </a:ext>
            </a:extLst>
          </p:cNvPr>
          <p:cNvSpPr>
            <a:spLocks noGrp="1"/>
          </p:cNvSpPr>
          <p:nvPr>
            <p:ph idx="1"/>
          </p:nvPr>
        </p:nvSpPr>
        <p:spPr/>
        <p:txBody>
          <a:bodyPr>
            <a:normAutofit fontScale="92500" lnSpcReduction="10000"/>
          </a:bodyPr>
          <a:lstStyle/>
          <a:p>
            <a:r>
              <a:rPr lang="cs-CZ" sz="2200" b="1" dirty="0"/>
              <a:t>Zákon č. 373/2011 Sb., o specifických zdravotních službách </a:t>
            </a:r>
            <a:endParaRPr lang="cs-CZ" sz="2200" dirty="0"/>
          </a:p>
          <a:p>
            <a:pPr lvl="0"/>
            <a:r>
              <a:rPr lang="cs-CZ" sz="2200" b="1" dirty="0"/>
              <a:t>Zákon č. 218/2003 Sb., o odpovědnosti mládeže za protiprávní činy a soudnictví ve věcech mládeže (zákon </a:t>
            </a:r>
            <a:br>
              <a:rPr lang="cs-CZ" sz="2200" b="1" dirty="0"/>
            </a:br>
            <a:r>
              <a:rPr lang="cs-CZ" sz="2200" b="1" dirty="0"/>
              <a:t>o soudnictví ve věcech mládeže)</a:t>
            </a:r>
            <a:endParaRPr lang="cs-CZ" sz="2200" dirty="0"/>
          </a:p>
          <a:p>
            <a:pPr lvl="0"/>
            <a:r>
              <a:rPr lang="cs-CZ" sz="2200" b="1" dirty="0"/>
              <a:t>Zákon č. 40/2009 Sb., trestní zákoník</a:t>
            </a:r>
            <a:endParaRPr lang="cs-CZ" sz="2200" dirty="0"/>
          </a:p>
          <a:p>
            <a:pPr lvl="0"/>
            <a:r>
              <a:rPr lang="cs-CZ" sz="2200" b="1" dirty="0"/>
              <a:t>Zákon č. 141/1961 Sb., o trestním řízení soudním (trestní řád)</a:t>
            </a:r>
            <a:endParaRPr lang="cs-CZ" sz="2200" dirty="0"/>
          </a:p>
          <a:p>
            <a:pPr lvl="0"/>
            <a:r>
              <a:rPr lang="cs-CZ" sz="2200" b="1" dirty="0"/>
              <a:t>Zákon č. 292/2013 Sb., o zvláštních řízeních soudních</a:t>
            </a:r>
          </a:p>
          <a:p>
            <a:pPr lvl="0"/>
            <a:r>
              <a:rPr lang="cs-CZ" sz="2200" b="1" dirty="0"/>
              <a:t>Zákon č. 250/2016 Sb., o odpovědnosti za přestupky a řízení o nich</a:t>
            </a:r>
          </a:p>
          <a:p>
            <a:pPr lvl="0"/>
            <a:r>
              <a:rPr lang="cs-CZ" sz="2200" b="1" dirty="0"/>
              <a:t>Zákon č. 561/2004 Sb., o předškolním, základním, středním, vyšším odborném a jiném vzdělávání (školský zákon)</a:t>
            </a:r>
          </a:p>
          <a:p>
            <a:r>
              <a:rPr lang="cs-CZ" sz="2200" b="1" dirty="0"/>
              <a:t>Zákon č. 65/2017 Sb., o ochraně zdraví před škodlivými účinky návykových látek</a:t>
            </a:r>
          </a:p>
          <a:p>
            <a:endParaRPr lang="cs-CZ" dirty="0"/>
          </a:p>
        </p:txBody>
      </p:sp>
      <p:pic>
        <p:nvPicPr>
          <p:cNvPr id="4" name="Picture 2" descr="slapznak2">
            <a:extLst>
              <a:ext uri="{FF2B5EF4-FFF2-40B4-BE49-F238E27FC236}">
                <a16:creationId xmlns:a16="http://schemas.microsoft.com/office/drawing/2014/main" id="{4C12D0AD-F12B-4FE1-8FBF-A286F79A76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52398" y="452718"/>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75472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a:extLst>
              <a:ext uri="{FF2B5EF4-FFF2-40B4-BE49-F238E27FC236}">
                <a16:creationId xmlns:a16="http://schemas.microsoft.com/office/drawing/2014/main" id="{2372FAB3-1293-4988-9D15-F4DDD25F6E23}"/>
              </a:ext>
            </a:extLst>
          </p:cNvPr>
          <p:cNvSpPr>
            <a:spLocks noGrp="1"/>
          </p:cNvSpPr>
          <p:nvPr>
            <p:ph type="title"/>
          </p:nvPr>
        </p:nvSpPr>
        <p:spPr>
          <a:xfrm>
            <a:off x="1981200" y="404813"/>
            <a:ext cx="8229600" cy="576262"/>
          </a:xfrm>
        </p:spPr>
        <p:txBody>
          <a:bodyPr/>
          <a:lstStyle/>
          <a:p>
            <a:pPr marL="0" indent="0" algn="ctr">
              <a:buNone/>
              <a:defRPr/>
            </a:pPr>
            <a:r>
              <a:rPr lang="cs-CZ" sz="2000" dirty="0">
                <a:solidFill>
                  <a:srgbClr val="0070C0"/>
                </a:solidFill>
                <a:effectLst>
                  <a:outerShdw blurRad="38100" dist="38100" dir="2700000" algn="tl">
                    <a:srgbClr val="C0C0C0"/>
                  </a:outerShdw>
                </a:effectLst>
              </a:rPr>
              <a:t>         </a:t>
            </a:r>
            <a:r>
              <a:rPr lang="cs-CZ" sz="2800" b="1" dirty="0"/>
              <a:t>SEXUÁLNÍ ZNEUŽÍVÁNÍ</a:t>
            </a:r>
            <a:br>
              <a:rPr lang="cs-CZ" sz="2000" b="1" u="sng" dirty="0"/>
            </a:br>
            <a:br>
              <a:rPr lang="cs-CZ" sz="1050" i="1" dirty="0"/>
            </a:br>
            <a:endParaRPr lang="cs-CZ" altLang="cs-CZ" sz="2000" dirty="0"/>
          </a:p>
        </p:txBody>
      </p:sp>
      <p:sp>
        <p:nvSpPr>
          <p:cNvPr id="15363" name="Zástupný symbol pro obsah 2">
            <a:extLst>
              <a:ext uri="{FF2B5EF4-FFF2-40B4-BE49-F238E27FC236}">
                <a16:creationId xmlns:a16="http://schemas.microsoft.com/office/drawing/2014/main" id="{C3CC08DA-8E15-4D88-AF5E-83BE64C0AFB3}"/>
              </a:ext>
            </a:extLst>
          </p:cNvPr>
          <p:cNvSpPr>
            <a:spLocks noGrp="1"/>
          </p:cNvSpPr>
          <p:nvPr>
            <p:ph idx="1"/>
          </p:nvPr>
        </p:nvSpPr>
        <p:spPr>
          <a:xfrm>
            <a:off x="1905000" y="958851"/>
            <a:ext cx="8560340" cy="5472112"/>
          </a:xfrm>
        </p:spPr>
        <p:txBody>
          <a:bodyPr>
            <a:normAutofit/>
          </a:bodyPr>
          <a:lstStyle/>
          <a:p>
            <a:pPr>
              <a:defRPr/>
            </a:pPr>
            <a:r>
              <a:rPr lang="cs-CZ" sz="1400" i="1" dirty="0"/>
              <a:t>sexuálního zneužívání se dopouštějí jen lidé, které dítě nezná a jsou to pedofilové</a:t>
            </a:r>
            <a:endParaRPr lang="cs-CZ" sz="1400" dirty="0"/>
          </a:p>
          <a:p>
            <a:pPr marL="0" indent="0" algn="just">
              <a:buNone/>
              <a:defRPr/>
            </a:pPr>
            <a:r>
              <a:rPr lang="cs-CZ" sz="1400" dirty="0"/>
              <a:t>fakt: pachatelem může být kdokoli, největší riziko hrozí dítěti ve vlastní rodině, často je zneužíváno osobou, kterou důvěrně zná; jen cca 1/10 trpí pedofilní sexuální poruchou</a:t>
            </a:r>
          </a:p>
          <a:p>
            <a:pPr>
              <a:defRPr/>
            </a:pPr>
            <a:r>
              <a:rPr lang="cs-CZ" sz="1400" i="1" dirty="0"/>
              <a:t>dospělí se dopouštějí zneužívání jen proto, aby dosáhli sexuálního uspokojení</a:t>
            </a:r>
            <a:endParaRPr lang="cs-CZ" sz="1400" dirty="0"/>
          </a:p>
          <a:p>
            <a:pPr marL="0" indent="0">
              <a:buNone/>
              <a:defRPr/>
            </a:pPr>
            <a:r>
              <a:rPr lang="cs-CZ" sz="1400" dirty="0"/>
              <a:t>fakt: někteří pachatelé tak činí spíše proto, aby vychutnali vlastní pocit moci nad druhým, mohou se sami cítit bezmocní a nejistí a sex v nich může vyvolávat takový strach, že se cítí dobře jedině s dětmi</a:t>
            </a:r>
          </a:p>
          <a:p>
            <a:pPr>
              <a:defRPr/>
            </a:pPr>
            <a:r>
              <a:rPr lang="cs-CZ" sz="1400" i="1" dirty="0"/>
              <a:t>sexuální zneužívání se týká především dospívajících dívek</a:t>
            </a:r>
            <a:endParaRPr lang="cs-CZ" sz="1400" dirty="0"/>
          </a:p>
          <a:p>
            <a:pPr marL="0" indent="0">
              <a:buNone/>
              <a:defRPr/>
            </a:pPr>
            <a:r>
              <a:rPr lang="cs-CZ" sz="1400" dirty="0"/>
              <a:t>fakt: k nejvíce ohroženým skupinám patří děti ve věku 3–6 let a 12–15 let; až 1/4 případů zneužití se týká chlapců</a:t>
            </a:r>
          </a:p>
          <a:p>
            <a:pPr>
              <a:defRPr/>
            </a:pPr>
            <a:r>
              <a:rPr lang="cs-CZ" sz="1400" i="1" dirty="0"/>
              <a:t>chlapce sexuálně zneužívají jedině homosexuální muži</a:t>
            </a:r>
          </a:p>
          <a:p>
            <a:pPr marL="0" indent="0" algn="just">
              <a:buNone/>
              <a:defRPr/>
            </a:pPr>
            <a:r>
              <a:rPr lang="cs-CZ" sz="1400" dirty="0"/>
              <a:t>fakt: chlapce zneužívají i ženy nebo heterosexuální muži; i dívky mohou být zneužívány heterosexuálními ženami</a:t>
            </a:r>
          </a:p>
          <a:p>
            <a:pPr marL="0" indent="0" algn="just">
              <a:buNone/>
              <a:defRPr/>
            </a:pPr>
            <a:r>
              <a:rPr lang="cs-CZ" sz="1400" dirty="0"/>
              <a:t> </a:t>
            </a:r>
            <a:r>
              <a:rPr lang="cs-CZ" sz="1400" i="1" dirty="0"/>
              <a:t>ten, kdo sexuálně zneužívá dítě, je blázen nebo mentálně zaostalý,</a:t>
            </a:r>
            <a:r>
              <a:rPr lang="cs-CZ" sz="1400" dirty="0"/>
              <a:t> </a:t>
            </a:r>
            <a:r>
              <a:rPr lang="cs-CZ" sz="1400" i="1" dirty="0"/>
              <a:t>příp. alkoholik</a:t>
            </a:r>
          </a:p>
          <a:p>
            <a:pPr marL="0" indent="0">
              <a:buNone/>
              <a:defRPr/>
            </a:pPr>
            <a:r>
              <a:rPr lang="cs-CZ" sz="1400" dirty="0"/>
              <a:t>fakt: jen málo pachatelů trpí nějakou psychózou či mentálním defektem, většina je za své chování plně odpovědná; alkohol v mnoha případech hraje roli jako prostředek k odbourání zábran, skutečně závislých je jen malá část pachatelů</a:t>
            </a:r>
            <a:endParaRPr lang="cs-CZ" sz="1400" i="1" dirty="0"/>
          </a:p>
          <a:p>
            <a:pPr>
              <a:defRPr/>
            </a:pPr>
            <a:r>
              <a:rPr lang="cs-CZ" sz="1400" i="1" dirty="0"/>
              <a:t>pokud se dítěti sexuální kontakt s dospělým člověkem líbí, nejde o skutečné zneužití </a:t>
            </a:r>
          </a:p>
          <a:p>
            <a:pPr marL="0" indent="0">
              <a:buNone/>
              <a:defRPr/>
            </a:pPr>
            <a:r>
              <a:rPr lang="cs-CZ" sz="1400" dirty="0"/>
              <a:t>fakt:</a:t>
            </a:r>
            <a:r>
              <a:rPr lang="cs-CZ" sz="1400" i="1" dirty="0"/>
              <a:t> </a:t>
            </a:r>
            <a:r>
              <a:rPr lang="cs-CZ" sz="1400" dirty="0"/>
              <a:t>zneužívané dítě prožívá mnoho protichůdných pocitů, stresujících a matoucích, některé může vnímat i jako příjemné, to však nesnižuje závažnost počínání pachatele</a:t>
            </a:r>
          </a:p>
          <a:p>
            <a:pPr marL="0" indent="0">
              <a:buNone/>
              <a:defRPr/>
            </a:pPr>
            <a:endParaRPr lang="cs-CZ" sz="1800" b="1" u="sng" dirty="0"/>
          </a:p>
          <a:p>
            <a:pPr marL="0" indent="0" algn="ctr">
              <a:buNone/>
              <a:defRPr/>
            </a:pPr>
            <a:endParaRPr lang="cs-CZ" altLang="cs-CZ" sz="2000" dirty="0"/>
          </a:p>
        </p:txBody>
      </p:sp>
      <p:pic>
        <p:nvPicPr>
          <p:cNvPr id="20484" name="Picture 2" descr="slapznak2">
            <a:extLst>
              <a:ext uri="{FF2B5EF4-FFF2-40B4-BE49-F238E27FC236}">
                <a16:creationId xmlns:a16="http://schemas.microsoft.com/office/drawing/2014/main" id="{FA5DA279-8A6B-47D0-B72B-D6745287A0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335087"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ovéPole 1">
            <a:extLst>
              <a:ext uri="{FF2B5EF4-FFF2-40B4-BE49-F238E27FC236}">
                <a16:creationId xmlns:a16="http://schemas.microsoft.com/office/drawing/2014/main" id="{B885F6EB-449A-4F18-87FF-2D8ECF373E1E}"/>
              </a:ext>
            </a:extLst>
          </p:cNvPr>
          <p:cNvSpPr txBox="1">
            <a:spLocks noChangeArrowheads="1"/>
          </p:cNvSpPr>
          <p:nvPr/>
        </p:nvSpPr>
        <p:spPr bwMode="auto">
          <a:xfrm>
            <a:off x="1905000" y="0"/>
            <a:ext cx="21034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200"/>
              <a:t>SQ 7 – Příloha č. 4</a:t>
            </a:r>
          </a:p>
          <a:p>
            <a:pPr eaLnBrk="1" hangingPunct="1">
              <a:spcBef>
                <a:spcPct val="0"/>
              </a:spcBef>
              <a:buFontTx/>
              <a:buNone/>
            </a:pPr>
            <a:endParaRPr lang="cs-CZ" altLang="cs-CZ" sz="18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a:extLst>
              <a:ext uri="{FF2B5EF4-FFF2-40B4-BE49-F238E27FC236}">
                <a16:creationId xmlns:a16="http://schemas.microsoft.com/office/drawing/2014/main" id="{8C0F9D81-91B9-43FB-B83A-EA4A3B443ADF}"/>
              </a:ext>
            </a:extLst>
          </p:cNvPr>
          <p:cNvSpPr>
            <a:spLocks noGrp="1"/>
          </p:cNvSpPr>
          <p:nvPr>
            <p:ph type="title"/>
          </p:nvPr>
        </p:nvSpPr>
        <p:spPr>
          <a:xfrm>
            <a:off x="1981200" y="404813"/>
            <a:ext cx="8229600" cy="576262"/>
          </a:xfrm>
        </p:spPr>
        <p:txBody>
          <a:bodyPr/>
          <a:lstStyle/>
          <a:p>
            <a:pPr algn="ctr">
              <a:defRPr/>
            </a:pPr>
            <a:r>
              <a:rPr lang="cs-CZ" sz="2000" dirty="0">
                <a:solidFill>
                  <a:srgbClr val="0070C0"/>
                </a:solidFill>
                <a:effectLst>
                  <a:outerShdw blurRad="38100" dist="38100" dir="2700000" algn="tl">
                    <a:srgbClr val="C0C0C0"/>
                  </a:outerShdw>
                </a:effectLst>
              </a:rPr>
              <a:t>         </a:t>
            </a:r>
            <a:r>
              <a:rPr lang="cs-CZ" altLang="cs-CZ" sz="2800" b="1" dirty="0"/>
              <a:t>Pokud máte podezření na CAN</a:t>
            </a:r>
            <a:br>
              <a:rPr lang="cs-CZ" altLang="cs-CZ" sz="2800" b="1" dirty="0"/>
            </a:br>
            <a:endParaRPr lang="cs-CZ" altLang="cs-CZ" sz="2800" dirty="0"/>
          </a:p>
        </p:txBody>
      </p:sp>
      <p:sp>
        <p:nvSpPr>
          <p:cNvPr id="15363" name="Zástupný symbol pro obsah 2">
            <a:extLst>
              <a:ext uri="{FF2B5EF4-FFF2-40B4-BE49-F238E27FC236}">
                <a16:creationId xmlns:a16="http://schemas.microsoft.com/office/drawing/2014/main" id="{88E2D084-E378-4AFC-8BD9-0ACCC3E8C7DF}"/>
              </a:ext>
            </a:extLst>
          </p:cNvPr>
          <p:cNvSpPr>
            <a:spLocks noGrp="1"/>
          </p:cNvSpPr>
          <p:nvPr>
            <p:ph idx="1"/>
          </p:nvPr>
        </p:nvSpPr>
        <p:spPr>
          <a:xfrm>
            <a:off x="1981200" y="981075"/>
            <a:ext cx="8229600" cy="5145088"/>
          </a:xfrm>
        </p:spPr>
        <p:txBody>
          <a:bodyPr>
            <a:normAutofit/>
          </a:bodyPr>
          <a:lstStyle/>
          <a:p>
            <a:pPr marL="0" indent="0">
              <a:buNone/>
              <a:defRPr/>
            </a:pPr>
            <a:endParaRPr lang="cs-CZ" sz="2000" b="1" u="sng" dirty="0"/>
          </a:p>
          <a:p>
            <a:pPr marL="0" indent="0" algn="ctr">
              <a:buNone/>
              <a:defRPr/>
            </a:pPr>
            <a:endParaRPr lang="cs-CZ" altLang="cs-CZ" sz="2000" b="1" u="sng" dirty="0"/>
          </a:p>
          <a:p>
            <a:pPr>
              <a:defRPr/>
            </a:pPr>
            <a:r>
              <a:rPr lang="cs-CZ" sz="2000" b="1" dirty="0"/>
              <a:t>oslovte </a:t>
            </a:r>
            <a:r>
              <a:rPr lang="cs-CZ" sz="2000" dirty="0"/>
              <a:t>dítě ve vhodné chvíli (ne před kolektivem)</a:t>
            </a:r>
          </a:p>
          <a:p>
            <a:pPr>
              <a:defRPr/>
            </a:pPr>
            <a:r>
              <a:rPr lang="cs-CZ" sz="2000" b="1" dirty="0"/>
              <a:t>neslibujte</a:t>
            </a:r>
            <a:r>
              <a:rPr lang="cs-CZ" sz="2000" dirty="0"/>
              <a:t>, co nemůžete splnit (mlčení, okamžité vyřešení…)</a:t>
            </a:r>
          </a:p>
          <a:p>
            <a:pPr algn="just">
              <a:defRPr/>
            </a:pPr>
            <a:r>
              <a:rPr lang="cs-CZ" sz="2000" b="1" dirty="0"/>
              <a:t>citlivě zjistěte </a:t>
            </a:r>
            <a:r>
              <a:rPr lang="cs-CZ" sz="2000" dirty="0"/>
              <a:t>dostupné informace od dítěte, příp. i od důvěryhodných spolužáků</a:t>
            </a:r>
          </a:p>
          <a:p>
            <a:pPr algn="just">
              <a:defRPr/>
            </a:pPr>
            <a:r>
              <a:rPr lang="cs-CZ" sz="2000" dirty="0"/>
              <a:t>pokud podezření trvá, neprodleně </a:t>
            </a:r>
            <a:r>
              <a:rPr lang="cs-CZ" sz="2000" b="1" dirty="0"/>
              <a:t>ohlaste</a:t>
            </a:r>
            <a:r>
              <a:rPr lang="cs-CZ" sz="2000" dirty="0"/>
              <a:t> na příslušný orgán sociálně-právní ochrany dětí OSPOD</a:t>
            </a:r>
          </a:p>
          <a:p>
            <a:pPr marL="0" indent="0">
              <a:buNone/>
              <a:defRPr/>
            </a:pPr>
            <a:endParaRPr lang="cs-CZ" altLang="cs-CZ" sz="2000" b="1" u="sng" dirty="0"/>
          </a:p>
          <a:p>
            <a:pPr marL="0" indent="0">
              <a:buNone/>
              <a:defRPr/>
            </a:pPr>
            <a:r>
              <a:rPr lang="cs-CZ" altLang="cs-CZ" sz="1800" b="1" dirty="0"/>
              <a:t>pamatujte:</a:t>
            </a:r>
          </a:p>
          <a:p>
            <a:pPr marL="0" indent="0">
              <a:buNone/>
              <a:defRPr/>
            </a:pPr>
            <a:r>
              <a:rPr lang="cs-CZ" sz="1800" i="1" u="sng" dirty="0"/>
              <a:t>ohlašovací povinnost </a:t>
            </a:r>
            <a:r>
              <a:rPr lang="cs-CZ" sz="1800" dirty="0"/>
              <a:t>ukládá </a:t>
            </a:r>
            <a:r>
              <a:rPr lang="cs-CZ" sz="1800" b="1" dirty="0"/>
              <a:t>zákon č. 40/2009 Sb., trestní zákoník</a:t>
            </a:r>
            <a:r>
              <a:rPr lang="cs-CZ" sz="1800" dirty="0"/>
              <a:t>, ve znění pozdějších předpisů - § 367 Nepřekažení trestného činu</a:t>
            </a:r>
            <a:endParaRPr lang="cs-CZ" altLang="cs-CZ" sz="1800" b="1" u="sng" dirty="0"/>
          </a:p>
        </p:txBody>
      </p:sp>
      <p:pic>
        <p:nvPicPr>
          <p:cNvPr id="21508" name="Picture 2" descr="slapznak2">
            <a:extLst>
              <a:ext uri="{FF2B5EF4-FFF2-40B4-BE49-F238E27FC236}">
                <a16:creationId xmlns:a16="http://schemas.microsoft.com/office/drawing/2014/main" id="{9D8A785C-9C74-405C-AC6E-84FEFDBF6F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311614"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ovéPole 1">
            <a:extLst>
              <a:ext uri="{FF2B5EF4-FFF2-40B4-BE49-F238E27FC236}">
                <a16:creationId xmlns:a16="http://schemas.microsoft.com/office/drawing/2014/main" id="{AF7AFAF8-7EF6-4965-9E6B-6917CAFE0C60}"/>
              </a:ext>
            </a:extLst>
          </p:cNvPr>
          <p:cNvSpPr txBox="1">
            <a:spLocks noChangeArrowheads="1"/>
          </p:cNvSpPr>
          <p:nvPr/>
        </p:nvSpPr>
        <p:spPr bwMode="auto">
          <a:xfrm>
            <a:off x="1905000" y="0"/>
            <a:ext cx="25352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200"/>
              <a:t>SQ 7 – Příloha č. 4</a:t>
            </a:r>
          </a:p>
          <a:p>
            <a:pPr eaLnBrk="1" hangingPunct="1">
              <a:spcBef>
                <a:spcPct val="0"/>
              </a:spcBef>
              <a:buFontTx/>
              <a:buNone/>
            </a:pPr>
            <a:endParaRPr lang="cs-CZ" altLang="cs-CZ" sz="18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a:extLst>
              <a:ext uri="{FF2B5EF4-FFF2-40B4-BE49-F238E27FC236}">
                <a16:creationId xmlns:a16="http://schemas.microsoft.com/office/drawing/2014/main" id="{45BE1723-5187-4116-BE05-44B2B1EA5DCA}"/>
              </a:ext>
            </a:extLst>
          </p:cNvPr>
          <p:cNvSpPr>
            <a:spLocks noGrp="1"/>
          </p:cNvSpPr>
          <p:nvPr>
            <p:ph type="title"/>
          </p:nvPr>
        </p:nvSpPr>
        <p:spPr>
          <a:xfrm>
            <a:off x="1981200" y="404813"/>
            <a:ext cx="8229600" cy="576262"/>
          </a:xfrm>
        </p:spPr>
        <p:txBody>
          <a:bodyPr/>
          <a:lstStyle/>
          <a:p>
            <a:pPr algn="ctr">
              <a:defRPr/>
            </a:pPr>
            <a:r>
              <a:rPr lang="cs-CZ" sz="2000" dirty="0">
                <a:solidFill>
                  <a:srgbClr val="0070C0"/>
                </a:solidFill>
                <a:effectLst>
                  <a:outerShdw blurRad="38100" dist="38100" dir="2700000" algn="tl">
                    <a:srgbClr val="C0C0C0"/>
                  </a:outerShdw>
                </a:effectLst>
              </a:rPr>
              <a:t>         </a:t>
            </a:r>
            <a:r>
              <a:rPr lang="cs-CZ" sz="2800" b="1" dirty="0"/>
              <a:t>Pokud dítě samo sdělí</a:t>
            </a:r>
            <a:br>
              <a:rPr lang="cs-CZ" sz="2000" dirty="0"/>
            </a:br>
            <a:endParaRPr lang="cs-CZ" altLang="cs-CZ" sz="2000" dirty="0"/>
          </a:p>
        </p:txBody>
      </p:sp>
      <p:sp>
        <p:nvSpPr>
          <p:cNvPr id="15363" name="Zástupný symbol pro obsah 2">
            <a:extLst>
              <a:ext uri="{FF2B5EF4-FFF2-40B4-BE49-F238E27FC236}">
                <a16:creationId xmlns:a16="http://schemas.microsoft.com/office/drawing/2014/main" id="{6817E987-ED9E-4A82-BF4B-CDC222F9750C}"/>
              </a:ext>
            </a:extLst>
          </p:cNvPr>
          <p:cNvSpPr>
            <a:spLocks noGrp="1"/>
          </p:cNvSpPr>
          <p:nvPr>
            <p:ph idx="1"/>
          </p:nvPr>
        </p:nvSpPr>
        <p:spPr>
          <a:xfrm>
            <a:off x="1981200" y="981075"/>
            <a:ext cx="8229600" cy="5145088"/>
          </a:xfrm>
        </p:spPr>
        <p:txBody>
          <a:bodyPr>
            <a:normAutofit/>
          </a:bodyPr>
          <a:lstStyle/>
          <a:p>
            <a:pPr marL="0" indent="0">
              <a:buNone/>
              <a:defRPr/>
            </a:pPr>
            <a:endParaRPr lang="cs-CZ" sz="2000" b="1" u="sng" dirty="0"/>
          </a:p>
          <a:p>
            <a:pPr marL="0" indent="0" algn="ctr">
              <a:buNone/>
              <a:defRPr/>
            </a:pPr>
            <a:endParaRPr lang="cs-CZ" sz="2000" dirty="0"/>
          </a:p>
          <a:p>
            <a:pPr>
              <a:defRPr/>
            </a:pPr>
            <a:r>
              <a:rPr lang="cs-CZ" sz="2000" b="1" dirty="0"/>
              <a:t>vyslechněte</a:t>
            </a:r>
            <a:r>
              <a:rPr lang="cs-CZ" sz="2000" dirty="0"/>
              <a:t> ho v klidu, </a:t>
            </a:r>
            <a:r>
              <a:rPr lang="cs-CZ" sz="2000" u="sng" dirty="0"/>
              <a:t>nehodnoťte</a:t>
            </a:r>
            <a:r>
              <a:rPr lang="cs-CZ" sz="2000" dirty="0"/>
              <a:t>, nekritizujte</a:t>
            </a:r>
          </a:p>
          <a:p>
            <a:pPr>
              <a:defRPr/>
            </a:pPr>
            <a:r>
              <a:rPr lang="cs-CZ" sz="2000" dirty="0"/>
              <a:t>vyjádřete podporu, vždy dítěti věřte</a:t>
            </a:r>
          </a:p>
          <a:p>
            <a:pPr algn="just">
              <a:defRPr/>
            </a:pPr>
            <a:r>
              <a:rPr lang="cs-CZ" sz="2000" b="1" dirty="0"/>
              <a:t>sdělte </a:t>
            </a:r>
            <a:r>
              <a:rPr lang="cs-CZ" sz="2000" dirty="0"/>
              <a:t>dítěti, že to, co se mu děje, není v pořádku a </a:t>
            </a:r>
            <a:r>
              <a:rPr lang="cs-CZ" sz="2000" b="1" dirty="0"/>
              <a:t>že</a:t>
            </a:r>
            <a:r>
              <a:rPr lang="cs-CZ" sz="2000" dirty="0"/>
              <a:t> </a:t>
            </a:r>
            <a:r>
              <a:rPr lang="cs-CZ" sz="2000" b="1" dirty="0"/>
              <a:t>Vy to musíte ohlásit, </a:t>
            </a:r>
            <a:r>
              <a:rPr lang="cs-CZ" sz="2000" dirty="0"/>
              <a:t> neslibujte nesplnitelné (mlčení, okamžité vyřešení)</a:t>
            </a:r>
          </a:p>
          <a:p>
            <a:pPr>
              <a:defRPr/>
            </a:pPr>
            <a:r>
              <a:rPr lang="cs-CZ" sz="2000" b="1" dirty="0"/>
              <a:t>nevyšetřujte</a:t>
            </a:r>
            <a:r>
              <a:rPr lang="cs-CZ" sz="2000" dirty="0"/>
              <a:t> (to přenechte Policii ČR)</a:t>
            </a:r>
          </a:p>
          <a:p>
            <a:pPr>
              <a:defRPr/>
            </a:pPr>
            <a:r>
              <a:rPr lang="cs-CZ" sz="2000" dirty="0"/>
              <a:t>pokud je dítě zraněné, má podlitiny, </a:t>
            </a:r>
            <a:r>
              <a:rPr lang="cs-CZ" sz="2000" b="1" dirty="0"/>
              <a:t>okamžitě zajistěte prohlídku </a:t>
            </a:r>
            <a:br>
              <a:rPr lang="cs-CZ" sz="2000" b="1" dirty="0"/>
            </a:br>
            <a:r>
              <a:rPr lang="cs-CZ" sz="2000" b="1" dirty="0"/>
              <a:t>u lékaře</a:t>
            </a:r>
            <a:endParaRPr lang="cs-CZ" sz="2000" dirty="0"/>
          </a:p>
          <a:p>
            <a:pPr algn="just">
              <a:defRPr/>
            </a:pPr>
            <a:r>
              <a:rPr lang="cs-CZ" sz="2000" dirty="0"/>
              <a:t>podezření/zjištění neprodleně </a:t>
            </a:r>
            <a:r>
              <a:rPr lang="cs-CZ" sz="2000" b="1" dirty="0"/>
              <a:t>ohlaste Policii ČR</a:t>
            </a:r>
            <a:r>
              <a:rPr lang="cs-CZ" sz="2000" dirty="0"/>
              <a:t>, příp. i na příslušný OSPOD</a:t>
            </a:r>
          </a:p>
          <a:p>
            <a:pPr marL="0" indent="0" algn="ctr">
              <a:buNone/>
              <a:defRPr/>
            </a:pPr>
            <a:endParaRPr lang="cs-CZ" altLang="cs-CZ" sz="2000" dirty="0"/>
          </a:p>
        </p:txBody>
      </p:sp>
      <p:pic>
        <p:nvPicPr>
          <p:cNvPr id="22532" name="Picture 2" descr="slapznak2">
            <a:extLst>
              <a:ext uri="{FF2B5EF4-FFF2-40B4-BE49-F238E27FC236}">
                <a16:creationId xmlns:a16="http://schemas.microsoft.com/office/drawing/2014/main" id="{3B33617C-A102-4DCA-83EE-F680BA7FA0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411288"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ovéPole 1">
            <a:extLst>
              <a:ext uri="{FF2B5EF4-FFF2-40B4-BE49-F238E27FC236}">
                <a16:creationId xmlns:a16="http://schemas.microsoft.com/office/drawing/2014/main" id="{8DBA5185-9D91-42C3-9111-56629993C444}"/>
              </a:ext>
            </a:extLst>
          </p:cNvPr>
          <p:cNvSpPr txBox="1">
            <a:spLocks noChangeArrowheads="1"/>
          </p:cNvSpPr>
          <p:nvPr/>
        </p:nvSpPr>
        <p:spPr bwMode="auto">
          <a:xfrm>
            <a:off x="1905001" y="0"/>
            <a:ext cx="24622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200"/>
              <a:t>SQ 7 – Příloha č. 4</a:t>
            </a:r>
          </a:p>
          <a:p>
            <a:pPr eaLnBrk="1" hangingPunct="1">
              <a:spcBef>
                <a:spcPct val="0"/>
              </a:spcBef>
              <a:buFontTx/>
              <a:buNone/>
            </a:pPr>
            <a:endParaRPr lang="cs-CZ" altLang="cs-CZ" sz="1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0AB7B5-F1FC-4A86-8287-1D72C2656A58}"/>
              </a:ext>
            </a:extLst>
          </p:cNvPr>
          <p:cNvSpPr>
            <a:spLocks noGrp="1"/>
          </p:cNvSpPr>
          <p:nvPr>
            <p:ph type="title"/>
          </p:nvPr>
        </p:nvSpPr>
        <p:spPr>
          <a:xfrm>
            <a:off x="646111" y="452718"/>
            <a:ext cx="9404723" cy="1074525"/>
          </a:xfrm>
        </p:spPr>
        <p:txBody>
          <a:bodyPr>
            <a:noAutofit/>
          </a:bodyPr>
          <a:lstStyle/>
          <a:p>
            <a:pPr algn="ctr"/>
            <a:r>
              <a:rPr lang="cs-CZ" altLang="cs-CZ" sz="2800" b="1" dirty="0"/>
              <a:t>Sociálně-právní ochrana dětí (dále SPOD) zahrnuje  </a:t>
            </a:r>
            <a:br>
              <a:rPr lang="cs-CZ" altLang="cs-CZ" sz="2800" b="1" dirty="0"/>
            </a:br>
            <a:r>
              <a:rPr lang="cs-CZ" altLang="cs-CZ" sz="2800" b="1" dirty="0"/>
              <a:t>/§ 1 </a:t>
            </a:r>
            <a:r>
              <a:rPr lang="cs-CZ" altLang="cs-CZ" sz="2800" b="1" dirty="0" err="1"/>
              <a:t>ZoSPOD</a:t>
            </a:r>
            <a:r>
              <a:rPr lang="cs-CZ" altLang="cs-CZ" sz="2800" b="1" dirty="0"/>
              <a:t>/:</a:t>
            </a:r>
            <a:br>
              <a:rPr lang="cs-CZ" altLang="cs-CZ" sz="2800" b="1" dirty="0"/>
            </a:br>
            <a:endParaRPr lang="cs-CZ" sz="2800" dirty="0"/>
          </a:p>
        </p:txBody>
      </p:sp>
      <p:sp>
        <p:nvSpPr>
          <p:cNvPr id="3" name="Zástupný obsah 2">
            <a:extLst>
              <a:ext uri="{FF2B5EF4-FFF2-40B4-BE49-F238E27FC236}">
                <a16:creationId xmlns:a16="http://schemas.microsoft.com/office/drawing/2014/main" id="{FCC02C75-F1E7-4149-8ACF-34BA2E1FB2DE}"/>
              </a:ext>
            </a:extLst>
          </p:cNvPr>
          <p:cNvSpPr>
            <a:spLocks noGrp="1"/>
          </p:cNvSpPr>
          <p:nvPr>
            <p:ph idx="1"/>
          </p:nvPr>
        </p:nvSpPr>
        <p:spPr/>
        <p:txBody>
          <a:bodyPr>
            <a:normAutofit fontScale="77500" lnSpcReduction="20000"/>
          </a:bodyPr>
          <a:lstStyle/>
          <a:p>
            <a:pPr algn="just" eaLnBrk="1" hangingPunct="1">
              <a:spcBef>
                <a:spcPts val="0"/>
              </a:spcBef>
              <a:buFont typeface="Arial" panose="020B0604020202020204" pitchFamily="34" charset="0"/>
              <a:buChar char="•"/>
              <a:defRPr/>
            </a:pPr>
            <a:endParaRPr lang="cs-CZ" altLang="cs-CZ" sz="2800" b="1" dirty="0">
              <a:latin typeface="Times New Roman" pitchFamily="18" charset="0"/>
            </a:endParaRPr>
          </a:p>
          <a:p>
            <a:pPr algn="just">
              <a:spcBef>
                <a:spcPts val="0"/>
              </a:spcBef>
              <a:buFont typeface="Arial" panose="020B0604020202020204" pitchFamily="34" charset="0"/>
              <a:buChar char="•"/>
              <a:defRPr/>
            </a:pPr>
            <a:r>
              <a:rPr lang="cs-CZ" sz="2800" dirty="0"/>
              <a:t>ochranu práva dítěte na příznivý vývoj a řádnou výchovu</a:t>
            </a:r>
          </a:p>
          <a:p>
            <a:pPr algn="just">
              <a:spcBef>
                <a:spcPts val="0"/>
              </a:spcBef>
              <a:buFont typeface="Arial" panose="020B0604020202020204" pitchFamily="34" charset="0"/>
              <a:buChar char="•"/>
              <a:defRPr/>
            </a:pPr>
            <a:endParaRPr lang="cs-CZ" sz="2800" dirty="0"/>
          </a:p>
          <a:p>
            <a:pPr algn="just">
              <a:spcBef>
                <a:spcPts val="0"/>
              </a:spcBef>
              <a:buFont typeface="Arial" panose="020B0604020202020204" pitchFamily="34" charset="0"/>
              <a:buChar char="•"/>
              <a:defRPr/>
            </a:pPr>
            <a:r>
              <a:rPr lang="cs-CZ" sz="2800" dirty="0"/>
              <a:t>ochranu oprávněných zájmů dítěte, včetně ochrany jeho jmění </a:t>
            </a:r>
          </a:p>
          <a:p>
            <a:pPr algn="just">
              <a:spcBef>
                <a:spcPts val="0"/>
              </a:spcBef>
              <a:buFont typeface="Arial" panose="020B0604020202020204" pitchFamily="34" charset="0"/>
              <a:buChar char="•"/>
              <a:defRPr/>
            </a:pPr>
            <a:endParaRPr lang="cs-CZ" sz="2800" dirty="0"/>
          </a:p>
          <a:p>
            <a:pPr algn="just">
              <a:spcBef>
                <a:spcPts val="0"/>
              </a:spcBef>
              <a:buFont typeface="Arial" panose="020B0604020202020204" pitchFamily="34" charset="0"/>
              <a:buChar char="•"/>
              <a:defRPr/>
            </a:pPr>
            <a:r>
              <a:rPr lang="cs-CZ" sz="2800" dirty="0"/>
              <a:t>působení směřující k obnovení narušených funkcí rodiny</a:t>
            </a:r>
          </a:p>
          <a:p>
            <a:pPr algn="just">
              <a:spcBef>
                <a:spcPts val="0"/>
              </a:spcBef>
              <a:buFont typeface="Arial" panose="020B0604020202020204" pitchFamily="34" charset="0"/>
              <a:buChar char="•"/>
              <a:defRPr/>
            </a:pPr>
            <a:endParaRPr lang="cs-CZ" sz="2800" dirty="0"/>
          </a:p>
          <a:p>
            <a:pPr algn="just">
              <a:spcBef>
                <a:spcPts val="0"/>
              </a:spcBef>
              <a:buFont typeface="Arial" panose="020B0604020202020204" pitchFamily="34" charset="0"/>
              <a:buChar char="•"/>
              <a:defRPr/>
            </a:pPr>
            <a:r>
              <a:rPr lang="cs-CZ" sz="2800" dirty="0"/>
              <a:t>zabezpečení náhradního rodinného prostředí pro dítě, které nemůže být trvale nebo dočasně vychováváno ve vlastní rodině.</a:t>
            </a:r>
          </a:p>
          <a:p>
            <a:pPr marL="0" indent="0" algn="just" eaLnBrk="1" hangingPunct="1">
              <a:spcBef>
                <a:spcPts val="0"/>
              </a:spcBef>
              <a:buFontTx/>
              <a:buNone/>
              <a:defRPr/>
            </a:pPr>
            <a:endParaRPr lang="cs-CZ" altLang="cs-CZ" sz="2800" b="1" dirty="0">
              <a:cs typeface="Times New Roman" pitchFamily="18" charset="0"/>
            </a:endParaRPr>
          </a:p>
          <a:p>
            <a:pPr marL="0" indent="0" algn="just" eaLnBrk="1" hangingPunct="1">
              <a:spcBef>
                <a:spcPts val="0"/>
              </a:spcBef>
              <a:buFontTx/>
              <a:buNone/>
              <a:defRPr/>
            </a:pPr>
            <a:endParaRPr lang="cs-CZ" altLang="cs-CZ" sz="2800" b="1" dirty="0">
              <a:cs typeface="Times New Roman" pitchFamily="18" charset="0"/>
            </a:endParaRPr>
          </a:p>
          <a:p>
            <a:pPr marL="0" indent="0" algn="just">
              <a:spcBef>
                <a:spcPts val="0"/>
              </a:spcBef>
              <a:buFontTx/>
              <a:buNone/>
              <a:defRPr/>
            </a:pPr>
            <a:r>
              <a:rPr lang="cs-CZ" sz="2800" b="1" dirty="0"/>
              <a:t>Sociálně-právní ochrana náleží bez ohledu na státní občanství všem dětem, které se nacházejí na území České republiky</a:t>
            </a:r>
            <a:r>
              <a:rPr lang="cs-CZ" sz="2800" dirty="0"/>
              <a:t>. </a:t>
            </a:r>
          </a:p>
          <a:p>
            <a:pPr marL="0" indent="0" algn="just">
              <a:spcBef>
                <a:spcPts val="0"/>
              </a:spcBef>
              <a:buFontTx/>
              <a:buNone/>
              <a:defRPr/>
            </a:pPr>
            <a:endParaRPr lang="cs-CZ" sz="2800" dirty="0"/>
          </a:p>
          <a:p>
            <a:pPr marL="0" indent="0" algn="just">
              <a:spcBef>
                <a:spcPts val="0"/>
              </a:spcBef>
              <a:buFontTx/>
              <a:buNone/>
              <a:defRPr/>
            </a:pPr>
            <a:r>
              <a:rPr lang="cs-CZ" sz="2800" dirty="0"/>
              <a:t>Rozdíl spočívá pouze v rozsahu, v jakém se poskytuje.</a:t>
            </a:r>
          </a:p>
          <a:p>
            <a:endParaRPr lang="cs-CZ" dirty="0"/>
          </a:p>
        </p:txBody>
      </p:sp>
      <p:pic>
        <p:nvPicPr>
          <p:cNvPr id="4" name="Picture 2" descr="slapznak2">
            <a:extLst>
              <a:ext uri="{FF2B5EF4-FFF2-40B4-BE49-F238E27FC236}">
                <a16:creationId xmlns:a16="http://schemas.microsoft.com/office/drawing/2014/main" id="{5FE783CD-BD43-4BCF-AC89-A2B1937FD2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0" y="576721"/>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7044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0AB7B5-F1FC-4A86-8287-1D72C2656A58}"/>
              </a:ext>
            </a:extLst>
          </p:cNvPr>
          <p:cNvSpPr>
            <a:spLocks noGrp="1"/>
          </p:cNvSpPr>
          <p:nvPr>
            <p:ph type="title"/>
          </p:nvPr>
        </p:nvSpPr>
        <p:spPr>
          <a:xfrm>
            <a:off x="646111" y="452718"/>
            <a:ext cx="9404723" cy="1074525"/>
          </a:xfrm>
        </p:spPr>
        <p:txBody>
          <a:bodyPr>
            <a:noAutofit/>
          </a:bodyPr>
          <a:lstStyle/>
          <a:p>
            <a:pPr algn="ctr"/>
            <a:r>
              <a:rPr lang="cs-CZ" altLang="cs-CZ" sz="2800" b="1" dirty="0"/>
              <a:t>Sociálně-právní ochrana dětí (dále SPOD) zahrnuje  </a:t>
            </a:r>
            <a:br>
              <a:rPr lang="cs-CZ" altLang="cs-CZ" sz="2800" b="1" dirty="0"/>
            </a:br>
            <a:r>
              <a:rPr lang="cs-CZ" altLang="cs-CZ" sz="2800" b="1" dirty="0"/>
              <a:t>/§ 1 </a:t>
            </a:r>
            <a:r>
              <a:rPr lang="cs-CZ" altLang="cs-CZ" sz="2800" b="1" dirty="0" err="1"/>
              <a:t>ZoSPOD</a:t>
            </a:r>
            <a:r>
              <a:rPr lang="cs-CZ" altLang="cs-CZ" sz="2800" b="1" dirty="0"/>
              <a:t>/:</a:t>
            </a:r>
            <a:br>
              <a:rPr lang="cs-CZ" altLang="cs-CZ" sz="2800" b="1" dirty="0"/>
            </a:br>
            <a:endParaRPr lang="cs-CZ" sz="2800" dirty="0"/>
          </a:p>
        </p:txBody>
      </p:sp>
      <p:sp>
        <p:nvSpPr>
          <p:cNvPr id="3" name="Zástupný obsah 2">
            <a:extLst>
              <a:ext uri="{FF2B5EF4-FFF2-40B4-BE49-F238E27FC236}">
                <a16:creationId xmlns:a16="http://schemas.microsoft.com/office/drawing/2014/main" id="{FCC02C75-F1E7-4149-8ACF-34BA2E1FB2DE}"/>
              </a:ext>
            </a:extLst>
          </p:cNvPr>
          <p:cNvSpPr>
            <a:spLocks noGrp="1"/>
          </p:cNvSpPr>
          <p:nvPr>
            <p:ph idx="1"/>
          </p:nvPr>
        </p:nvSpPr>
        <p:spPr/>
        <p:txBody>
          <a:bodyPr>
            <a:normAutofit/>
          </a:bodyPr>
          <a:lstStyle/>
          <a:p>
            <a:r>
              <a:rPr lang="cs-CZ" dirty="0"/>
              <a:t>Funkce podpůrná a poradenská – rodiče jsou partnery OSPOD</a:t>
            </a:r>
          </a:p>
          <a:p>
            <a:r>
              <a:rPr lang="cs-CZ" dirty="0"/>
              <a:t>Funkce ochranná – nejčastěji v pozici kolizního opatrovníka</a:t>
            </a:r>
          </a:p>
          <a:p>
            <a:r>
              <a:rPr lang="cs-CZ" dirty="0"/>
              <a:t>Funkce preventivní – vyhledávání ohrožených dětí</a:t>
            </a:r>
          </a:p>
          <a:p>
            <a:r>
              <a:rPr lang="cs-CZ" dirty="0"/>
              <a:t>Funkce kontrolní – OSPOD může ukládat sankce, nebo jde o orgán správní, popř.   kontroluje dle rozhodnutí soudu</a:t>
            </a:r>
          </a:p>
        </p:txBody>
      </p:sp>
      <p:pic>
        <p:nvPicPr>
          <p:cNvPr id="4" name="Picture 2" descr="slapznak2">
            <a:extLst>
              <a:ext uri="{FF2B5EF4-FFF2-40B4-BE49-F238E27FC236}">
                <a16:creationId xmlns:a16="http://schemas.microsoft.com/office/drawing/2014/main" id="{5FE783CD-BD43-4BCF-AC89-A2B1937FD2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0" y="576721"/>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5836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0AB7B5-F1FC-4A86-8287-1D72C2656A58}"/>
              </a:ext>
            </a:extLst>
          </p:cNvPr>
          <p:cNvSpPr>
            <a:spLocks noGrp="1"/>
          </p:cNvSpPr>
          <p:nvPr>
            <p:ph type="title"/>
          </p:nvPr>
        </p:nvSpPr>
        <p:spPr>
          <a:xfrm>
            <a:off x="646111" y="452718"/>
            <a:ext cx="9404723" cy="1074525"/>
          </a:xfrm>
        </p:spPr>
        <p:txBody>
          <a:bodyPr>
            <a:noAutofit/>
          </a:bodyPr>
          <a:lstStyle/>
          <a:p>
            <a:pPr algn="ctr"/>
            <a:r>
              <a:rPr lang="cs-CZ" altLang="cs-CZ" sz="2800" b="1" dirty="0"/>
              <a:t>Sociálně-právní ochrana dětí (dále SPOD) zahrnuje  </a:t>
            </a:r>
            <a:br>
              <a:rPr lang="cs-CZ" altLang="cs-CZ" sz="2800" b="1" dirty="0"/>
            </a:br>
            <a:r>
              <a:rPr lang="cs-CZ" altLang="cs-CZ" sz="2800" b="1" dirty="0"/>
              <a:t>/§ 1 </a:t>
            </a:r>
            <a:r>
              <a:rPr lang="cs-CZ" altLang="cs-CZ" sz="2800" b="1" dirty="0" err="1"/>
              <a:t>ZoSPOD</a:t>
            </a:r>
            <a:r>
              <a:rPr lang="cs-CZ" altLang="cs-CZ" sz="2800" b="1" dirty="0"/>
              <a:t>/:</a:t>
            </a:r>
            <a:br>
              <a:rPr lang="cs-CZ" altLang="cs-CZ" sz="2800" b="1" dirty="0"/>
            </a:br>
            <a:endParaRPr lang="cs-CZ" sz="2800" dirty="0"/>
          </a:p>
        </p:txBody>
      </p:sp>
      <p:sp>
        <p:nvSpPr>
          <p:cNvPr id="3" name="Zástupný obsah 2">
            <a:extLst>
              <a:ext uri="{FF2B5EF4-FFF2-40B4-BE49-F238E27FC236}">
                <a16:creationId xmlns:a16="http://schemas.microsoft.com/office/drawing/2014/main" id="{FCC02C75-F1E7-4149-8ACF-34BA2E1FB2DE}"/>
              </a:ext>
            </a:extLst>
          </p:cNvPr>
          <p:cNvSpPr>
            <a:spLocks noGrp="1"/>
          </p:cNvSpPr>
          <p:nvPr>
            <p:ph idx="1"/>
          </p:nvPr>
        </p:nvSpPr>
        <p:spPr/>
        <p:txBody>
          <a:bodyPr>
            <a:normAutofit lnSpcReduction="10000"/>
          </a:bodyPr>
          <a:lstStyle/>
          <a:p>
            <a:pPr algn="just" eaLnBrk="1" hangingPunct="1">
              <a:spcBef>
                <a:spcPts val="0"/>
              </a:spcBef>
              <a:buFont typeface="Arial" panose="020B0604020202020204" pitchFamily="34" charset="0"/>
              <a:buChar char="•"/>
              <a:defRPr/>
            </a:pPr>
            <a:r>
              <a:rPr lang="cs-CZ" sz="2800" dirty="0"/>
              <a:t>Stát se nesmí vměšovat do rodiny a výkonu rodičovských povinností a práv, pokud o to rodiče sami nepožádají nebo pokud není ohrožen život a zdraví dětí nebo jejich řádný vývoj.</a:t>
            </a:r>
          </a:p>
          <a:p>
            <a:pPr algn="just" eaLnBrk="1" hangingPunct="1">
              <a:spcBef>
                <a:spcPts val="0"/>
              </a:spcBef>
              <a:buFont typeface="Arial" panose="020B0604020202020204" pitchFamily="34" charset="0"/>
              <a:buChar char="•"/>
              <a:defRPr/>
            </a:pPr>
            <a:r>
              <a:rPr lang="cs-CZ" sz="2800" dirty="0"/>
              <a:t>Pokud rodiče selžou ve své funkci, nejsou schopni řádně vykonávat svou rodičovskou úlohu nebo ji dokonce zanedbávají, je povinností společnosti, aby zajistila ochranu dětí. Odpovědnost za řešení situace zůstává nadále na rodičích, resp. jiných osobách odpovědných za východu dítěte.</a:t>
            </a:r>
          </a:p>
          <a:p>
            <a:endParaRPr lang="cs-CZ" dirty="0"/>
          </a:p>
        </p:txBody>
      </p:sp>
      <p:pic>
        <p:nvPicPr>
          <p:cNvPr id="4" name="Picture 2" descr="slapznak2">
            <a:extLst>
              <a:ext uri="{FF2B5EF4-FFF2-40B4-BE49-F238E27FC236}">
                <a16:creationId xmlns:a16="http://schemas.microsoft.com/office/drawing/2014/main" id="{5FE783CD-BD43-4BCF-AC89-A2B1937FD2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0" y="576721"/>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6874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D9FB27-4FDD-4683-A994-192741826608}"/>
              </a:ext>
            </a:extLst>
          </p:cNvPr>
          <p:cNvSpPr>
            <a:spLocks noGrp="1"/>
          </p:cNvSpPr>
          <p:nvPr>
            <p:ph type="title"/>
          </p:nvPr>
        </p:nvSpPr>
        <p:spPr/>
        <p:txBody>
          <a:bodyPr>
            <a:normAutofit fontScale="90000"/>
          </a:bodyPr>
          <a:lstStyle/>
          <a:p>
            <a:pPr algn="ctr"/>
            <a:r>
              <a:rPr lang="cs-CZ" sz="3100" b="1" dirty="0">
                <a:cs typeface="Times New Roman" pitchFamily="18" charset="0"/>
              </a:rPr>
              <a:t>Sociálně-právní ochrana se zaměřuje zejména na děti  </a:t>
            </a:r>
            <a:br>
              <a:rPr lang="cs-CZ" sz="3100" b="1" dirty="0">
                <a:cs typeface="Times New Roman" pitchFamily="18" charset="0"/>
              </a:rPr>
            </a:br>
            <a:r>
              <a:rPr lang="cs-CZ" sz="3100" b="1" dirty="0">
                <a:cs typeface="Times New Roman" pitchFamily="18" charset="0"/>
              </a:rPr>
              <a:t>/§ 6 </a:t>
            </a:r>
            <a:r>
              <a:rPr lang="cs-CZ" sz="3100" b="1" dirty="0" err="1">
                <a:cs typeface="Times New Roman" pitchFamily="18" charset="0"/>
              </a:rPr>
              <a:t>ZoSPOD</a:t>
            </a:r>
            <a:r>
              <a:rPr lang="cs-CZ" sz="3100" b="1" dirty="0">
                <a:cs typeface="Times New Roman" pitchFamily="18" charset="0"/>
              </a:rPr>
              <a:t>/:</a:t>
            </a:r>
            <a:br>
              <a:rPr lang="cs-CZ" sz="4400" dirty="0">
                <a:cs typeface="Times New Roman" pitchFamily="18" charset="0"/>
              </a:rPr>
            </a:br>
            <a:endParaRPr lang="cs-CZ" dirty="0"/>
          </a:p>
        </p:txBody>
      </p:sp>
      <p:sp>
        <p:nvSpPr>
          <p:cNvPr id="3" name="Zástupný obsah 2">
            <a:extLst>
              <a:ext uri="{FF2B5EF4-FFF2-40B4-BE49-F238E27FC236}">
                <a16:creationId xmlns:a16="http://schemas.microsoft.com/office/drawing/2014/main" id="{1836C13F-EDA1-4B04-9B0B-369BEC4178E6}"/>
              </a:ext>
            </a:extLst>
          </p:cNvPr>
          <p:cNvSpPr>
            <a:spLocks noGrp="1"/>
          </p:cNvSpPr>
          <p:nvPr>
            <p:ph idx="1"/>
          </p:nvPr>
        </p:nvSpPr>
        <p:spPr/>
        <p:txBody>
          <a:bodyPr>
            <a:normAutofit fontScale="70000" lnSpcReduction="20000"/>
          </a:bodyPr>
          <a:lstStyle/>
          <a:p>
            <a:pPr algn="just">
              <a:spcBef>
                <a:spcPts val="0"/>
              </a:spcBef>
              <a:buFontTx/>
              <a:buNone/>
              <a:defRPr/>
            </a:pPr>
            <a:endParaRPr lang="cs-CZ" sz="2800" b="1" dirty="0">
              <a:cs typeface="Times New Roman" pitchFamily="18" charset="0"/>
            </a:endParaRPr>
          </a:p>
          <a:p>
            <a:pPr algn="just">
              <a:spcBef>
                <a:spcPts val="0"/>
              </a:spcBef>
              <a:buFont typeface="Arial" panose="020B0604020202020204" pitchFamily="34" charset="0"/>
              <a:buChar char="•"/>
              <a:defRPr/>
            </a:pPr>
            <a:r>
              <a:rPr lang="cs-CZ" sz="2800" dirty="0">
                <a:cs typeface="Times New Roman" pitchFamily="18" charset="0"/>
              </a:rPr>
              <a:t>jejichž rodiče zemřeli, neplní povinnosti, nevykonávají nebo zneužívají práva plynoucí z rodičovské odpovědnosti </a:t>
            </a:r>
            <a:endParaRPr lang="cs-CZ" sz="2800" dirty="0">
              <a:latin typeface="Times New Roman" pitchFamily="18" charset="0"/>
              <a:cs typeface="Times New Roman" pitchFamily="18" charset="0"/>
            </a:endParaRPr>
          </a:p>
          <a:p>
            <a:pPr algn="just">
              <a:spcBef>
                <a:spcPts val="0"/>
              </a:spcBef>
              <a:buFont typeface="Arial" panose="020B0604020202020204" pitchFamily="34" charset="0"/>
              <a:buChar char="•"/>
              <a:defRPr/>
            </a:pPr>
            <a:r>
              <a:rPr lang="cs-CZ" sz="2800" dirty="0">
                <a:cs typeface="Times New Roman" pitchFamily="18" charset="0"/>
              </a:rPr>
              <a:t>které byly svěřeny do výchovy jiné osoby odpovědné za výchovu dítěte, pokud tato osoba neplní povinnosti plynoucí ze svěření dítěte výchovy </a:t>
            </a:r>
            <a:endParaRPr lang="cs-CZ" sz="2800" dirty="0">
              <a:latin typeface="Times New Roman" pitchFamily="18" charset="0"/>
              <a:cs typeface="Times New Roman" pitchFamily="18" charset="0"/>
            </a:endParaRPr>
          </a:p>
          <a:p>
            <a:pPr algn="just">
              <a:spcBef>
                <a:spcPts val="0"/>
              </a:spcBef>
              <a:buFont typeface="Arial" panose="020B0604020202020204" pitchFamily="34" charset="0"/>
              <a:buChar char="•"/>
              <a:defRPr/>
            </a:pPr>
            <a:r>
              <a:rPr lang="cs-CZ" sz="2800" dirty="0">
                <a:cs typeface="Times New Roman" pitchFamily="18" charset="0"/>
              </a:rPr>
              <a:t>které vedou zahálčivý nebo nemravný život, opakovaně se dopouští útěků </a:t>
            </a:r>
          </a:p>
          <a:p>
            <a:pPr algn="just">
              <a:spcBef>
                <a:spcPts val="0"/>
              </a:spcBef>
              <a:buFont typeface="Arial" panose="020B0604020202020204" pitchFamily="34" charset="0"/>
              <a:buChar char="•"/>
              <a:defRPr/>
            </a:pPr>
            <a:r>
              <a:rPr lang="cs-CZ" sz="2800" dirty="0">
                <a:cs typeface="Times New Roman" pitchFamily="18" charset="0"/>
              </a:rPr>
              <a:t>na kterých byl spáchán trestný čin/ je podezření ze spáchání takového činu</a:t>
            </a:r>
          </a:p>
          <a:p>
            <a:pPr algn="just">
              <a:spcBef>
                <a:spcPts val="0"/>
              </a:spcBef>
              <a:buFont typeface="Arial" panose="020B0604020202020204" pitchFamily="34" charset="0"/>
              <a:buChar char="•"/>
              <a:defRPr/>
            </a:pPr>
            <a:r>
              <a:rPr lang="cs-CZ" sz="2800" dirty="0">
                <a:cs typeface="Times New Roman" pitchFamily="18" charset="0"/>
              </a:rPr>
              <a:t>které jsou na žádost rodičů /jiných osob odpovědných za výchovu/ opakovaně umisťovány do zařízení zajišťující nepřetržitou péči nebo jsou zde umístěny déle než 6 měsíců</a:t>
            </a:r>
          </a:p>
          <a:p>
            <a:pPr algn="just">
              <a:spcBef>
                <a:spcPts val="0"/>
              </a:spcBef>
              <a:buFont typeface="Arial" panose="020B0604020202020204" pitchFamily="34" charset="0"/>
              <a:buChar char="•"/>
              <a:defRPr/>
            </a:pPr>
            <a:r>
              <a:rPr lang="cs-CZ" sz="2800" dirty="0">
                <a:cs typeface="Times New Roman" pitchFamily="18" charset="0"/>
              </a:rPr>
              <a:t>které jsou ohrožovány násilím mezi rodiči /jinými osobami odp. za výchovu/ </a:t>
            </a:r>
          </a:p>
          <a:p>
            <a:pPr algn="just">
              <a:spcBef>
                <a:spcPts val="0"/>
              </a:spcBef>
              <a:buFont typeface="Arial" panose="020B0604020202020204" pitchFamily="34" charset="0"/>
              <a:buChar char="•"/>
              <a:defRPr/>
            </a:pPr>
            <a:r>
              <a:rPr lang="cs-CZ" sz="2800" dirty="0">
                <a:cs typeface="Times New Roman" pitchFamily="18" charset="0"/>
              </a:rPr>
              <a:t>které jsou žadateli </a:t>
            </a:r>
            <a:r>
              <a:rPr lang="cs-CZ" sz="2800" dirty="0"/>
              <a:t>o azyl odloučenými od svých rodičů </a:t>
            </a:r>
            <a:r>
              <a:rPr lang="cs-CZ" sz="2800" dirty="0">
                <a:cs typeface="Times New Roman" pitchFamily="18" charset="0"/>
              </a:rPr>
              <a:t>/osob odp. za výchovu/</a:t>
            </a:r>
          </a:p>
          <a:p>
            <a:pPr marL="0" indent="0">
              <a:spcBef>
                <a:spcPts val="0"/>
              </a:spcBef>
              <a:buFontTx/>
              <a:buNone/>
              <a:defRPr/>
            </a:pPr>
            <a:endParaRPr lang="cs-CZ" sz="2800" b="1" dirty="0"/>
          </a:p>
          <a:p>
            <a:pPr marL="0" indent="0">
              <a:spcBef>
                <a:spcPts val="0"/>
              </a:spcBef>
              <a:buFontTx/>
              <a:buNone/>
              <a:defRPr/>
            </a:pPr>
            <a:r>
              <a:rPr lang="cs-CZ" sz="2800" b="1" dirty="0"/>
              <a:t>pokud tyto skutečnosti trvají po takovou dobu nebo jsou takové intenzity, že  nepříznivě  ovlivňují vývoj dětí nebo jsou anebo mohou být příčinou </a:t>
            </a:r>
          </a:p>
          <a:p>
            <a:pPr marL="0" indent="0">
              <a:spcBef>
                <a:spcPts val="0"/>
              </a:spcBef>
              <a:buFontTx/>
              <a:buNone/>
              <a:defRPr/>
            </a:pPr>
            <a:r>
              <a:rPr lang="cs-CZ" sz="2800" b="1" dirty="0"/>
              <a:t>nepříznivého vývoje dětí.</a:t>
            </a:r>
            <a:endParaRPr lang="cs-CZ" sz="2800" dirty="0"/>
          </a:p>
          <a:p>
            <a:endParaRPr lang="cs-CZ" dirty="0"/>
          </a:p>
        </p:txBody>
      </p:sp>
      <p:pic>
        <p:nvPicPr>
          <p:cNvPr id="4" name="Picture 2" descr="slapznak2">
            <a:extLst>
              <a:ext uri="{FF2B5EF4-FFF2-40B4-BE49-F238E27FC236}">
                <a16:creationId xmlns:a16="http://schemas.microsoft.com/office/drawing/2014/main" id="{D6672276-EB6B-411B-9BF7-C7EEB3037F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52398" y="452718"/>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0388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D9FB27-4FDD-4683-A994-192741826608}"/>
              </a:ext>
            </a:extLst>
          </p:cNvPr>
          <p:cNvSpPr>
            <a:spLocks noGrp="1"/>
          </p:cNvSpPr>
          <p:nvPr>
            <p:ph type="title"/>
          </p:nvPr>
        </p:nvSpPr>
        <p:spPr/>
        <p:txBody>
          <a:bodyPr>
            <a:normAutofit fontScale="90000"/>
          </a:bodyPr>
          <a:lstStyle/>
          <a:p>
            <a:pPr algn="ctr"/>
            <a:r>
              <a:rPr lang="cs-CZ" sz="3100" b="1" dirty="0">
                <a:cs typeface="Times New Roman" pitchFamily="18" charset="0"/>
              </a:rPr>
              <a:t>Sociálně-právní ochrana se zaměřuje zejména na děti  </a:t>
            </a:r>
            <a:br>
              <a:rPr lang="cs-CZ" sz="3100" b="1" dirty="0">
                <a:cs typeface="Times New Roman" pitchFamily="18" charset="0"/>
              </a:rPr>
            </a:br>
            <a:r>
              <a:rPr lang="cs-CZ" sz="3100" b="1" dirty="0">
                <a:cs typeface="Times New Roman" pitchFamily="18" charset="0"/>
              </a:rPr>
              <a:t>/§ 6 </a:t>
            </a:r>
            <a:r>
              <a:rPr lang="cs-CZ" sz="3100" b="1" dirty="0" err="1">
                <a:cs typeface="Times New Roman" pitchFamily="18" charset="0"/>
              </a:rPr>
              <a:t>ZoSPOD</a:t>
            </a:r>
            <a:r>
              <a:rPr lang="cs-CZ" sz="3100" b="1" dirty="0">
                <a:cs typeface="Times New Roman" pitchFamily="18" charset="0"/>
              </a:rPr>
              <a:t>/:</a:t>
            </a:r>
            <a:br>
              <a:rPr lang="cs-CZ" sz="4400" dirty="0">
                <a:cs typeface="Times New Roman" pitchFamily="18" charset="0"/>
              </a:rPr>
            </a:br>
            <a:endParaRPr lang="cs-CZ" dirty="0"/>
          </a:p>
        </p:txBody>
      </p:sp>
      <p:sp>
        <p:nvSpPr>
          <p:cNvPr id="3" name="Zástupný obsah 2">
            <a:extLst>
              <a:ext uri="{FF2B5EF4-FFF2-40B4-BE49-F238E27FC236}">
                <a16:creationId xmlns:a16="http://schemas.microsoft.com/office/drawing/2014/main" id="{1836C13F-EDA1-4B04-9B0B-369BEC4178E6}"/>
              </a:ext>
            </a:extLst>
          </p:cNvPr>
          <p:cNvSpPr>
            <a:spLocks noGrp="1"/>
          </p:cNvSpPr>
          <p:nvPr>
            <p:ph idx="1"/>
          </p:nvPr>
        </p:nvSpPr>
        <p:spPr/>
        <p:txBody>
          <a:bodyPr>
            <a:normAutofit/>
          </a:bodyPr>
          <a:lstStyle/>
          <a:p>
            <a:pPr algn="just">
              <a:spcBef>
                <a:spcPts val="0"/>
              </a:spcBef>
              <a:buFontTx/>
              <a:buNone/>
              <a:defRPr/>
            </a:pPr>
            <a:endParaRPr lang="cs-CZ" sz="2800" b="1" dirty="0">
              <a:cs typeface="Times New Roman" pitchFamily="18" charset="0"/>
            </a:endParaRPr>
          </a:p>
          <a:p>
            <a:pPr algn="just">
              <a:spcBef>
                <a:spcPts val="0"/>
              </a:spcBef>
              <a:buFont typeface="Arial" panose="020B0604020202020204" pitchFamily="34" charset="0"/>
              <a:buChar char="•"/>
              <a:defRPr/>
            </a:pPr>
            <a:r>
              <a:rPr lang="cs-CZ" sz="2800" dirty="0">
                <a:cs typeface="Times New Roman" pitchFamily="18" charset="0"/>
              </a:rPr>
              <a:t>V případě nezletilého, ale plně svéprávného dítěte OSPOD může:</a:t>
            </a:r>
          </a:p>
          <a:p>
            <a:pPr algn="just">
              <a:spcBef>
                <a:spcPts val="0"/>
              </a:spcBef>
              <a:buFont typeface="Arial" panose="020B0604020202020204" pitchFamily="34" charset="0"/>
              <a:buChar char="•"/>
              <a:defRPr/>
            </a:pPr>
            <a:r>
              <a:rPr lang="cs-CZ" sz="2800" dirty="0">
                <a:cs typeface="Times New Roman" pitchFamily="18" charset="0"/>
              </a:rPr>
              <a:t>- pomoci, dítě požádá o pomoc při ochraně svého zdraví </a:t>
            </a:r>
          </a:p>
          <a:p>
            <a:pPr marL="0" indent="0" algn="just">
              <a:spcBef>
                <a:spcPts val="0"/>
              </a:spcBef>
              <a:buNone/>
              <a:defRPr/>
            </a:pPr>
            <a:r>
              <a:rPr lang="cs-CZ" sz="2800" dirty="0">
                <a:cs typeface="Times New Roman" pitchFamily="18" charset="0"/>
              </a:rPr>
              <a:t>    a života</a:t>
            </a:r>
          </a:p>
          <a:p>
            <a:pPr algn="just">
              <a:spcBef>
                <a:spcPts val="0"/>
              </a:spcBef>
              <a:buFont typeface="Arial" panose="020B0604020202020204" pitchFamily="34" charset="0"/>
              <a:buChar char="•"/>
              <a:defRPr/>
            </a:pPr>
            <a:r>
              <a:rPr lang="cs-CZ" sz="2800" dirty="0">
                <a:cs typeface="Times New Roman" pitchFamily="18" charset="0"/>
              </a:rPr>
              <a:t>- musí zasáhnout preventivně, např. ohrožení návykovými látkami</a:t>
            </a:r>
          </a:p>
          <a:p>
            <a:pPr algn="just">
              <a:spcBef>
                <a:spcPts val="0"/>
              </a:spcBef>
              <a:buFont typeface="Arial" panose="020B0604020202020204" pitchFamily="34" charset="0"/>
              <a:buChar char="•"/>
              <a:defRPr/>
            </a:pPr>
            <a:r>
              <a:rPr lang="cs-CZ" sz="2800" dirty="0">
                <a:cs typeface="Times New Roman" pitchFamily="18" charset="0"/>
              </a:rPr>
              <a:t>- činí kroky v případě omezení svobody dítěte – ústavní </a:t>
            </a:r>
          </a:p>
          <a:p>
            <a:pPr marL="0" indent="0" algn="just">
              <a:spcBef>
                <a:spcPts val="0"/>
              </a:spcBef>
              <a:buNone/>
              <a:defRPr/>
            </a:pPr>
            <a:r>
              <a:rPr lang="cs-CZ" sz="2800" dirty="0">
                <a:cs typeface="Times New Roman" pitchFamily="18" charset="0"/>
              </a:rPr>
              <a:t>    a ochranná výchova</a:t>
            </a:r>
            <a:endParaRPr lang="cs-CZ" sz="2800" dirty="0"/>
          </a:p>
          <a:p>
            <a:endParaRPr lang="cs-CZ" dirty="0"/>
          </a:p>
        </p:txBody>
      </p:sp>
      <p:pic>
        <p:nvPicPr>
          <p:cNvPr id="4" name="Picture 2" descr="slapznak2">
            <a:extLst>
              <a:ext uri="{FF2B5EF4-FFF2-40B4-BE49-F238E27FC236}">
                <a16:creationId xmlns:a16="http://schemas.microsoft.com/office/drawing/2014/main" id="{D6672276-EB6B-411B-9BF7-C7EEB3037F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52398" y="452718"/>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98420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Modrá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Slice</Template>
  <TotalTime>635</TotalTime>
  <Words>4296</Words>
  <Application>Microsoft Office PowerPoint</Application>
  <PresentationFormat>Širokoúhlá obrazovka</PresentationFormat>
  <Paragraphs>351</Paragraphs>
  <Slides>42</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42</vt:i4>
      </vt:variant>
    </vt:vector>
  </HeadingPairs>
  <TitlesOfParts>
    <vt:vector size="47" baseType="lpstr">
      <vt:lpstr>Arial</vt:lpstr>
      <vt:lpstr>Calibri</vt:lpstr>
      <vt:lpstr>Times New Roman</vt:lpstr>
      <vt:lpstr>Wingdings 3</vt:lpstr>
      <vt:lpstr>Ion</vt:lpstr>
      <vt:lpstr>SOCIÁLNĚ PRÁVNÍ OCHRANA DĚTÍ</vt:lpstr>
      <vt:lpstr>Právní úprava sociálně – právní ochrany dětí: </vt:lpstr>
      <vt:lpstr>Listina základních lidských práv a svobod </vt:lpstr>
      <vt:lpstr>Další prameny</vt:lpstr>
      <vt:lpstr>Sociálně-právní ochrana dětí (dále SPOD) zahrnuje   /§ 1 ZoSPOD/: </vt:lpstr>
      <vt:lpstr>Sociálně-právní ochrana dětí (dále SPOD) zahrnuje   /§ 1 ZoSPOD/: </vt:lpstr>
      <vt:lpstr>Sociálně-právní ochrana dětí (dále SPOD) zahrnuje   /§ 1 ZoSPOD/: </vt:lpstr>
      <vt:lpstr>Sociálně-právní ochrana se zaměřuje zejména na děti   /§ 6 ZoSPOD/: </vt:lpstr>
      <vt:lpstr>Sociálně-právní ochrana se zaměřuje zejména na děti   /§ 6 ZoSPOD/: </vt:lpstr>
      <vt:lpstr>SPOD zajišťují orgány sociálně-právní ochrany /OSPOD/, jimiž jsou: </vt:lpstr>
      <vt:lpstr>Obecní úřad obce s rozšířenou působností je povinen v zájmu snížení rizika ohrožení dítěte zejména: </vt:lpstr>
      <vt:lpstr>Opatření SPOD – ze strany obecního úřadu obce s rozšířenou působností: </vt:lpstr>
      <vt:lpstr>Oprávnění zaměstnanců orgánu sociálně-právní ochrany: </vt:lpstr>
      <vt:lpstr>Práva dětí</vt:lpstr>
      <vt:lpstr>Práva dětí</vt:lpstr>
      <vt:lpstr>OSPOD Šlapanice</vt:lpstr>
      <vt:lpstr>OSPOD Šlapanice</vt:lpstr>
      <vt:lpstr>OSPOD Šlapanice</vt:lpstr>
      <vt:lpstr> Spolupráce se školami</vt:lpstr>
      <vt:lpstr> Spolupráce se školami</vt:lpstr>
      <vt:lpstr>Standardy kvality sociálně právní ochrany dětí</vt:lpstr>
      <vt:lpstr>1a) Orgán sociálně-právní ochrany zajišťuje účinné poskytování sociálně-právní ochrany v potřebném rozsahu na celém území svého správního obvodu.</vt:lpstr>
      <vt:lpstr>1b) Doba výkonu sociálně-právní ochrany je přizpůsobena potřebám osob, jimž je nebo může být v budoucnu sociálně-právní ochrana poskytována nebo na než se zaměřuje, zejména děti (dále jen „cílová skupina“). </vt:lpstr>
      <vt:lpstr>2a) Výkon sociálně-právní ochrany je zajištěn v prostorách vhodných pro komunikaci s ohroženými dětmi a rodinami.</vt:lpstr>
      <vt:lpstr>2b) Orgán sociálně-právní ochrany má vhodné materiální vybavení s ohledem na výkon sociálně-právní ochrany na pracovišti i mimo něj. K dispozici je zejména potřebný počet automobilů, mobilních telefonů, notebooků, fotoaparátů a dalších prostředků záznamové techniky pro práci v terénu.</vt:lpstr>
      <vt:lpstr>2c Orgán sociálně-právní ochrany má k dispozici vhodné materiální vybavení pro práci s osobami z cílové skupiny, jimž je poskytována sociálně-právní ochrana (dále jen „klient“), zejména s ohledem na potřeby dětí.</vt:lpstr>
      <vt:lpstr>2d Orgán sociálně právní ochrany má k dispozici potřebné hygienické zázemí a osobní ochranné pracovní prostředky pro zaměstnance zařazené v orgánech sociálně-právní ochrany k výkonu sociálněprávní ochrany.</vt:lpstr>
      <vt:lpstr>3a Orgán sociálně-právní ochrany zveřejní způsobem umožňujícím dálkový přístup či jiným vhodným způsobem vnitřní pravidla a postupy jím vytvořené za účelem naplnění těchto standardů kvality sociálně-právní ochrany při poskytování sociálně-právní ochrany</vt:lpstr>
      <vt:lpstr>3b) Orgán sociálně-právní ochrany má zpracovány informace o rozsahu a podmínkách poskytování sociálně-právní ochrany, a to ve formě srozumitelné cílové skupině. Tyto informace jsou veřejně dostupné. </vt:lpstr>
      <vt:lpstr>Leták pro děti </vt:lpstr>
      <vt:lpstr>4a) Orgán sociálně-právní ochrany má v rámci stanovené organizační struktury určen počet pracovních míst a zpracované pracovní profily jednotlivých zaměstnanců zařazených v orgánech sociálněprávní ochrany k výkonu sociálně-právní ochrany</vt:lpstr>
      <vt:lpstr>4b) Počet zaměstnanců je přiměřený spádovému obvodu orgánu sociálně-právní ochrany. Při výpočtu přiměřeného počtu zaměstnanců orgánu sociálně-právní ochrany je zohledněno kritérium ovlivňující náročnost výkonu sociálně-právní ochrany dětí ve správním obvodu orgánu sociálně-právní ochrany.</vt:lpstr>
      <vt:lpstr>7a) Orgán sociálně-právní ochrany aktivně vyhledává a monitoruje ohrožené děti. Prokazatelně koordinuje, případně vytváří podmínky pro preventivní aktivity ve svém správním obvodu.</vt:lpstr>
      <vt:lpstr>         SYNDROM CAN </vt:lpstr>
      <vt:lpstr>         Kategorie CAN (Zdravotní komise Rady Evropy, 1992) </vt:lpstr>
      <vt:lpstr>         CAN v číslech </vt:lpstr>
      <vt:lpstr>        Pachatelé </vt:lpstr>
      <vt:lpstr>Rizikové faktory CAN    (Světová zdravotnická organizace)</vt:lpstr>
      <vt:lpstr>Nejčastější mýty související s CAN  (S. Mufson, R. Kranz; 1996)  </vt:lpstr>
      <vt:lpstr>         SEXUÁLNÍ ZNEUŽÍVÁNÍ  </vt:lpstr>
      <vt:lpstr>         Pokud máte podezření na CAN </vt:lpstr>
      <vt:lpstr>         Pokud dítě samo sdělí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Právní úprava sociálně – právní ochrany dětí:</dc:title>
  <dc:creator>Ondřej Ipser</dc:creator>
  <cp:lastModifiedBy>Ondřej Ipser</cp:lastModifiedBy>
  <cp:revision>31</cp:revision>
  <dcterms:created xsi:type="dcterms:W3CDTF">2021-01-08T18:44:04Z</dcterms:created>
  <dcterms:modified xsi:type="dcterms:W3CDTF">2023-03-09T10:45:14Z</dcterms:modified>
</cp:coreProperties>
</file>