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69"/>
  </p:notesMasterIdLst>
  <p:sldIdLst>
    <p:sldId id="256" r:id="rId2"/>
    <p:sldId id="257" r:id="rId3"/>
    <p:sldId id="258" r:id="rId4"/>
    <p:sldId id="259" r:id="rId5"/>
    <p:sldId id="260" r:id="rId6"/>
    <p:sldId id="261" r:id="rId7"/>
    <p:sldId id="262" r:id="rId8"/>
    <p:sldId id="330" r:id="rId9"/>
    <p:sldId id="263" r:id="rId10"/>
    <p:sldId id="264" r:id="rId11"/>
    <p:sldId id="265" r:id="rId12"/>
    <p:sldId id="266" r:id="rId13"/>
    <p:sldId id="331" r:id="rId14"/>
    <p:sldId id="267" r:id="rId15"/>
    <p:sldId id="268" r:id="rId16"/>
    <p:sldId id="269" r:id="rId17"/>
    <p:sldId id="270" r:id="rId18"/>
    <p:sldId id="332" r:id="rId19"/>
    <p:sldId id="333" r:id="rId20"/>
    <p:sldId id="271" r:id="rId21"/>
    <p:sldId id="272" r:id="rId22"/>
    <p:sldId id="273" r:id="rId23"/>
    <p:sldId id="334" r:id="rId24"/>
    <p:sldId id="299" r:id="rId25"/>
    <p:sldId id="309" r:id="rId26"/>
    <p:sldId id="310" r:id="rId27"/>
    <p:sldId id="306" r:id="rId28"/>
    <p:sldId id="312" r:id="rId29"/>
    <p:sldId id="313" r:id="rId30"/>
    <p:sldId id="300" r:id="rId31"/>
    <p:sldId id="316" r:id="rId32"/>
    <p:sldId id="315" r:id="rId33"/>
    <p:sldId id="308" r:id="rId34"/>
    <p:sldId id="317" r:id="rId35"/>
    <p:sldId id="314" r:id="rId36"/>
    <p:sldId id="318" r:id="rId37"/>
    <p:sldId id="319" r:id="rId38"/>
    <p:sldId id="320" r:id="rId39"/>
    <p:sldId id="321" r:id="rId40"/>
    <p:sldId id="322" r:id="rId41"/>
    <p:sldId id="323" r:id="rId42"/>
    <p:sldId id="275" r:id="rId43"/>
    <p:sldId id="276" r:id="rId44"/>
    <p:sldId id="277" r:id="rId45"/>
    <p:sldId id="278" r:id="rId46"/>
    <p:sldId id="279" r:id="rId47"/>
    <p:sldId id="280" r:id="rId48"/>
    <p:sldId id="281" r:id="rId49"/>
    <p:sldId id="284" r:id="rId50"/>
    <p:sldId id="286" r:id="rId51"/>
    <p:sldId id="287" r:id="rId52"/>
    <p:sldId id="288" r:id="rId53"/>
    <p:sldId id="289" r:id="rId54"/>
    <p:sldId id="290" r:id="rId55"/>
    <p:sldId id="291" r:id="rId56"/>
    <p:sldId id="292" r:id="rId57"/>
    <p:sldId id="293" r:id="rId58"/>
    <p:sldId id="294" r:id="rId59"/>
    <p:sldId id="295" r:id="rId60"/>
    <p:sldId id="296" r:id="rId61"/>
    <p:sldId id="297" r:id="rId62"/>
    <p:sldId id="274" r:id="rId63"/>
    <p:sldId id="326" r:id="rId64"/>
    <p:sldId id="327" r:id="rId65"/>
    <p:sldId id="328" r:id="rId66"/>
    <p:sldId id="325" r:id="rId67"/>
    <p:sldId id="329"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73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08E493-B808-40A9-A32B-969F8E01544C}" type="datetimeFigureOut">
              <a:rPr lang="cs-CZ" smtClean="0"/>
              <a:t>14. 10. 2021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111767-95A8-46F8-A1EA-478984DA2B73}" type="slidenum">
              <a:rPr lang="cs-CZ" smtClean="0"/>
              <a:t>‹#›</a:t>
            </a:fld>
            <a:endParaRPr lang="cs-CZ"/>
          </a:p>
        </p:txBody>
      </p:sp>
    </p:spTree>
    <p:extLst>
      <p:ext uri="{BB962C8B-B14F-4D97-AF65-F5344CB8AC3E}">
        <p14:creationId xmlns:p14="http://schemas.microsoft.com/office/powerpoint/2010/main" val="1391461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24</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2954705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33</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1506817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34</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584483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35</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4018514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36</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2423225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37</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3329889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38</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3672144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39</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2414724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40</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16524644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41</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3529888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25</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366268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26</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3773472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27</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627524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28</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3353087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29</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4186030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30</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2386329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31</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757491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9934" indent="-288436" eaLnBrk="0" hangingPunct="0">
              <a:defRPr>
                <a:solidFill>
                  <a:schemeClr val="tx1"/>
                </a:solidFill>
                <a:latin typeface="Arial" charset="0"/>
              </a:defRPr>
            </a:lvl2pPr>
            <a:lvl3pPr marL="1153744" indent="-230749" eaLnBrk="0" hangingPunct="0">
              <a:defRPr>
                <a:solidFill>
                  <a:schemeClr val="tx1"/>
                </a:solidFill>
                <a:latin typeface="Arial" charset="0"/>
              </a:defRPr>
            </a:lvl3pPr>
            <a:lvl4pPr marL="1615242" indent="-230749" eaLnBrk="0" hangingPunct="0">
              <a:defRPr>
                <a:solidFill>
                  <a:schemeClr val="tx1"/>
                </a:solidFill>
                <a:latin typeface="Arial" charset="0"/>
              </a:defRPr>
            </a:lvl4pPr>
            <a:lvl5pPr marL="2076740" indent="-230749" eaLnBrk="0" hangingPunct="0">
              <a:defRPr>
                <a:solidFill>
                  <a:schemeClr val="tx1"/>
                </a:solidFill>
                <a:latin typeface="Arial" charset="0"/>
              </a:defRPr>
            </a:lvl5pPr>
            <a:lvl6pPr marL="2538237" indent="-230749" eaLnBrk="0" fontAlgn="base" hangingPunct="0">
              <a:spcBef>
                <a:spcPct val="0"/>
              </a:spcBef>
              <a:spcAft>
                <a:spcPct val="0"/>
              </a:spcAft>
              <a:defRPr>
                <a:solidFill>
                  <a:schemeClr val="tx1"/>
                </a:solidFill>
                <a:latin typeface="Arial" charset="0"/>
              </a:defRPr>
            </a:lvl6pPr>
            <a:lvl7pPr marL="2999735" indent="-230749" eaLnBrk="0" fontAlgn="base" hangingPunct="0">
              <a:spcBef>
                <a:spcPct val="0"/>
              </a:spcBef>
              <a:spcAft>
                <a:spcPct val="0"/>
              </a:spcAft>
              <a:defRPr>
                <a:solidFill>
                  <a:schemeClr val="tx1"/>
                </a:solidFill>
                <a:latin typeface="Arial" charset="0"/>
              </a:defRPr>
            </a:lvl7pPr>
            <a:lvl8pPr marL="3461233" indent="-230749" eaLnBrk="0" fontAlgn="base" hangingPunct="0">
              <a:spcBef>
                <a:spcPct val="0"/>
              </a:spcBef>
              <a:spcAft>
                <a:spcPct val="0"/>
              </a:spcAft>
              <a:defRPr>
                <a:solidFill>
                  <a:schemeClr val="tx1"/>
                </a:solidFill>
                <a:latin typeface="Arial" charset="0"/>
              </a:defRPr>
            </a:lvl8pPr>
            <a:lvl9pPr marL="3922730" indent="-230749" eaLnBrk="0" fontAlgn="base" hangingPunct="0">
              <a:spcBef>
                <a:spcPct val="0"/>
              </a:spcBef>
              <a:spcAft>
                <a:spcPct val="0"/>
              </a:spcAft>
              <a:defRPr>
                <a:solidFill>
                  <a:schemeClr val="tx1"/>
                </a:solidFill>
                <a:latin typeface="Arial" charset="0"/>
              </a:defRPr>
            </a:lvl9pPr>
          </a:lstStyle>
          <a:p>
            <a:pPr eaLnBrk="1" hangingPunct="1"/>
            <a:fld id="{8C14B0BB-011A-44F6-B750-9BDBBDCFD14A}" type="slidenum">
              <a:rPr lang="cs-CZ" smtClean="0"/>
              <a:pPr eaLnBrk="1" hangingPunct="1"/>
              <a:t>32</a:t>
            </a:fld>
            <a:endParaRPr lang="cs-CZ"/>
          </a:p>
        </p:txBody>
      </p:sp>
      <p:sp>
        <p:nvSpPr>
          <p:cNvPr id="13315" name="Rectangle 2"/>
          <p:cNvSpPr>
            <a:spLocks noGrp="1" noRot="1" noChangeAspect="1" noChangeArrowheads="1" noTextEdit="1"/>
          </p:cNvSpPr>
          <p:nvPr>
            <p:ph type="sldImg"/>
          </p:nvPr>
        </p:nvSpPr>
        <p:spPr>
          <a:xfrm>
            <a:off x="90488" y="742950"/>
            <a:ext cx="6604000" cy="3714750"/>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b="1" dirty="0"/>
              <a:t>Poznámky pro</a:t>
            </a:r>
            <a:r>
              <a:rPr lang="cs-CZ" b="1" baseline="0" dirty="0"/>
              <a:t> lektora:</a:t>
            </a:r>
          </a:p>
          <a:p>
            <a:pPr eaLnBrk="1" hangingPunct="1"/>
            <a:endParaRPr lang="cs-CZ" b="1" baseline="0" dirty="0"/>
          </a:p>
          <a:p>
            <a:pPr eaLnBrk="1" hangingPunct="1"/>
            <a:r>
              <a:rPr lang="cs-CZ" b="0" baseline="0" dirty="0"/>
              <a:t>U poznámky POZOR uvést důvody (přehlcení koordinátora, nezájem ostatních, pokud nejsou sami zapojení apod.)</a:t>
            </a:r>
          </a:p>
          <a:p>
            <a:pPr eaLnBrk="1" hangingPunct="1"/>
            <a:endParaRPr lang="cs-CZ" b="0" baseline="0" dirty="0"/>
          </a:p>
          <a:p>
            <a:pPr eaLnBrk="1" hangingPunct="1"/>
            <a:r>
              <a:rPr lang="cs-CZ" b="0" baseline="0" dirty="0"/>
              <a:t>Na námět navazuje příklad na dalším </a:t>
            </a:r>
            <a:r>
              <a:rPr lang="cs-CZ" b="0" baseline="0" dirty="0" err="1"/>
              <a:t>slaidu</a:t>
            </a:r>
            <a:r>
              <a:rPr lang="cs-CZ" b="0" baseline="0" dirty="0"/>
              <a:t>.</a:t>
            </a:r>
            <a:endParaRPr lang="cs-CZ" b="0" dirty="0"/>
          </a:p>
        </p:txBody>
      </p:sp>
    </p:spTree>
    <p:extLst>
      <p:ext uri="{BB962C8B-B14F-4D97-AF65-F5344CB8AC3E}">
        <p14:creationId xmlns:p14="http://schemas.microsoft.com/office/powerpoint/2010/main" val="2795085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4DE01D4-BE42-4EC7-8CC0-CFF99FD33B20}" type="datetimeFigureOut">
              <a:rPr lang="cs-CZ" smtClean="0"/>
              <a:t>14. 10. 2021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341826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DE01D4-BE42-4EC7-8CC0-CFF99FD33B20}" type="datetimeFigureOut">
              <a:rPr lang="cs-CZ" smtClean="0"/>
              <a:t>14. 10. 2021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2580147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DE01D4-BE42-4EC7-8CC0-CFF99FD33B20}" type="datetimeFigureOut">
              <a:rPr lang="cs-CZ" smtClean="0"/>
              <a:t>14. 10. 2021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228183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DE01D4-BE42-4EC7-8CC0-CFF99FD33B20}" type="datetimeFigureOut">
              <a:rPr lang="cs-CZ" smtClean="0"/>
              <a:t>14. 10. 2021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398240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84DE01D4-BE42-4EC7-8CC0-CFF99FD33B20}" type="datetimeFigureOut">
              <a:rPr lang="cs-CZ" smtClean="0"/>
              <a:t>14. 10. 2021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2552301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4DE01D4-BE42-4EC7-8CC0-CFF99FD33B20}" type="datetimeFigureOut">
              <a:rPr lang="cs-CZ" smtClean="0"/>
              <a:t>14. 10. 2021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63125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4DE01D4-BE42-4EC7-8CC0-CFF99FD33B20}" type="datetimeFigureOut">
              <a:rPr lang="cs-CZ" smtClean="0"/>
              <a:t>14. 10. 2021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4216051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4DE01D4-BE42-4EC7-8CC0-CFF99FD33B20}" type="datetimeFigureOut">
              <a:rPr lang="cs-CZ" smtClean="0"/>
              <a:t>14. 10. 2021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68828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E01D4-BE42-4EC7-8CC0-CFF99FD33B20}" type="datetimeFigureOut">
              <a:rPr lang="cs-CZ" smtClean="0"/>
              <a:t>14. 10. 2021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402999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84DE01D4-BE42-4EC7-8CC0-CFF99FD33B20}" type="datetimeFigureOut">
              <a:rPr lang="cs-CZ" smtClean="0"/>
              <a:t>14. 10. 2021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68930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84DE01D4-BE42-4EC7-8CC0-CFF99FD33B20}" type="datetimeFigureOut">
              <a:rPr lang="cs-CZ" smtClean="0"/>
              <a:t>14. 10. 2021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A385DAD-4EE1-4413-BEA9-4C37995236E5}" type="slidenum">
              <a:rPr lang="cs-CZ" smtClean="0"/>
              <a:t>‹#›</a:t>
            </a:fld>
            <a:endParaRPr lang="cs-CZ"/>
          </a:p>
        </p:txBody>
      </p:sp>
    </p:spTree>
    <p:extLst>
      <p:ext uri="{BB962C8B-B14F-4D97-AF65-F5344CB8AC3E}">
        <p14:creationId xmlns:p14="http://schemas.microsoft.com/office/powerpoint/2010/main" val="351051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E01D4-BE42-4EC7-8CC0-CFF99FD33B20}" type="datetimeFigureOut">
              <a:rPr lang="cs-CZ" smtClean="0"/>
              <a:t>14. 10. 2021</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85DAD-4EE1-4413-BEA9-4C37995236E5}" type="slidenum">
              <a:rPr lang="cs-CZ" smtClean="0"/>
              <a:t>‹#›</a:t>
            </a:fld>
            <a:endParaRPr lang="cs-CZ"/>
          </a:p>
        </p:txBody>
      </p:sp>
    </p:spTree>
    <p:extLst>
      <p:ext uri="{BB962C8B-B14F-4D97-AF65-F5344CB8AC3E}">
        <p14:creationId xmlns:p14="http://schemas.microsoft.com/office/powerpoint/2010/main" val="3125748117"/>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Vývoj a změny v přístupu k rozvodu u nás</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r>
              <a:rPr lang="cs-CZ" dirty="0"/>
              <a:t>Rozvodem zanikají všechna vzájemná a osobní majetková práce mezi rozvedenými osobami, která v manželství měla.</a:t>
            </a:r>
          </a:p>
          <a:p>
            <a:pPr algn="just"/>
            <a:r>
              <a:rPr lang="cs-CZ" dirty="0"/>
              <a:t>Jde o kogentní normu, tedy nejde se od ní odchýlit</a:t>
            </a:r>
          </a:p>
          <a:p>
            <a:pPr algn="just"/>
            <a:r>
              <a:rPr lang="cs-CZ" dirty="0"/>
              <a:t>Je potřeba, aby si manželé vyřešili majetkové poměry, upravili poměry k dětem a další poměry, které se mohou týkat společných věcí. Jde o podmínku pro rozvod.</a:t>
            </a:r>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602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0DC727-79B0-4DED-A1F7-994544794B8B}"/>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764823AB-63DC-486D-AEF5-4FFDAAADD582}"/>
              </a:ext>
            </a:extLst>
          </p:cNvPr>
          <p:cNvSpPr>
            <a:spLocks noGrp="1"/>
          </p:cNvSpPr>
          <p:nvPr>
            <p:ph idx="1"/>
          </p:nvPr>
        </p:nvSpPr>
        <p:spPr/>
        <p:txBody>
          <a:bodyPr/>
          <a:lstStyle/>
          <a:p>
            <a:r>
              <a:rPr lang="cs-CZ" dirty="0"/>
              <a:t>Při rozhodování o svěření do péče jsou stanovena kritéria viz Občanský zákoník v § 97 odst. 2: </a:t>
            </a:r>
            <a:r>
              <a:rPr lang="cs-CZ" i="1" dirty="0"/>
              <a:t>„Při rozhodování o svěření do péče soud rozhoduje tak, aby rozhodnutí odpovídalo zájmu dítěte. Soud přitom bere ohled na osobnost dítěte, zejména na jeho vlohy a schopnosti ve vztahu k vývojovým možnostem a životním poměrům rodičů, jakož i na citovou orientaci a zázemí dítěte, na výchovné schopnosti každého z rodičů…“</a:t>
            </a:r>
          </a:p>
        </p:txBody>
      </p:sp>
      <p:pic>
        <p:nvPicPr>
          <p:cNvPr id="4" name="Picture 2" descr="slapznak2">
            <a:extLst>
              <a:ext uri="{FF2B5EF4-FFF2-40B4-BE49-F238E27FC236}">
                <a16:creationId xmlns:a16="http://schemas.microsoft.com/office/drawing/2014/main" id="{1E780A4F-0C28-4247-AAD6-16161A0199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3932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0DD31-51EB-46A4-B778-8604843CD94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803DE69-2AD8-43E2-B894-814675C882D5}"/>
              </a:ext>
            </a:extLst>
          </p:cNvPr>
          <p:cNvSpPr>
            <a:spLocks noGrp="1"/>
          </p:cNvSpPr>
          <p:nvPr>
            <p:ph idx="1"/>
          </p:nvPr>
        </p:nvSpPr>
        <p:spPr/>
        <p:txBody>
          <a:bodyPr/>
          <a:lstStyle/>
          <a:p>
            <a:r>
              <a:rPr lang="cs-CZ" dirty="0"/>
              <a:t>Soud také pověřuje OSPOD, aby provedl šetření v místě bydliště nezletilého a poskytnul o tomto soudu zprávu.</a:t>
            </a:r>
          </a:p>
          <a:p>
            <a:r>
              <a:rPr lang="cs-CZ" dirty="0"/>
              <a:t>Soud zjišťuje i vztahy mezi dítětem a osobami v domácnosti (např. nový partner/</a:t>
            </a:r>
            <a:r>
              <a:rPr lang="cs-CZ" dirty="0" err="1"/>
              <a:t>ka</a:t>
            </a:r>
            <a:r>
              <a:rPr lang="cs-CZ" dirty="0"/>
              <a:t>, nevlastní sourozenci atd.)</a:t>
            </a:r>
          </a:p>
          <a:p>
            <a:r>
              <a:rPr lang="cs-CZ" dirty="0"/>
              <a:t>Cílem dokazování je totiž dobrat se pokud možno pravdivých poznatků o rozhodujících skutečnostech, jejich poznání poslouží soudu jako podklad pro spravedlivé, správné a zákonné rozhodnutí (Winterová, 2014:19)</a:t>
            </a:r>
          </a:p>
        </p:txBody>
      </p:sp>
      <p:pic>
        <p:nvPicPr>
          <p:cNvPr id="4" name="Picture 2" descr="slapznak2">
            <a:extLst>
              <a:ext uri="{FF2B5EF4-FFF2-40B4-BE49-F238E27FC236}">
                <a16:creationId xmlns:a16="http://schemas.microsoft.com/office/drawing/2014/main" id="{45CD95A5-08A8-4B18-A8F7-AEA1410CF8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73977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7327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CA60E-DA03-408B-8FE0-64B5A2B91DF7}"/>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C7A57A76-FB1B-45BE-BAB8-4EA5AFA47CF2}"/>
              </a:ext>
            </a:extLst>
          </p:cNvPr>
          <p:cNvSpPr>
            <a:spLocks noGrp="1"/>
          </p:cNvSpPr>
          <p:nvPr>
            <p:ph idx="1"/>
          </p:nvPr>
        </p:nvSpPr>
        <p:spPr/>
        <p:txBody>
          <a:bodyPr/>
          <a:lstStyle/>
          <a:p>
            <a:r>
              <a:rPr lang="cs-CZ" dirty="0"/>
              <a:t>Takové dokazování se může protáhnout – v roce 2017 soudy došly k rozhodnutí za 109 až 182 dnů. Toto protahování má však dopady na vztahy dětí k rodičům. Neexistuje pevně daná délka takového soudního řízení. V extrémních případech jde pak i o roky.</a:t>
            </a:r>
          </a:p>
        </p:txBody>
      </p:sp>
      <p:pic>
        <p:nvPicPr>
          <p:cNvPr id="4" name="Picture 2" descr="slapznak2">
            <a:extLst>
              <a:ext uri="{FF2B5EF4-FFF2-40B4-BE49-F238E27FC236}">
                <a16:creationId xmlns:a16="http://schemas.microsoft.com/office/drawing/2014/main" id="{9E55BED9-F64F-41A0-A8C7-8404B2E0CC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9837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CA60E-DA03-408B-8FE0-64B5A2B91DF7}"/>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C7A57A76-FB1B-45BE-BAB8-4EA5AFA47CF2}"/>
              </a:ext>
            </a:extLst>
          </p:cNvPr>
          <p:cNvSpPr>
            <a:spLocks noGrp="1"/>
          </p:cNvSpPr>
          <p:nvPr>
            <p:ph idx="1"/>
          </p:nvPr>
        </p:nvSpPr>
        <p:spPr/>
        <p:txBody>
          <a:bodyPr>
            <a:normAutofit fontScale="92500"/>
          </a:bodyPr>
          <a:lstStyle/>
          <a:p>
            <a:r>
              <a:rPr lang="cs-CZ" dirty="0"/>
              <a:t>Svěřením dítěte do péče jednoho z rodičů nezaniká rodičovská odpovědnost druhého rodiče</a:t>
            </a:r>
          </a:p>
          <a:p>
            <a:r>
              <a:rPr lang="cs-CZ" dirty="0"/>
              <a:t>Pokud z nějakého důvodu zanikne rodičovská odpovědnost některého z rodičů, pak však nezaniká jeho vyživovací povinnost </a:t>
            </a:r>
          </a:p>
          <a:p>
            <a:pPr algn="just"/>
            <a:r>
              <a:rPr lang="cs-CZ" b="1" i="0" dirty="0" err="1">
                <a:solidFill>
                  <a:srgbClr val="FF8400"/>
                </a:solidFill>
                <a:effectLst/>
              </a:rPr>
              <a:t>ObZ</a:t>
            </a:r>
            <a:r>
              <a:rPr lang="cs-CZ" b="1" i="0" dirty="0">
                <a:solidFill>
                  <a:srgbClr val="FF8400"/>
                </a:solidFill>
                <a:effectLst/>
              </a:rPr>
              <a:t> § 859</a:t>
            </a:r>
          </a:p>
          <a:p>
            <a:pPr algn="just"/>
            <a:r>
              <a:rPr lang="cs-CZ" b="0" i="0" dirty="0">
                <a:solidFill>
                  <a:srgbClr val="000000"/>
                </a:solidFill>
                <a:effectLst/>
              </a:rPr>
              <a:t>Vyživovací povinnost a právo na výživné nejsou součástí rodičovské odpovědnosti; jejich trvání nezávisí na nabytí zletilosti ani svéprávnosti.</a:t>
            </a:r>
          </a:p>
          <a:p>
            <a:r>
              <a:rPr lang="cs-CZ" b="1" i="0" dirty="0" err="1">
                <a:solidFill>
                  <a:srgbClr val="4A5D6D"/>
                </a:solidFill>
                <a:effectLst/>
              </a:rPr>
              <a:t>ObZ</a:t>
            </a:r>
            <a:r>
              <a:rPr lang="cs-CZ" b="1" i="0" dirty="0">
                <a:solidFill>
                  <a:srgbClr val="4A5D6D"/>
                </a:solidFill>
                <a:effectLst/>
              </a:rPr>
              <a:t> § 874</a:t>
            </a:r>
          </a:p>
          <a:p>
            <a:pPr algn="l"/>
            <a:r>
              <a:rPr lang="cs-CZ" b="0" i="0" dirty="0">
                <a:solidFill>
                  <a:srgbClr val="000000"/>
                </a:solidFill>
                <a:effectLst/>
              </a:rPr>
              <a:t>Zbavení rodiče jeho rodičovské odpovědnosti ani její omezení nemá vliv na jeho vyživovací povinnost k dítěti.</a:t>
            </a:r>
          </a:p>
          <a:p>
            <a:pPr algn="just"/>
            <a:endParaRPr lang="cs-CZ" b="0" i="0" dirty="0">
              <a:solidFill>
                <a:srgbClr val="000000"/>
              </a:solidFill>
              <a:effectLst/>
              <a:latin typeface="Arial" panose="020B0604020202020204" pitchFamily="34" charset="0"/>
            </a:endParaRPr>
          </a:p>
          <a:p>
            <a:endParaRPr lang="cs-CZ" dirty="0"/>
          </a:p>
        </p:txBody>
      </p:sp>
      <p:pic>
        <p:nvPicPr>
          <p:cNvPr id="4" name="Picture 2" descr="slapznak2">
            <a:extLst>
              <a:ext uri="{FF2B5EF4-FFF2-40B4-BE49-F238E27FC236}">
                <a16:creationId xmlns:a16="http://schemas.microsoft.com/office/drawing/2014/main" id="{9E55BED9-F64F-41A0-A8C7-8404B2E0CC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7715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8CBF75-4A20-489F-B218-1225DC73909E}"/>
              </a:ext>
            </a:extLst>
          </p:cNvPr>
          <p:cNvSpPr>
            <a:spLocks noGrp="1"/>
          </p:cNvSpPr>
          <p:nvPr>
            <p:ph type="title"/>
          </p:nvPr>
        </p:nvSpPr>
        <p:spPr/>
        <p:txBody>
          <a:bodyPr>
            <a:normAutofit/>
          </a:bodyPr>
          <a:lstStyle/>
          <a:p>
            <a:pPr algn="ctr"/>
            <a:r>
              <a:rPr lang="cs-CZ" sz="2800" b="1" dirty="0" err="1">
                <a:solidFill>
                  <a:srgbClr val="FF0000"/>
                </a:solidFill>
              </a:rPr>
              <a:t>Cochemský</a:t>
            </a:r>
            <a:r>
              <a:rPr lang="cs-CZ" sz="2800" b="1" dirty="0">
                <a:solidFill>
                  <a:srgbClr val="FF0000"/>
                </a:solidFill>
              </a:rPr>
              <a:t> model </a:t>
            </a:r>
          </a:p>
        </p:txBody>
      </p:sp>
      <p:sp>
        <p:nvSpPr>
          <p:cNvPr id="3" name="Zástupný symbol pro obsah 2">
            <a:extLst>
              <a:ext uri="{FF2B5EF4-FFF2-40B4-BE49-F238E27FC236}">
                <a16:creationId xmlns:a16="http://schemas.microsoft.com/office/drawing/2014/main" id="{9AB275D3-C433-4910-BE68-B689907BC3F3}"/>
              </a:ext>
            </a:extLst>
          </p:cNvPr>
          <p:cNvSpPr>
            <a:spLocks noGrp="1"/>
          </p:cNvSpPr>
          <p:nvPr>
            <p:ph idx="1"/>
          </p:nvPr>
        </p:nvSpPr>
        <p:spPr/>
        <p:txBody>
          <a:bodyPr/>
          <a:lstStyle/>
          <a:p>
            <a:r>
              <a:rPr lang="cs-CZ" dirty="0"/>
              <a:t>Jde o praxi mezioborové spolupráce napříč profesemi. </a:t>
            </a:r>
          </a:p>
          <a:p>
            <a:r>
              <a:rPr lang="cs-CZ" dirty="0"/>
              <a:t>Vznikl v 90. letech v Německu (Město </a:t>
            </a:r>
            <a:r>
              <a:rPr lang="cs-CZ" dirty="0" err="1"/>
              <a:t>Cochem</a:t>
            </a:r>
            <a:r>
              <a:rPr lang="cs-CZ" dirty="0"/>
              <a:t>)</a:t>
            </a:r>
          </a:p>
          <a:p>
            <a:r>
              <a:rPr lang="cs-CZ" dirty="0"/>
              <a:t>Hlavním iniciátorem změn byl soudce </a:t>
            </a:r>
            <a:r>
              <a:rPr lang="cs-CZ" dirty="0" err="1"/>
              <a:t>Jurgen</a:t>
            </a:r>
            <a:r>
              <a:rPr lang="cs-CZ" dirty="0"/>
              <a:t> </a:t>
            </a:r>
            <a:r>
              <a:rPr lang="cs-CZ" dirty="0" err="1"/>
              <a:t>Rudolph</a:t>
            </a:r>
            <a:r>
              <a:rPr lang="cs-CZ" dirty="0"/>
              <a:t>, jehož cílem bylo vyhnout se konfliktu při rozvodovém řízení</a:t>
            </a:r>
          </a:p>
          <a:p>
            <a:r>
              <a:rPr lang="cs-CZ" dirty="0"/>
              <a:t>Princip včasné intervence formou dialogu</a:t>
            </a:r>
          </a:p>
        </p:txBody>
      </p:sp>
      <p:pic>
        <p:nvPicPr>
          <p:cNvPr id="4" name="Picture 2" descr="slapznak2">
            <a:extLst>
              <a:ext uri="{FF2B5EF4-FFF2-40B4-BE49-F238E27FC236}">
                <a16:creationId xmlns:a16="http://schemas.microsoft.com/office/drawing/2014/main" id="{1803FC86-F284-4AA6-B819-1F1A38ED2A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032545"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8073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A57061-084A-4CF7-96F9-57A2B1D8E8F9}"/>
              </a:ext>
            </a:extLst>
          </p:cNvPr>
          <p:cNvSpPr>
            <a:spLocks noGrp="1"/>
          </p:cNvSpPr>
          <p:nvPr>
            <p:ph type="title"/>
          </p:nvPr>
        </p:nvSpPr>
        <p:spPr/>
        <p:txBody>
          <a:bodyPr>
            <a:normAutofit/>
          </a:bodyPr>
          <a:lstStyle/>
          <a:p>
            <a:pPr algn="ctr"/>
            <a:r>
              <a:rPr lang="cs-CZ" sz="2800" b="1" dirty="0">
                <a:solidFill>
                  <a:srgbClr val="FF0000"/>
                </a:solidFill>
              </a:rPr>
              <a:t>Pravidla </a:t>
            </a:r>
            <a:r>
              <a:rPr lang="cs-CZ" sz="2800" b="1" dirty="0" err="1">
                <a:solidFill>
                  <a:srgbClr val="FF0000"/>
                </a:solidFill>
              </a:rPr>
              <a:t>Cochemské</a:t>
            </a:r>
            <a:r>
              <a:rPr lang="cs-CZ" sz="2800" b="1" dirty="0">
                <a:solidFill>
                  <a:srgbClr val="FF0000"/>
                </a:solidFill>
              </a:rPr>
              <a:t> praxe</a:t>
            </a:r>
          </a:p>
        </p:txBody>
      </p:sp>
      <p:sp>
        <p:nvSpPr>
          <p:cNvPr id="3" name="Zástupný symbol pro obsah 2">
            <a:extLst>
              <a:ext uri="{FF2B5EF4-FFF2-40B4-BE49-F238E27FC236}">
                <a16:creationId xmlns:a16="http://schemas.microsoft.com/office/drawing/2014/main" id="{F27A388F-8987-4592-A960-78EA61AC7E4A}"/>
              </a:ext>
            </a:extLst>
          </p:cNvPr>
          <p:cNvSpPr>
            <a:spLocks noGrp="1"/>
          </p:cNvSpPr>
          <p:nvPr>
            <p:ph idx="1"/>
          </p:nvPr>
        </p:nvSpPr>
        <p:spPr/>
        <p:txBody>
          <a:bodyPr/>
          <a:lstStyle/>
          <a:p>
            <a:r>
              <a:rPr lang="cs-CZ" dirty="0"/>
              <a:t>Soud nařizuje slyšení do 14 dnů od podání návrhu</a:t>
            </a:r>
          </a:p>
          <a:p>
            <a:r>
              <a:rPr lang="cs-CZ" dirty="0"/>
              <a:t>Rodiče provází celým procesem odborníci</a:t>
            </a:r>
          </a:p>
          <a:p>
            <a:r>
              <a:rPr lang="cs-CZ" dirty="0"/>
              <a:t>Rodiče mají hledat shodu</a:t>
            </a:r>
          </a:p>
          <a:p>
            <a:r>
              <a:rPr lang="cs-CZ" dirty="0"/>
              <a:t>Pokud není shoda, pak jsou odesláni k poradenské schůzce</a:t>
            </a:r>
          </a:p>
          <a:p>
            <a:r>
              <a:rPr lang="cs-CZ" dirty="0"/>
              <a:t>V centru jsou práva dítěte</a:t>
            </a:r>
          </a:p>
        </p:txBody>
      </p:sp>
      <p:pic>
        <p:nvPicPr>
          <p:cNvPr id="4" name="Picture 2" descr="slapznak2">
            <a:extLst>
              <a:ext uri="{FF2B5EF4-FFF2-40B4-BE49-F238E27FC236}">
                <a16:creationId xmlns:a16="http://schemas.microsoft.com/office/drawing/2014/main" id="{A09EA286-6AAA-475C-B188-DFEDF755AD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998990" y="73977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276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CB4508-C8AE-4B4C-B136-6EDB5B44FD14}"/>
              </a:ext>
            </a:extLst>
          </p:cNvPr>
          <p:cNvSpPr>
            <a:spLocks noGrp="1"/>
          </p:cNvSpPr>
          <p:nvPr>
            <p:ph type="title"/>
          </p:nvPr>
        </p:nvSpPr>
        <p:spPr/>
        <p:txBody>
          <a:bodyPr>
            <a:normAutofit/>
          </a:bodyPr>
          <a:lstStyle/>
          <a:p>
            <a:pPr algn="ctr"/>
            <a:r>
              <a:rPr lang="cs-CZ" sz="2800" b="1" dirty="0">
                <a:solidFill>
                  <a:srgbClr val="FF0000"/>
                </a:solidFill>
              </a:rPr>
              <a:t>Kniha „Ty jsi moje dítě“</a:t>
            </a:r>
          </a:p>
        </p:txBody>
      </p:sp>
      <p:sp>
        <p:nvSpPr>
          <p:cNvPr id="3" name="Zástupný symbol pro obsah 2">
            <a:extLst>
              <a:ext uri="{FF2B5EF4-FFF2-40B4-BE49-F238E27FC236}">
                <a16:creationId xmlns:a16="http://schemas.microsoft.com/office/drawing/2014/main" id="{BE60047C-6590-475D-95EA-5ED23D5C2D8E}"/>
              </a:ext>
            </a:extLst>
          </p:cNvPr>
          <p:cNvSpPr>
            <a:spLocks noGrp="1"/>
          </p:cNvSpPr>
          <p:nvPr>
            <p:ph idx="1"/>
          </p:nvPr>
        </p:nvSpPr>
        <p:spPr/>
        <p:txBody>
          <a:bodyPr>
            <a:normAutofit/>
          </a:bodyPr>
          <a:lstStyle/>
          <a:p>
            <a:r>
              <a:rPr lang="cs-CZ" dirty="0"/>
              <a:t>Pohled dítěte vs. Strategie přežití dítěte</a:t>
            </a:r>
          </a:p>
          <a:p>
            <a:r>
              <a:rPr lang="cs-CZ" dirty="0"/>
              <a:t>Rozdělení rodičů je traumatickou situací pro dítě a to si mnohdy dává rozpad manželství za vinu</a:t>
            </a:r>
          </a:p>
          <a:p>
            <a:r>
              <a:rPr lang="cs-CZ" dirty="0"/>
              <a:t>Běžný soudní proces dává moc do rukou znalců, kteří jednoho z rodičů eliminují</a:t>
            </a:r>
          </a:p>
          <a:p>
            <a:r>
              <a:rPr lang="cs-CZ" dirty="0"/>
              <a:t>Proto jsou přizváni do procesu rozhodování i další partneři, kteří vedou dialog</a:t>
            </a:r>
          </a:p>
          <a:p>
            <a:r>
              <a:rPr lang="cs-CZ" dirty="0"/>
              <a:t>Všichni se mají snažit, aby dítěti zůstali oba rodiče</a:t>
            </a:r>
            <a:br>
              <a:rPr lang="cs-CZ" dirty="0"/>
            </a:br>
            <a:endParaRPr lang="cs-CZ" dirty="0"/>
          </a:p>
        </p:txBody>
      </p:sp>
      <p:pic>
        <p:nvPicPr>
          <p:cNvPr id="4" name="Picture 2" descr="slapznak2">
            <a:extLst>
              <a:ext uri="{FF2B5EF4-FFF2-40B4-BE49-F238E27FC236}">
                <a16:creationId xmlns:a16="http://schemas.microsoft.com/office/drawing/2014/main" id="{B7C78ED7-6A49-4D43-A57F-91A4D2924F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015768" y="61453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3306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70FA07-0772-48FA-A5F2-37DC3FCDB12F}"/>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CC21897A-6A4E-4808-9A7A-C29EE051B72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6"/>
            <a:ext cx="4555921" cy="5912506"/>
          </a:xfrm>
        </p:spPr>
      </p:pic>
      <p:pic>
        <p:nvPicPr>
          <p:cNvPr id="7" name="Obrázek 6">
            <a:extLst>
              <a:ext uri="{FF2B5EF4-FFF2-40B4-BE49-F238E27FC236}">
                <a16:creationId xmlns:a16="http://schemas.microsoft.com/office/drawing/2014/main" id="{CA56CD8D-6148-408A-801E-0129FEF7CB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4121" y="365124"/>
            <a:ext cx="5887617" cy="5912508"/>
          </a:xfrm>
          <a:prstGeom prst="rect">
            <a:avLst/>
          </a:prstGeom>
        </p:spPr>
      </p:pic>
      <p:pic>
        <p:nvPicPr>
          <p:cNvPr id="8" name="Picture 2" descr="slapznak2">
            <a:extLst>
              <a:ext uri="{FF2B5EF4-FFF2-40B4-BE49-F238E27FC236}">
                <a16:creationId xmlns:a16="http://schemas.microsoft.com/office/drawing/2014/main" id="{98131DE1-44CD-4C44-8510-A834F1463C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344487" y="365124"/>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2274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70FA07-0772-48FA-A5F2-37DC3FCDB12F}"/>
              </a:ext>
            </a:extLst>
          </p:cNvPr>
          <p:cNvSpPr>
            <a:spLocks noGrp="1"/>
          </p:cNvSpPr>
          <p:nvPr>
            <p:ph type="title"/>
          </p:nvPr>
        </p:nvSpPr>
        <p:spPr/>
        <p:txBody>
          <a:bodyPr/>
          <a:lstStyle/>
          <a:p>
            <a:endParaRPr lang="cs-CZ"/>
          </a:p>
        </p:txBody>
      </p:sp>
      <p:pic>
        <p:nvPicPr>
          <p:cNvPr id="8" name="Picture 2" descr="slapznak2">
            <a:extLst>
              <a:ext uri="{FF2B5EF4-FFF2-40B4-BE49-F238E27FC236}">
                <a16:creationId xmlns:a16="http://schemas.microsoft.com/office/drawing/2014/main" id="{98131DE1-44CD-4C44-8510-A834F1463C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44487" y="365124"/>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ástupný obsah 3">
            <a:extLst>
              <a:ext uri="{FF2B5EF4-FFF2-40B4-BE49-F238E27FC236}">
                <a16:creationId xmlns:a16="http://schemas.microsoft.com/office/drawing/2014/main" id="{24BFCEA1-7D3B-4443-8A8A-F7B35A354C10}"/>
              </a:ext>
            </a:extLst>
          </p:cNvPr>
          <p:cNvSpPr>
            <a:spLocks noGrp="1"/>
          </p:cNvSpPr>
          <p:nvPr>
            <p:ph idx="1"/>
          </p:nvPr>
        </p:nvSpPr>
        <p:spPr/>
        <p:txBody>
          <a:bodyPr>
            <a:normAutofit fontScale="92500"/>
          </a:bodyPr>
          <a:lstStyle/>
          <a:p>
            <a:pPr algn="just"/>
            <a:r>
              <a:rPr lang="cs-CZ" b="0" i="0" dirty="0">
                <a:effectLst/>
                <a:latin typeface="Arial" panose="020B0604020202020204" pitchFamily="34" charset="0"/>
              </a:rPr>
              <a:t>Všichni účastníci řízení by se měli vyhnout chování, které by přispívalo k vyostřování konfliktu. </a:t>
            </a:r>
          </a:p>
          <a:p>
            <a:pPr algn="just"/>
            <a:r>
              <a:rPr lang="cs-CZ" b="0" i="0" dirty="0">
                <a:effectLst/>
                <a:latin typeface="Arial" panose="020B0604020202020204" pitchFamily="34" charset="0"/>
              </a:rPr>
              <a:t>Je třeba zabránit situacím, kdy jeden z rodičů odchází od soudu jako </a:t>
            </a:r>
          </a:p>
          <a:p>
            <a:pPr marL="0" indent="0" algn="just">
              <a:buNone/>
            </a:pPr>
            <a:r>
              <a:rPr lang="cs-CZ" b="0" i="0" dirty="0">
                <a:effectLst/>
                <a:latin typeface="Arial" panose="020B0604020202020204" pitchFamily="34" charset="0"/>
              </a:rPr>
              <a:t>  poražený, protože v takovém případě (spolu)prohrává vždy také dítě.</a:t>
            </a:r>
          </a:p>
          <a:p>
            <a:pPr algn="just"/>
            <a:r>
              <a:rPr lang="cs-CZ" b="0" i="0" dirty="0">
                <a:effectLst/>
                <a:latin typeface="Arial" panose="020B0604020202020204" pitchFamily="34" charset="0"/>
              </a:rPr>
              <a:t>Všichni účastníci řízení o péči o nezletilé děti a řízení o úpravu styku </a:t>
            </a:r>
          </a:p>
          <a:p>
            <a:pPr marL="0" indent="0" algn="just">
              <a:buNone/>
            </a:pPr>
            <a:r>
              <a:rPr lang="cs-CZ" b="0" i="0" dirty="0">
                <a:effectLst/>
                <a:latin typeface="Arial" panose="020B0604020202020204" pitchFamily="34" charset="0"/>
              </a:rPr>
              <a:t>  (soud, OSPOD, advokáti, poradny, kolizní opatrovník, znalec) by se           měli pokusit posílit samoregulační schopnosti rodiny a umožnit jejím     členům, aby své aktuální a také budoucí konflikty řešili samostatně.</a:t>
            </a:r>
          </a:p>
          <a:p>
            <a:endParaRPr lang="cs-CZ" dirty="0"/>
          </a:p>
        </p:txBody>
      </p:sp>
    </p:spTree>
    <p:extLst>
      <p:ext uri="{BB962C8B-B14F-4D97-AF65-F5344CB8AC3E}">
        <p14:creationId xmlns:p14="http://schemas.microsoft.com/office/powerpoint/2010/main" val="2415838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70FA07-0772-48FA-A5F2-37DC3FCDB12F}"/>
              </a:ext>
            </a:extLst>
          </p:cNvPr>
          <p:cNvSpPr>
            <a:spLocks noGrp="1"/>
          </p:cNvSpPr>
          <p:nvPr>
            <p:ph type="title"/>
          </p:nvPr>
        </p:nvSpPr>
        <p:spPr/>
        <p:txBody>
          <a:bodyPr/>
          <a:lstStyle/>
          <a:p>
            <a:pPr algn="ctr"/>
            <a:r>
              <a:rPr lang="cs-CZ" b="1" dirty="0">
                <a:solidFill>
                  <a:srgbClr val="FF0000"/>
                </a:solidFill>
                <a:latin typeface="+mn-lt"/>
              </a:rPr>
              <a:t>VIZE</a:t>
            </a:r>
          </a:p>
        </p:txBody>
      </p:sp>
      <p:pic>
        <p:nvPicPr>
          <p:cNvPr id="8" name="Picture 2" descr="slapznak2">
            <a:extLst>
              <a:ext uri="{FF2B5EF4-FFF2-40B4-BE49-F238E27FC236}">
                <a16:creationId xmlns:a16="http://schemas.microsoft.com/office/drawing/2014/main" id="{98131DE1-44CD-4C44-8510-A834F1463C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44487" y="365124"/>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ástupný obsah 3">
            <a:extLst>
              <a:ext uri="{FF2B5EF4-FFF2-40B4-BE49-F238E27FC236}">
                <a16:creationId xmlns:a16="http://schemas.microsoft.com/office/drawing/2014/main" id="{24BFCEA1-7D3B-4443-8A8A-F7B35A354C10}"/>
              </a:ext>
            </a:extLst>
          </p:cNvPr>
          <p:cNvSpPr>
            <a:spLocks noGrp="1"/>
          </p:cNvSpPr>
          <p:nvPr>
            <p:ph idx="1"/>
          </p:nvPr>
        </p:nvSpPr>
        <p:spPr/>
        <p:txBody>
          <a:bodyPr>
            <a:normAutofit/>
          </a:bodyPr>
          <a:lstStyle/>
          <a:p>
            <a:pPr marL="0" indent="0" algn="l">
              <a:buNone/>
            </a:pPr>
            <a:endParaRPr lang="cs-CZ" b="0" i="0" dirty="0">
              <a:effectLst/>
              <a:latin typeface="Arial" panose="020B0604020202020204" pitchFamily="34" charset="0"/>
            </a:endParaRPr>
          </a:p>
          <a:p>
            <a:pPr algn="l"/>
            <a:r>
              <a:rPr lang="cs-CZ" b="0" i="0" dirty="0">
                <a:effectLst/>
                <a:latin typeface="Arial" panose="020B0604020202020204" pitchFamily="34" charset="0"/>
              </a:rPr>
              <a:t>Přechod od autoritativního rozhodování o dětech k procesu, </a:t>
            </a:r>
          </a:p>
          <a:p>
            <a:pPr marL="0" indent="0" algn="l">
              <a:buNone/>
            </a:pPr>
            <a:r>
              <a:rPr lang="cs-CZ" b="0" i="0" dirty="0">
                <a:effectLst/>
                <a:latin typeface="Arial" panose="020B0604020202020204" pitchFamily="34" charset="0"/>
              </a:rPr>
              <a:t>  při němž zúčastněné instituce ve vzájemné spolupráci vedou </a:t>
            </a:r>
          </a:p>
          <a:p>
            <a:pPr marL="0" indent="0" algn="l">
              <a:buNone/>
            </a:pPr>
            <a:r>
              <a:rPr lang="cs-CZ" b="0" i="0" dirty="0">
                <a:effectLst/>
                <a:latin typeface="Arial" panose="020B0604020202020204" pitchFamily="34" charset="0"/>
              </a:rPr>
              <a:t>  rodiče k převzetí odpovědnosti za budoucí život a perspektivu </a:t>
            </a:r>
          </a:p>
          <a:p>
            <a:pPr marL="0" indent="0" algn="l">
              <a:buNone/>
            </a:pPr>
            <a:r>
              <a:rPr lang="cs-CZ" b="0" i="0" dirty="0">
                <a:effectLst/>
                <a:latin typeface="Arial" panose="020B0604020202020204" pitchFamily="34" charset="0"/>
              </a:rPr>
              <a:t>  dítěte.</a:t>
            </a:r>
          </a:p>
          <a:p>
            <a:endParaRPr lang="cs-CZ" dirty="0"/>
          </a:p>
        </p:txBody>
      </p:sp>
    </p:spTree>
    <p:extLst>
      <p:ext uri="{BB962C8B-B14F-4D97-AF65-F5344CB8AC3E}">
        <p14:creationId xmlns:p14="http://schemas.microsoft.com/office/powerpoint/2010/main" val="245209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4D4E6D-1C50-4A27-8D39-4A55A8E0328E}"/>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452B5BF4-B23C-49CB-A6D6-5CBF5C6A3829}"/>
              </a:ext>
            </a:extLst>
          </p:cNvPr>
          <p:cNvSpPr>
            <a:spLocks noGrp="1"/>
          </p:cNvSpPr>
          <p:nvPr>
            <p:ph idx="1"/>
          </p:nvPr>
        </p:nvSpPr>
        <p:spPr/>
        <p:txBody>
          <a:bodyPr/>
          <a:lstStyle/>
          <a:p>
            <a:r>
              <a:rPr lang="cs-CZ" dirty="0"/>
              <a:t>Rozvod se zjišťováním příčin rozvratu, pokud není důvod (příčina), pak k rozvodu nedojde</a:t>
            </a:r>
          </a:p>
          <a:p>
            <a:r>
              <a:rPr lang="cs-CZ" dirty="0"/>
              <a:t>Rozvod bez zjišťování příčin – podmínky:</a:t>
            </a:r>
          </a:p>
          <a:p>
            <a:pPr lvl="1"/>
            <a:r>
              <a:rPr lang="cs-CZ" dirty="0"/>
              <a:t>Manželství trvalo nejméně jeden rok a manželé spolu déle než 6 měsíců nežijí</a:t>
            </a:r>
          </a:p>
          <a:p>
            <a:pPr lvl="1"/>
            <a:r>
              <a:rPr lang="cs-CZ" dirty="0"/>
              <a:t>Manželé se dohodli na úpravě poměrů dětí pro dobu po rozvodu</a:t>
            </a:r>
          </a:p>
          <a:p>
            <a:pPr lvl="1"/>
            <a:r>
              <a:rPr lang="cs-CZ" dirty="0"/>
              <a:t>Manželé se dohodli na úpravě svých majetkových poměrů, bydlení, výživného…</a:t>
            </a:r>
          </a:p>
          <a:p>
            <a:pPr lvl="1"/>
            <a:endParaRPr lang="cs-CZ" dirty="0"/>
          </a:p>
        </p:txBody>
      </p:sp>
      <p:pic>
        <p:nvPicPr>
          <p:cNvPr id="4" name="Picture 2" descr="slapznak2">
            <a:extLst>
              <a:ext uri="{FF2B5EF4-FFF2-40B4-BE49-F238E27FC236}">
                <a16:creationId xmlns:a16="http://schemas.microsoft.com/office/drawing/2014/main" id="{06466A9C-543C-4822-82AC-E748A6C614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462094" y="893764"/>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568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003999-6D62-4675-868E-AE0BF603125B}"/>
              </a:ext>
            </a:extLst>
          </p:cNvPr>
          <p:cNvSpPr>
            <a:spLocks noGrp="1"/>
          </p:cNvSpPr>
          <p:nvPr>
            <p:ph type="title"/>
          </p:nvPr>
        </p:nvSpPr>
        <p:spPr>
          <a:xfrm>
            <a:off x="838200" y="365126"/>
            <a:ext cx="10515600" cy="977114"/>
          </a:xfrm>
        </p:spPr>
        <p:txBody>
          <a:bodyPr>
            <a:normAutofit/>
          </a:bodyPr>
          <a:lstStyle/>
          <a:p>
            <a:pPr algn="ctr"/>
            <a:r>
              <a:rPr lang="cs-CZ" sz="2800" b="1" dirty="0">
                <a:solidFill>
                  <a:srgbClr val="FF0000"/>
                </a:solidFill>
                <a:latin typeface="+mn-lt"/>
                <a:cs typeface="Arial" panose="020B0604020202020204" pitchFamily="34" charset="0"/>
              </a:rPr>
              <a:t>Postup OSPOD - </a:t>
            </a:r>
            <a:r>
              <a:rPr lang="cs-CZ" sz="2800" b="1" dirty="0" err="1">
                <a:solidFill>
                  <a:srgbClr val="FF0000"/>
                </a:solidFill>
                <a:latin typeface="+mn-lt"/>
                <a:cs typeface="Arial" panose="020B0604020202020204" pitchFamily="34" charset="0"/>
              </a:rPr>
              <a:t>Cochem</a:t>
            </a:r>
            <a:endParaRPr lang="cs-CZ" sz="2800" b="1" dirty="0">
              <a:solidFill>
                <a:srgbClr val="FF0000"/>
              </a:solidFill>
              <a:latin typeface="+mn-lt"/>
              <a:cs typeface="Arial" panose="020B0604020202020204" pitchFamily="34" charset="0"/>
            </a:endParaRPr>
          </a:p>
        </p:txBody>
      </p:sp>
      <p:sp>
        <p:nvSpPr>
          <p:cNvPr id="3" name="Zástupný symbol pro obsah 2">
            <a:extLst>
              <a:ext uri="{FF2B5EF4-FFF2-40B4-BE49-F238E27FC236}">
                <a16:creationId xmlns:a16="http://schemas.microsoft.com/office/drawing/2014/main" id="{75C05ADC-A03C-46A4-8727-A5E85DCC687C}"/>
              </a:ext>
            </a:extLst>
          </p:cNvPr>
          <p:cNvSpPr>
            <a:spLocks noGrp="1"/>
          </p:cNvSpPr>
          <p:nvPr>
            <p:ph idx="1"/>
          </p:nvPr>
        </p:nvSpPr>
        <p:spPr>
          <a:xfrm>
            <a:off x="838200" y="1208015"/>
            <a:ext cx="10515600" cy="4968948"/>
          </a:xfrm>
        </p:spPr>
        <p:txBody>
          <a:bodyPr>
            <a:normAutofit fontScale="85000" lnSpcReduction="20000"/>
          </a:bodyPr>
          <a:lstStyle/>
          <a:p>
            <a:pPr lvl="0"/>
            <a:r>
              <a:rPr lang="cs-CZ" dirty="0"/>
              <a:t>OSPOD bude po zahájení řízení doručeno spolu s návrhem na zahájení řízení </a:t>
            </a:r>
            <a:r>
              <a:rPr lang="cs-CZ" u="sng" dirty="0"/>
              <a:t>usnesení o jmenování OSPOD opatrovníkem</a:t>
            </a:r>
            <a:r>
              <a:rPr lang="cs-CZ" dirty="0"/>
              <a:t>, v němž bude rodičům uložena povinnost kontaktovat OSPOD.</a:t>
            </a:r>
          </a:p>
          <a:p>
            <a:pPr lvl="0"/>
            <a:r>
              <a:rPr lang="cs-CZ" dirty="0"/>
              <a:t>OSPOD po doručení usnesení stanoví </a:t>
            </a:r>
            <a:r>
              <a:rPr lang="cs-CZ" u="sng" dirty="0"/>
              <a:t>datum společné schůzky</a:t>
            </a:r>
            <a:r>
              <a:rPr lang="cs-CZ" dirty="0"/>
              <a:t> rodičů a dětí na OSPOD tak, aby se konala nejdéle 15 dnů po doručení usnesení a na tuto schůzku rodiče písemně pozve.</a:t>
            </a:r>
          </a:p>
          <a:p>
            <a:pPr lvl="0"/>
            <a:r>
              <a:rPr lang="cs-CZ" dirty="0"/>
              <a:t>Rodiče by měli ještě před konáním schůzky kontaktovat OSPOD a sdělit mu své kontaktní údaje. Při této příležitosti OSPOD upozorní rodiče na datum společné schůzky.</a:t>
            </a:r>
          </a:p>
          <a:p>
            <a:pPr lvl="0"/>
            <a:r>
              <a:rPr lang="cs-CZ" dirty="0"/>
              <a:t>Bude-li některý z rodičů (případně oba) požadovat přeložení schůzky na jiný termín, OSPOD je upozorní, že schůzku lze posunout pouze ze závažných důvodů (hospitalizace, zahraniční služební cesta) a se souhlasem druhého rodiče.</a:t>
            </a:r>
          </a:p>
          <a:p>
            <a:pPr lvl="0"/>
            <a:r>
              <a:rPr lang="cs-CZ" dirty="0"/>
              <a:t>Pokud bude OSPOD datum společné schůzky posouvat, bere ohled na termín nařízeného soudního jednání. V případě, že v návrhu není avizována dohoda, bere ohled rovněž na to, aby se v případě neshody rodičů na společné schůzce stihla před nařízeným jednáním uskutečnit edukace u poskytovatele odborné pomoci (dále jen „POP“).</a:t>
            </a:r>
          </a:p>
          <a:p>
            <a:endParaRPr lang="cs-CZ" dirty="0"/>
          </a:p>
        </p:txBody>
      </p:sp>
      <p:pic>
        <p:nvPicPr>
          <p:cNvPr id="4" name="Picture 2" descr="slapznak2">
            <a:extLst>
              <a:ext uri="{FF2B5EF4-FFF2-40B4-BE49-F238E27FC236}">
                <a16:creationId xmlns:a16="http://schemas.microsoft.com/office/drawing/2014/main" id="{F06FEDAA-2778-4351-A55D-22131AF2AF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498440"/>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6038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F324E7-AE57-487A-9EA6-F1A463988B8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141CA84-F3A5-4461-9854-3BF1EB3FACB2}"/>
              </a:ext>
            </a:extLst>
          </p:cNvPr>
          <p:cNvSpPr>
            <a:spLocks noGrp="1"/>
          </p:cNvSpPr>
          <p:nvPr>
            <p:ph idx="1"/>
          </p:nvPr>
        </p:nvSpPr>
        <p:spPr>
          <a:xfrm>
            <a:off x="838200" y="365125"/>
            <a:ext cx="10515600" cy="6127750"/>
          </a:xfrm>
        </p:spPr>
        <p:txBody>
          <a:bodyPr>
            <a:normAutofit fontScale="32500" lnSpcReduction="20000"/>
          </a:bodyPr>
          <a:lstStyle/>
          <a:p>
            <a:pPr lvl="0"/>
            <a:r>
              <a:rPr lang="cs-CZ" sz="5000" dirty="0">
                <a:latin typeface="Arial" panose="020B0604020202020204" pitchFamily="34" charset="0"/>
                <a:cs typeface="Arial" panose="020B0604020202020204" pitchFamily="34" charset="0"/>
              </a:rPr>
              <a:t>Na </a:t>
            </a:r>
            <a:r>
              <a:rPr lang="cs-CZ" sz="5000" u="sng" dirty="0">
                <a:latin typeface="Arial" panose="020B0604020202020204" pitchFamily="34" charset="0"/>
                <a:cs typeface="Arial" panose="020B0604020202020204" pitchFamily="34" charset="0"/>
              </a:rPr>
              <a:t>společné schůzce rodičů:</a:t>
            </a:r>
            <a:endParaRPr lang="cs-CZ" sz="5000" dirty="0">
              <a:latin typeface="Arial" panose="020B0604020202020204" pitchFamily="34" charset="0"/>
              <a:cs typeface="Arial" panose="020B0604020202020204" pitchFamily="34" charset="0"/>
            </a:endParaRPr>
          </a:p>
          <a:p>
            <a:pPr lvl="0"/>
            <a:r>
              <a:rPr lang="cs-CZ" sz="5000" dirty="0">
                <a:latin typeface="Arial" panose="020B0604020202020204" pitchFamily="34" charset="0"/>
                <a:cs typeface="Arial" panose="020B0604020202020204" pitchFamily="34" charset="0"/>
              </a:rPr>
              <a:t>v případě, že rodiče již v návrhu </a:t>
            </a:r>
            <a:r>
              <a:rPr lang="cs-CZ" sz="5000" u="sng" dirty="0">
                <a:latin typeface="Arial" panose="020B0604020202020204" pitchFamily="34" charset="0"/>
                <a:cs typeface="Arial" panose="020B0604020202020204" pitchFamily="34" charset="0"/>
              </a:rPr>
              <a:t>avizovali dohodu</a:t>
            </a:r>
            <a:r>
              <a:rPr lang="cs-CZ" sz="5000" dirty="0">
                <a:latin typeface="Arial" panose="020B0604020202020204" pitchFamily="34" charset="0"/>
                <a:cs typeface="Arial" panose="020B0604020202020204" pitchFamily="34" charset="0"/>
              </a:rPr>
              <a:t>, OSPOD zmapuje situaci v rodině, zjistí názor dítěte a s rodiči mj. probere obsah dohody a v případě, že má za to, že dohoda není v zájmu dítěte (např. příliš nízké výživné) na tuto skutečnost rodiče upozorní a pokusí se společně s nimi obsah dohody korigovat. Pokud ke korekci dohody nedojde, OSPOD upozorní rodiče, že dohodu v této podobě soud nemusí schválit,</a:t>
            </a:r>
          </a:p>
          <a:p>
            <a:pPr lvl="0"/>
            <a:r>
              <a:rPr lang="cs-CZ" sz="5000" dirty="0">
                <a:latin typeface="Arial" panose="020B0604020202020204" pitchFamily="34" charset="0"/>
                <a:cs typeface="Arial" panose="020B0604020202020204" pitchFamily="34" charset="0"/>
              </a:rPr>
              <a:t>v případě, že rodiče v návrhu </a:t>
            </a:r>
            <a:r>
              <a:rPr lang="cs-CZ" sz="5000" u="sng" dirty="0">
                <a:latin typeface="Arial" panose="020B0604020202020204" pitchFamily="34" charset="0"/>
                <a:cs typeface="Arial" panose="020B0604020202020204" pitchFamily="34" charset="0"/>
              </a:rPr>
              <a:t>dohodu neavizovali</a:t>
            </a:r>
            <a:r>
              <a:rPr lang="cs-CZ" sz="5000" dirty="0">
                <a:latin typeface="Arial" panose="020B0604020202020204" pitchFamily="34" charset="0"/>
                <a:cs typeface="Arial" panose="020B0604020202020204" pitchFamily="34" charset="0"/>
              </a:rPr>
              <a:t>, OSPOD zmapuje situaci v rodině, zjistí názor dítěte a pokusí se rodiče přivést ke shodě ohledně výchovy, výživy a event. také úpravy styku s dítětem. Při této příležitosti OSPOD mj. rodiče poučí o průběhu soudního řízení za použití letáku, který na konci schůzky rodičům předá. Bude-li shody dosaženo, OSPOD tuto shodu rodičů písemně zaznamená s podpisy rodičů a přiloží ji ke své výchovné zprávě. Nebude-li shody rodičů dosaženo, OSPOD přímo na schůzce s rodiči dohodne </a:t>
            </a:r>
            <a:r>
              <a:rPr lang="cs-CZ" sz="5000" u="sng" dirty="0">
                <a:latin typeface="Arial" panose="020B0604020202020204" pitchFamily="34" charset="0"/>
                <a:cs typeface="Arial" panose="020B0604020202020204" pitchFamily="34" charset="0"/>
              </a:rPr>
              <a:t>termín odborné pomoci</a:t>
            </a:r>
            <a:r>
              <a:rPr lang="cs-CZ" sz="5000" dirty="0">
                <a:latin typeface="Arial" panose="020B0604020202020204" pitchFamily="34" charset="0"/>
                <a:cs typeface="Arial" panose="020B0604020202020204" pitchFamily="34" charset="0"/>
              </a:rPr>
              <a:t> rodičů u POP (odborná pomoc = edukace, mediace, párová terapie, rodinná terapie…), a to tak, že OSPOD vybere ze seznamu POP vhodné zařízení a telefonicky ho zkontaktuje. Pokud se mu telefonický kontakt s POP nezdaří, vybere jiného POP a pokusí se telefonicky termín odborné pomoci domluvit u něj. Při výběru termínu odborné pomoci OSPOD bere ohled na termín nařízeného soudního jednání – je nutno rovněž ponechat POP čas na vypracování zprávy o odborné pomoci a její zaslání OSPOD. Dohodnutý termín odborné pomoci OSPOD zaznamená do letáku, který předá oběma rodičům, v letáku rovněž uvede adresu a telefonní kontakt vybraného POP. Poté zašle OSPOD vybranému POP </a:t>
            </a:r>
            <a:r>
              <a:rPr lang="cs-CZ" sz="5000" u="sng" dirty="0">
                <a:latin typeface="Arial" panose="020B0604020202020204" pitchFamily="34" charset="0"/>
                <a:cs typeface="Arial" panose="020B0604020202020204" pitchFamily="34" charset="0"/>
              </a:rPr>
              <a:t>písemné potvrzení</a:t>
            </a:r>
            <a:r>
              <a:rPr lang="cs-CZ" sz="5000" dirty="0">
                <a:latin typeface="Arial" panose="020B0604020202020204" pitchFamily="34" charset="0"/>
                <a:cs typeface="Arial" panose="020B0604020202020204" pitchFamily="34" charset="0"/>
              </a:rPr>
              <a:t> s obsahem: </a:t>
            </a:r>
            <a:r>
              <a:rPr lang="cs-CZ" sz="5000" i="1" dirty="0">
                <a:latin typeface="Arial" panose="020B0604020202020204" pitchFamily="34" charset="0"/>
                <a:cs typeface="Arial" panose="020B0604020202020204" pitchFamily="34" charset="0"/>
              </a:rPr>
              <a:t>Dostaví se k Vám na edukaci/terapii/mediaci rodiče …………. nezletilého dítěte………….., spis je u nás veden pod </a:t>
            </a:r>
            <a:r>
              <a:rPr lang="cs-CZ" sz="5000" i="1" dirty="0" err="1">
                <a:latin typeface="Arial" panose="020B0604020202020204" pitchFamily="34" charset="0"/>
                <a:cs typeface="Arial" panose="020B0604020202020204" pitchFamily="34" charset="0"/>
              </a:rPr>
              <a:t>sp</a:t>
            </a:r>
            <a:r>
              <a:rPr lang="cs-CZ" sz="5000" i="1" dirty="0">
                <a:latin typeface="Arial" panose="020B0604020202020204" pitchFamily="34" charset="0"/>
                <a:cs typeface="Arial" panose="020B0604020202020204" pitchFamily="34" charset="0"/>
              </a:rPr>
              <a:t>. zn. …….., termín odborné pomoci byl telefonicky dohodnut na ….(datum, hodina, místo)… je nutno vyřešit/zaměřit se na…. (v čem vidí OSPOD problém). Zprávu </a:t>
            </a:r>
            <a:br>
              <a:rPr lang="cs-CZ" sz="5000" i="1" dirty="0">
                <a:latin typeface="Arial" panose="020B0604020202020204" pitchFamily="34" charset="0"/>
                <a:cs typeface="Arial" panose="020B0604020202020204" pitchFamily="34" charset="0"/>
              </a:rPr>
            </a:br>
            <a:r>
              <a:rPr lang="cs-CZ" sz="5000" i="1" dirty="0">
                <a:latin typeface="Arial" panose="020B0604020202020204" pitchFamily="34" charset="0"/>
                <a:cs typeface="Arial" panose="020B0604020202020204" pitchFamily="34" charset="0"/>
              </a:rPr>
              <a:t>o odborné pomoci nám prosím zašlete nejpozději do….. (datum - nejméně 7 dnů před nařízeným jednáním) + případná další sdělení (např. zda už rodiče byli někde v MRP, chodí na terapii apod., upozornění na podezření na patologie, domácí násilí…).</a:t>
            </a:r>
            <a:r>
              <a:rPr lang="cs-CZ" sz="5000" dirty="0">
                <a:latin typeface="Arial" panose="020B0604020202020204" pitchFamily="34" charset="0"/>
                <a:cs typeface="Arial" panose="020B0604020202020204" pitchFamily="34" charset="0"/>
              </a:rPr>
              <a:t> V odpovědi by pak měl OSPOD dostat zprávu od POP pro soud.</a:t>
            </a:r>
          </a:p>
          <a:p>
            <a:pPr lvl="0"/>
            <a:r>
              <a:rPr lang="cs-CZ" sz="5000" dirty="0">
                <a:latin typeface="Arial" panose="020B0604020202020204" pitchFamily="34" charset="0"/>
                <a:cs typeface="Arial" panose="020B0604020202020204" pitchFamily="34" charset="0"/>
              </a:rPr>
              <a:t>OSPOD vypracuje </a:t>
            </a:r>
            <a:r>
              <a:rPr lang="cs-CZ" sz="5000" u="sng" dirty="0">
                <a:latin typeface="Arial" panose="020B0604020202020204" pitchFamily="34" charset="0"/>
                <a:cs typeface="Arial" panose="020B0604020202020204" pitchFamily="34" charset="0"/>
              </a:rPr>
              <a:t>výchovnou zprávu</a:t>
            </a:r>
            <a:r>
              <a:rPr lang="cs-CZ" sz="5000" dirty="0">
                <a:latin typeface="Arial" panose="020B0604020202020204" pitchFamily="34" charset="0"/>
                <a:cs typeface="Arial" panose="020B0604020202020204" pitchFamily="34" charset="0"/>
              </a:rPr>
              <a:t> a poté, co obdrží od POP </a:t>
            </a:r>
            <a:r>
              <a:rPr lang="cs-CZ" sz="5000" u="sng" dirty="0">
                <a:latin typeface="Arial" panose="020B0604020202020204" pitchFamily="34" charset="0"/>
                <a:cs typeface="Arial" panose="020B0604020202020204" pitchFamily="34" charset="0"/>
              </a:rPr>
              <a:t>zprávu o odborné pomoci</a:t>
            </a:r>
            <a:r>
              <a:rPr lang="cs-CZ" sz="5000" dirty="0">
                <a:latin typeface="Arial" panose="020B0604020202020204" pitchFamily="34" charset="0"/>
                <a:cs typeface="Arial" panose="020B0604020202020204" pitchFamily="34" charset="0"/>
              </a:rPr>
              <a:t>, přiloží tuto zprávu ke své výchovné zprávě a zašle ji soudu tak, aby ji soud obdržel ideálně nejpozději 3 dny před nařízeným jednáním. OSPOD v případě potřeby provede u POP urgenci zaslání zprávy o odborné pomoci.</a:t>
            </a:r>
          </a:p>
          <a:p>
            <a:pPr marL="0" indent="0">
              <a:buNone/>
            </a:pPr>
            <a:endParaRPr lang="cs-CZ" dirty="0"/>
          </a:p>
        </p:txBody>
      </p:sp>
      <p:pic>
        <p:nvPicPr>
          <p:cNvPr id="4" name="Picture 2" descr="slapznak2">
            <a:extLst>
              <a:ext uri="{FF2B5EF4-FFF2-40B4-BE49-F238E27FC236}">
                <a16:creationId xmlns:a16="http://schemas.microsoft.com/office/drawing/2014/main" id="{F82D1A22-7541-4B56-9FEC-B164FC83CB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44487" y="36512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671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145BE9-0F67-40EA-B7A7-DD52E9C1BFDC}"/>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0D0D1B62-DB05-4919-802F-8DAFB5CD58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7681" y="528506"/>
            <a:ext cx="9974510" cy="5648457"/>
          </a:xfrm>
        </p:spPr>
      </p:pic>
      <p:pic>
        <p:nvPicPr>
          <p:cNvPr id="6" name="Picture 2" descr="slapznak2">
            <a:extLst>
              <a:ext uri="{FF2B5EF4-FFF2-40B4-BE49-F238E27FC236}">
                <a16:creationId xmlns:a16="http://schemas.microsoft.com/office/drawing/2014/main" id="{136FA414-3222-4F27-96A2-D65E85D7A7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504227" y="528506"/>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1502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145BE9-0F67-40EA-B7A7-DD52E9C1BFDC}"/>
              </a:ext>
            </a:extLst>
          </p:cNvPr>
          <p:cNvSpPr>
            <a:spLocks noGrp="1"/>
          </p:cNvSpPr>
          <p:nvPr>
            <p:ph type="title"/>
          </p:nvPr>
        </p:nvSpPr>
        <p:spPr/>
        <p:txBody>
          <a:bodyPr/>
          <a:lstStyle/>
          <a:p>
            <a:pPr algn="ctr"/>
            <a:r>
              <a:rPr lang="cs-CZ" b="1" dirty="0">
                <a:solidFill>
                  <a:srgbClr val="FF0000"/>
                </a:solidFill>
                <a:latin typeface="Calibri "/>
              </a:rPr>
              <a:t>SLABÉ STRÁNKY</a:t>
            </a:r>
          </a:p>
        </p:txBody>
      </p:sp>
      <p:pic>
        <p:nvPicPr>
          <p:cNvPr id="6" name="Picture 2" descr="slapznak2">
            <a:extLst>
              <a:ext uri="{FF2B5EF4-FFF2-40B4-BE49-F238E27FC236}">
                <a16:creationId xmlns:a16="http://schemas.microsoft.com/office/drawing/2014/main" id="{136FA414-3222-4F27-96A2-D65E85D7A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504227" y="528506"/>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ástupný obsah 3">
            <a:extLst>
              <a:ext uri="{FF2B5EF4-FFF2-40B4-BE49-F238E27FC236}">
                <a16:creationId xmlns:a16="http://schemas.microsoft.com/office/drawing/2014/main" id="{723938EB-EE7F-4415-BD21-91C82056D705}"/>
              </a:ext>
            </a:extLst>
          </p:cNvPr>
          <p:cNvSpPr>
            <a:spLocks noGrp="1"/>
          </p:cNvSpPr>
          <p:nvPr>
            <p:ph idx="1"/>
          </p:nvPr>
        </p:nvSpPr>
        <p:spPr/>
        <p:txBody>
          <a:bodyPr/>
          <a:lstStyle/>
          <a:p>
            <a:r>
              <a:rPr lang="cs-CZ" dirty="0"/>
              <a:t>Na OSPOD se vrací rodiče, kteří dohodu uzavřeli mimosoudně , a tato není oběma rodiči dodržována</a:t>
            </a:r>
          </a:p>
          <a:p>
            <a:r>
              <a:rPr lang="cs-CZ" dirty="0"/>
              <a:t>Na OSPOD i k soudu se vrací rodiče, kteří dohodu uzavřeli velmi brzy, v době nejostřejšího konfliktu</a:t>
            </a:r>
          </a:p>
          <a:p>
            <a:r>
              <a:rPr lang="cs-CZ" dirty="0"/>
              <a:t>Pro OSPOD je toto řešení vysoce náročné, neboť se vede edukace s oběma rodiči najednou a pracovník se snaží dojednat dohodu</a:t>
            </a:r>
          </a:p>
          <a:p>
            <a:r>
              <a:rPr lang="cs-CZ" dirty="0"/>
              <a:t>Rozdílný přístup jednotlivých soudců</a:t>
            </a:r>
          </a:p>
        </p:txBody>
      </p:sp>
    </p:spTree>
    <p:extLst>
      <p:ext uri="{BB962C8B-B14F-4D97-AF65-F5344CB8AC3E}">
        <p14:creationId xmlns:p14="http://schemas.microsoft.com/office/powerpoint/2010/main" val="2971927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Historie Náhradní rodinné péče v ČR</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l"/>
            <a:endParaRPr lang="cs-CZ" altLang="cs-CZ" sz="2000" dirty="0"/>
          </a:p>
          <a:p>
            <a:pPr marL="285750" indent="-285750" algn="just">
              <a:buFont typeface="Arial" panose="020B0604020202020204" pitchFamily="34" charset="0"/>
              <a:buChar char="•"/>
            </a:pPr>
            <a:r>
              <a:rPr lang="cs-CZ" sz="2000" dirty="0"/>
              <a:t>Péče o děti mimo svou biologickou rodinu je známe již velmi dlouho (již ve středověku byly kojné a chůvy, které pečovaly o děti místo svých biologických rodičů). Za vlády Marie Terezie a Josefa II se začala upřednostňovat kolektivní výchova sirotků a vznikaly nalezince.</a:t>
            </a:r>
          </a:p>
          <a:p>
            <a:pPr algn="just"/>
            <a:endParaRPr lang="cs-CZ" sz="2000" dirty="0"/>
          </a:p>
          <a:p>
            <a:pPr marL="285750" indent="-285750" algn="just">
              <a:buFont typeface="Arial" panose="020B0604020202020204" pitchFamily="34" charset="0"/>
              <a:buChar char="•"/>
            </a:pPr>
            <a:r>
              <a:rPr lang="cs-CZ" sz="2000" dirty="0"/>
              <a:t>To, co by se dnes dalo nazvat pěstounskou péčí, umožňoval vládní dekret z roku 1788, kdy bylo upuštěno od výhradního společného zaopatření sirotků a nalezenců. Byly také formulovány přesně zásady pro pěstouny (bylo nezbytné se vykázat vysvědčením o způsobilosti ověřeném obecním či farním úřadem nebo obecním lékařem). Pěstouni museli dítě vrátit do nalezince do dovršení jeho šesti let, nebo si ho směli ponechat, ovšem nedostávali již nadále finanční příspěvek</a:t>
            </a:r>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3820045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Historie NRP v ČR</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marL="285750" indent="-285750" algn="just">
              <a:buFont typeface="Arial" panose="020B0604020202020204" pitchFamily="34" charset="0"/>
              <a:buChar char="•"/>
            </a:pPr>
            <a:r>
              <a:rPr lang="cs-CZ" sz="2000" dirty="0"/>
              <a:t>V Čechách i na Moravě se aplikoval rakouský zákoník. Dle tohoto zákoníku v roce 1811 mohl být osvojitelem pouze muž, který je starší 50 let. Novela z roku 1914 umožnila osvojení i ženou a snížila věk na 40 let. Ovšem v případě osvojení i povinného souhlasu druhého partnera k přijetí dítěte do rodiny, měl rozhodující slovo muž.</a:t>
            </a:r>
          </a:p>
          <a:p>
            <a:pPr marL="285750" indent="-285750" algn="just">
              <a:buFont typeface="Arial" panose="020B0604020202020204" pitchFamily="34" charset="0"/>
              <a:buChar char="•"/>
            </a:pPr>
            <a:r>
              <a:rPr lang="cs-CZ" sz="2000" dirty="0"/>
              <a:t>ČSR se po roce 1918 rozvíjela moderní síť státních zařízení a rozšiřovala spolupráci i s neziskovými sdruženími zajišťující péči a výchovu dětí. Zlepšovalo se hmotné zajištění sirotků a dětí bez domova, ale i dozor nad ústavy. V roce 1931 spravovaly okresy (Okresní péče o mládež) 24 sirotčinců a stát zřizoval 60 dětských domovů. Dětské domovy v té době byly koncipovány spíše jako „ozdravné pobyty“, nebo zařízení záchytné pro ohroženou mládež s krátkodobým pobytem. Počet dětí v těchto institucích nepřesahoval počet dvaceti.</a:t>
            </a:r>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300008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Historie NRP v ČR</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marL="285750" indent="-285750" algn="just">
              <a:buFont typeface="Arial" panose="020B0604020202020204" pitchFamily="34" charset="0"/>
              <a:buChar char="•"/>
            </a:pPr>
            <a:r>
              <a:rPr lang="cs-CZ" sz="2000" dirty="0"/>
              <a:t>Na základě zákona z roku 1921, sociální pracovníci Okresních péčí o mládež vybírali s větší pečlivostí budoucí pěstouny. Mravně bezúhonné, fyzicky zdatné, finančně zabezpečené a schopné zajistit dítěti odpovídající péči a výchovu. </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Existovala také pěstounská péče na základě soukromé dohody mezi biologickými rodiči dítěte a pěstouny, bez zásahu soudu. Nejčastěji šlo o příbuzné v biologické rodině dítěte. </a:t>
            </a:r>
          </a:p>
          <a:p>
            <a:pPr algn="just"/>
            <a:endParaRPr lang="cs-CZ" sz="2000" dirty="0"/>
          </a:p>
          <a:p>
            <a:pPr marL="285750" indent="-285750" algn="just">
              <a:buFont typeface="Arial" panose="020B0604020202020204" pitchFamily="34" charset="0"/>
              <a:buChar char="•"/>
            </a:pPr>
            <a:r>
              <a:rPr lang="cs-CZ" sz="2000" dirty="0"/>
              <a:t>V době II. světové války došlo k poklesu počtu dětí přicházející do náhradní rodinné péče. Pokud k tomu docházelo, tak převážně mezi biologickými příbuznými. Byla to doba, kdy více než státní instituce fungovaly aktivity na bázi mezilidské solidarity.</a:t>
            </a:r>
          </a:p>
          <a:p>
            <a:pPr marL="285750" indent="-285750" algn="just">
              <a:buFont typeface="Arial" panose="020B0604020202020204" pitchFamily="34" charset="0"/>
              <a:buChar char="•"/>
            </a:pPr>
            <a:endParaRPr lang="cs-CZ" sz="20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3157274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41330"/>
            <a:ext cx="6984007" cy="908050"/>
          </a:xfrm>
          <a:solidFill>
            <a:schemeClr val="bg1"/>
          </a:solidFill>
        </p:spPr>
        <p:txBody>
          <a:bodyPr/>
          <a:lstStyle/>
          <a:p>
            <a:r>
              <a:rPr lang="cs-CZ" sz="2800" b="1" dirty="0">
                <a:solidFill>
                  <a:srgbClr val="FF0000"/>
                </a:solidFill>
              </a:rPr>
              <a:t>Historie NRP v ČR</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just"/>
            <a:r>
              <a:rPr lang="cs-CZ" sz="2800" dirty="0"/>
              <a:t>.</a:t>
            </a:r>
            <a:r>
              <a:rPr lang="cs-CZ" sz="2000" dirty="0"/>
              <a:t> Po druhé světové válce a zvláště po roce 1948 došlo k zásadním změnám. S vydáním zákona č. 256/1949 byly zrušeny Okresní komise péče o mládež, status nalezinců byl přejmenován na „ústavy péče o dítě“ a byly zastaveny veškeré snahy dobročinných aktivit. Byl zlikvidován dřívější systém péče o ohrožené děti a zrušeny všechny formy pěstounské péče s výjimkou „příbuzenské“. Ty byly obnoveny až po dlouhých dvaceti třech letech. </a:t>
            </a:r>
          </a:p>
          <a:p>
            <a:pPr algn="just"/>
            <a:r>
              <a:rPr lang="cs-CZ" sz="2000" dirty="0"/>
              <a:t>Kolektivní výchova byla upřednostněna na úkor rodinné výchovy. Typickým názorem té doby bylo, že dítěti se dostane jedině dobré a správné výchovy v kolektivním zařízení, ve kterém se teprve naučí lásce k lidově demokratickému státu a vůbec se zdálo, že uskutečňováním a naplňováním socialistických idejí ubude sociálních problémů, a tím i nechtěných dětí.</a:t>
            </a:r>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506507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41330"/>
            <a:ext cx="6984007" cy="908050"/>
          </a:xfrm>
          <a:solidFill>
            <a:schemeClr val="bg1"/>
          </a:solidFill>
        </p:spPr>
        <p:txBody>
          <a:bodyPr/>
          <a:lstStyle/>
          <a:p>
            <a:r>
              <a:rPr lang="cs-CZ" sz="2800" b="1" dirty="0">
                <a:solidFill>
                  <a:srgbClr val="FF0000"/>
                </a:solidFill>
              </a:rPr>
              <a:t>Historie NRP v ČR</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marL="342900" indent="-342900" algn="just">
              <a:buFont typeface="Arial" panose="020B0604020202020204" pitchFamily="34" charset="0"/>
              <a:buChar char="•"/>
            </a:pPr>
            <a:r>
              <a:rPr lang="cs-CZ" sz="2000" dirty="0">
                <a:latin typeface="Arial (Základní text)"/>
              </a:rPr>
              <a:t>Až v roce 1963 byl ustanoven zákon (zákon o rodině č. 94/1963 Sb.), který měl na prvním místě zájem dítěte. Ten upřednostňuje rodinnou výchovu před kolektivní. Zákon o rodině definoval podmínky pěstounské péče, osvojení, poručenství a opatrovnictví.</a:t>
            </a:r>
          </a:p>
          <a:p>
            <a:pPr marL="342900" indent="-342900" algn="just">
              <a:buFont typeface="Arial" panose="020B0604020202020204" pitchFamily="34" charset="0"/>
              <a:buChar char="•"/>
            </a:pPr>
            <a:r>
              <a:rPr lang="cs-CZ" sz="2000" dirty="0"/>
              <a:t>Sedmdesátá léta přinesla sílící kritiku dosavadního stavu ústavní výchovy. Začínal se ukazovat tristní stav nejen kolem života samotných dětí jako je opomíjení emocionální stránky při výchově, jejich potřeba lásky, i naprostá absence soukromí a dalších nezbytných potřeb realizovaných i v poměrně prostých rodinách. </a:t>
            </a:r>
          </a:p>
          <a:p>
            <a:pPr marL="342900" indent="-342900" algn="just">
              <a:buFont typeface="Arial" panose="020B0604020202020204" pitchFamily="34" charset="0"/>
              <a:buChar char="•"/>
            </a:pPr>
            <a:r>
              <a:rPr lang="cs-CZ" sz="2000" dirty="0"/>
              <a:t>Po revoluci byla ratifikována Úmluva o právech dítěte č. 104/1991 Sb., (podepsána 30. září 1990). </a:t>
            </a:r>
          </a:p>
          <a:p>
            <a:pPr algn="just"/>
            <a:r>
              <a:rPr lang="cs-CZ" sz="2000" dirty="0"/>
              <a:t>    Úmluva o právech dítěte a další návazné právní předpisy platné      </a:t>
            </a:r>
          </a:p>
          <a:p>
            <a:pPr algn="just"/>
            <a:r>
              <a:rPr lang="cs-CZ" sz="2000" dirty="0"/>
              <a:t>     v ČR přiznávají dítěti nárok na zvláštní péči, ochranu a pomoc. </a:t>
            </a:r>
          </a:p>
          <a:p>
            <a:pPr algn="just"/>
            <a:endParaRPr lang="cs-CZ" sz="20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3870787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41330"/>
            <a:ext cx="6984007" cy="908050"/>
          </a:xfrm>
          <a:solidFill>
            <a:schemeClr val="bg1"/>
          </a:solidFill>
        </p:spPr>
        <p:txBody>
          <a:bodyPr/>
          <a:lstStyle/>
          <a:p>
            <a:r>
              <a:rPr lang="cs-CZ" sz="2800" b="1" dirty="0">
                <a:solidFill>
                  <a:srgbClr val="FF0000"/>
                </a:solidFill>
              </a:rPr>
              <a:t>Historie NRP v ČR</a:t>
            </a:r>
          </a:p>
        </p:txBody>
      </p:sp>
      <p:sp>
        <p:nvSpPr>
          <p:cNvPr id="3077" name="Rectangle 6"/>
          <p:cNvSpPr>
            <a:spLocks noGrp="1" noChangeArrowheads="1"/>
          </p:cNvSpPr>
          <p:nvPr>
            <p:ph type="subTitle" idx="1"/>
          </p:nvPr>
        </p:nvSpPr>
        <p:spPr>
          <a:xfrm>
            <a:off x="2063552" y="1160872"/>
            <a:ext cx="7702426" cy="4913700"/>
          </a:xfrm>
        </p:spPr>
        <p:txBody>
          <a:bodyPr>
            <a:normAutofit/>
          </a:bodyPr>
          <a:lstStyle/>
          <a:p>
            <a:pPr algn="just"/>
            <a:r>
              <a:rPr lang="cs-CZ" sz="2000" dirty="0"/>
              <a:t>Další změny v oblasti NRP přinesl zákon o SPOD č. 359/1999 Sb.</a:t>
            </a:r>
          </a:p>
          <a:p>
            <a:pPr algn="just"/>
            <a:endParaRPr lang="cs-CZ" sz="2000" dirty="0"/>
          </a:p>
          <a:p>
            <a:pPr algn="just"/>
            <a:r>
              <a:rPr lang="cs-CZ" sz="2000" dirty="0"/>
              <a:t>Zcela zásadní změnu do NRP pak přinesla jeho novela, kdy s účinností od  1. 1. 2013 vznik nový institut </a:t>
            </a:r>
            <a:r>
              <a:rPr lang="cs-CZ" sz="2000" b="1" dirty="0"/>
              <a:t>pěstounské péče na přechodnou dobu</a:t>
            </a:r>
            <a:r>
              <a:rPr lang="cs-CZ" sz="2000" dirty="0"/>
              <a:t>.</a:t>
            </a:r>
          </a:p>
          <a:p>
            <a:pPr algn="just"/>
            <a:endParaRPr lang="cs-CZ" sz="2000" dirty="0"/>
          </a:p>
          <a:p>
            <a:pPr algn="just"/>
            <a:r>
              <a:rPr lang="cs-CZ" sz="2000" dirty="0"/>
              <a:t>Velký důraz je kladen na to, aby děti vyrůstaly v rodinném prostředí, ideálně v atmosféře pohody, lásky a vzájemného porozumění. Stát proto činit opatření, která umožní dítěti vyrůstat ve vlastní rodině, kdy respektuje jeho právo na zachování státní příslušnosti, jména a rodinných svazků. </a:t>
            </a:r>
          </a:p>
          <a:p>
            <a:pPr algn="just"/>
            <a:endParaRPr lang="cs-CZ" sz="2000" dirty="0"/>
          </a:p>
          <a:p>
            <a:pPr algn="just"/>
            <a:r>
              <a:rPr lang="cs-CZ" sz="2000" dirty="0"/>
              <a:t>V případech, kdy o děti nemůže pečovat rodina vlastní, je nutno hledat rodinu náhradní. Tato má vždy přednost před péči ústavní. </a:t>
            </a:r>
          </a:p>
          <a:p>
            <a:pPr algn="just"/>
            <a:endParaRPr lang="cs-CZ" sz="2000" dirty="0"/>
          </a:p>
          <a:p>
            <a:pPr marL="342900" indent="-342900" algn="just">
              <a:buFont typeface="Arial" panose="020B0604020202020204" pitchFamily="34" charset="0"/>
              <a:buChar char="•"/>
            </a:pPr>
            <a:endParaRPr lang="cs-CZ" sz="20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95143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F7F9F3-0A48-4A6B-A4D4-D288AA49DEC4}"/>
              </a:ext>
            </a:extLst>
          </p:cNvPr>
          <p:cNvSpPr>
            <a:spLocks noGrp="1"/>
          </p:cNvSpPr>
          <p:nvPr>
            <p:ph type="title"/>
          </p:nvPr>
        </p:nvSpPr>
        <p:spPr/>
        <p:txBody>
          <a:bodyPr>
            <a:normAutofit/>
          </a:bodyPr>
          <a:lstStyle/>
          <a:p>
            <a:pPr algn="ctr"/>
            <a:r>
              <a:rPr lang="cs-CZ" sz="2800" b="1" dirty="0">
                <a:solidFill>
                  <a:srgbClr val="FF0000"/>
                </a:solidFill>
              </a:rPr>
              <a:t>Historický vývoj právního rámce rozvodu</a:t>
            </a:r>
          </a:p>
        </p:txBody>
      </p:sp>
      <p:sp>
        <p:nvSpPr>
          <p:cNvPr id="3" name="Zástupný symbol pro obsah 2">
            <a:extLst>
              <a:ext uri="{FF2B5EF4-FFF2-40B4-BE49-F238E27FC236}">
                <a16:creationId xmlns:a16="http://schemas.microsoft.com/office/drawing/2014/main" id="{967186CC-5F7D-4BD0-BD82-A0A825FDC09F}"/>
              </a:ext>
            </a:extLst>
          </p:cNvPr>
          <p:cNvSpPr>
            <a:spLocks noGrp="1"/>
          </p:cNvSpPr>
          <p:nvPr>
            <p:ph idx="1"/>
          </p:nvPr>
        </p:nvSpPr>
        <p:spPr/>
        <p:txBody>
          <a:bodyPr/>
          <a:lstStyle/>
          <a:p>
            <a:pPr algn="just"/>
            <a:r>
              <a:rPr lang="cs-CZ" dirty="0"/>
              <a:t>Rozvod je u nás znám od 19. století. Obecný zákoník občanský umožňoval rozlučitelnost manželství mezi nekatolíky.</a:t>
            </a:r>
          </a:p>
          <a:p>
            <a:pPr algn="just"/>
            <a:r>
              <a:rPr lang="cs-CZ" dirty="0"/>
              <a:t>Po vzniku tzv. první republiky byla rozluka možná i mezi katolíky</a:t>
            </a:r>
          </a:p>
          <a:p>
            <a:pPr algn="just"/>
            <a:r>
              <a:rPr lang="cs-CZ" dirty="0"/>
              <a:t>1963 vznikl Zákon o rodině. Byl v platnosti až do roku 2014. Zde se již objevilo, že nesměla chybět práva a povinnosti rodičů k dětem pro dobu po rozvodu a soud musel přihlédnout k tomu, zda rozvod nepoškodí výchovu dětí, a není v rozporu s jejich zájmy</a:t>
            </a:r>
          </a:p>
        </p:txBody>
      </p:sp>
      <p:pic>
        <p:nvPicPr>
          <p:cNvPr id="4" name="Picture 2" descr="slapznak2">
            <a:extLst>
              <a:ext uri="{FF2B5EF4-FFF2-40B4-BE49-F238E27FC236}">
                <a16:creationId xmlns:a16="http://schemas.microsoft.com/office/drawing/2014/main" id="{7C9B3E13-0952-41F8-8F7B-C8F21E96E7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591343" y="73977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1112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Formy NRP</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l"/>
            <a:endParaRPr lang="cs-CZ" altLang="cs-CZ" sz="2000" dirty="0"/>
          </a:p>
          <a:p>
            <a:pPr>
              <a:defRPr/>
            </a:pPr>
            <a:r>
              <a:rPr lang="cs-CZ" sz="1600" b="1" dirty="0"/>
              <a:t>    </a:t>
            </a:r>
          </a:p>
          <a:p>
            <a:pPr marL="342900" indent="-342900" algn="l">
              <a:buFont typeface="Wingdings" panose="05000000000000000000" pitchFamily="2" charset="2"/>
              <a:buChar char="v"/>
              <a:defRPr/>
            </a:pPr>
            <a:r>
              <a:rPr lang="cs-CZ" sz="2800" dirty="0"/>
              <a:t>svěření do péče jiné osoby než rodiče</a:t>
            </a:r>
          </a:p>
          <a:p>
            <a:pPr marL="342900" indent="-342900" algn="l">
              <a:buFont typeface="Wingdings" panose="05000000000000000000" pitchFamily="2" charset="2"/>
              <a:buChar char="v"/>
              <a:defRPr/>
            </a:pPr>
            <a:r>
              <a:rPr lang="cs-CZ" sz="2800" dirty="0"/>
              <a:t>pěstounská péče na přechodnou dobu</a:t>
            </a:r>
          </a:p>
          <a:p>
            <a:pPr marL="342900" indent="-342900" algn="l">
              <a:buFont typeface="Wingdings" panose="05000000000000000000" pitchFamily="2" charset="2"/>
              <a:buChar char="v"/>
              <a:defRPr/>
            </a:pPr>
            <a:r>
              <a:rPr lang="cs-CZ" sz="2800" dirty="0"/>
              <a:t>pěstounská péče (příbuzenská,  zprostředkovaná)</a:t>
            </a:r>
          </a:p>
          <a:p>
            <a:pPr marL="342900" indent="-342900" algn="l">
              <a:buFont typeface="Wingdings" panose="05000000000000000000" pitchFamily="2" charset="2"/>
              <a:buChar char="v"/>
              <a:defRPr/>
            </a:pPr>
            <a:r>
              <a:rPr lang="cs-CZ" sz="2800" dirty="0"/>
              <a:t>poručenská péče</a:t>
            </a:r>
          </a:p>
          <a:p>
            <a:pPr marL="342900" indent="-342900" algn="l">
              <a:buFont typeface="Wingdings" panose="05000000000000000000" pitchFamily="2" charset="2"/>
              <a:buChar char="v"/>
              <a:defRPr/>
            </a:pPr>
            <a:r>
              <a:rPr lang="cs-CZ" sz="2800" dirty="0"/>
              <a:t>osvojení</a:t>
            </a:r>
          </a:p>
          <a:p>
            <a:pPr algn="l">
              <a:defRPr/>
            </a:pPr>
            <a:r>
              <a:rPr lang="cs-CZ" sz="2000" dirty="0"/>
              <a:t>     </a:t>
            </a:r>
          </a:p>
          <a:p>
            <a:pPr algn="l">
              <a:defRPr/>
            </a:pPr>
            <a:endParaRPr lang="cs-CZ" sz="1600" dirty="0"/>
          </a:p>
          <a:p>
            <a:pPr algn="l"/>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042186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Pěstounská péče</a:t>
            </a:r>
          </a:p>
        </p:txBody>
      </p:sp>
      <p:sp>
        <p:nvSpPr>
          <p:cNvPr id="3077" name="Rectangle 6"/>
          <p:cNvSpPr>
            <a:spLocks noGrp="1" noChangeArrowheads="1"/>
          </p:cNvSpPr>
          <p:nvPr>
            <p:ph type="subTitle" idx="1"/>
          </p:nvPr>
        </p:nvSpPr>
        <p:spPr>
          <a:xfrm>
            <a:off x="1992313" y="1196752"/>
            <a:ext cx="7702426" cy="4913700"/>
          </a:xfrm>
        </p:spPr>
        <p:txBody>
          <a:bodyPr>
            <a:normAutofit lnSpcReduction="10000"/>
          </a:bodyPr>
          <a:lstStyle/>
          <a:p>
            <a:pPr algn="just">
              <a:defRPr/>
            </a:pPr>
            <a:r>
              <a:rPr lang="cs-CZ" sz="2000" dirty="0"/>
              <a:t>Státem </a:t>
            </a:r>
            <a:r>
              <a:rPr lang="cs-CZ" sz="2000" b="1" dirty="0"/>
              <a:t>garantovaná</a:t>
            </a:r>
            <a:r>
              <a:rPr lang="cs-CZ" sz="2000" dirty="0"/>
              <a:t> (stanovena pravidla pro přípravu a zařazení pěstounů, systém kontroly státních orgánů, podpora v rámci dohod o výkonu PP, hmotné zabezpečení) a </a:t>
            </a:r>
            <a:r>
              <a:rPr lang="cs-CZ" sz="2000" b="1" dirty="0"/>
              <a:t>kontrolovaná</a:t>
            </a:r>
            <a:r>
              <a:rPr lang="cs-CZ" sz="2000" dirty="0"/>
              <a:t> (evidence SPOD, dohoda o výkonu dohod o PP) forma náhradní rodinné péče, která zajišťuje odbornou pomoc a podporu a dostatečné hmotné zabezpečení dítěte i přiměřenou odměnu těm, kteří o něj pečují. Pěstounstvím nevzniká příbuzenský vztah. Pěstoun se nestává zákonným zástupcem dítěte. Dítě může být svěřeno jedné osobě nebo do společné pěstounské péče manželů. Kdo se chce stát pěstounem, musí skýtat záruku řádné péče, mít bydliště na území České republiky a musí souhlasit se svěřením dítěte do pěstounské péče. </a:t>
            </a:r>
          </a:p>
          <a:p>
            <a:pPr algn="l">
              <a:defRPr/>
            </a:pPr>
            <a:endParaRPr lang="cs-CZ" sz="2000" dirty="0"/>
          </a:p>
          <a:p>
            <a:pPr algn="l">
              <a:defRPr/>
            </a:pPr>
            <a:r>
              <a:rPr lang="cs-CZ" sz="2000" dirty="0"/>
              <a:t>Pěstoun má jen omezený rozsah práv, zákonný zástupcem zůstává rodič. </a:t>
            </a:r>
          </a:p>
          <a:p>
            <a:pPr algn="l">
              <a:defRPr/>
            </a:pPr>
            <a:endParaRPr lang="cs-CZ" sz="2000" dirty="0"/>
          </a:p>
          <a:p>
            <a:pPr algn="l">
              <a:defRPr/>
            </a:pPr>
            <a:endParaRPr lang="cs-CZ" sz="2800" dirty="0"/>
          </a:p>
          <a:p>
            <a:pPr algn="l">
              <a:defRPr/>
            </a:pPr>
            <a:r>
              <a:rPr lang="cs-CZ" sz="2000" dirty="0"/>
              <a:t>     </a:t>
            </a:r>
          </a:p>
          <a:p>
            <a:pPr algn="l">
              <a:defRPr/>
            </a:pPr>
            <a:endParaRPr lang="cs-CZ" sz="1600" dirty="0"/>
          </a:p>
          <a:p>
            <a:pPr algn="l"/>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4008617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Práva  a povinnosti pečujících osob</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l"/>
            <a:r>
              <a:rPr lang="cs-CZ" sz="2000" dirty="0"/>
              <a:t>Pěstoun má vůči dítěti tato práva a povinnosti (§ 966 zákona č. 89/2012 Sb., občanský zákoník):</a:t>
            </a:r>
          </a:p>
          <a:p>
            <a:pPr algn="l"/>
            <a:endParaRPr lang="cs-CZ" sz="2000" dirty="0"/>
          </a:p>
          <a:p>
            <a:pPr marL="342900" indent="-342900" algn="l">
              <a:buFont typeface="Arial" panose="020B0604020202020204" pitchFamily="34" charset="0"/>
              <a:buChar char="•"/>
            </a:pPr>
            <a:r>
              <a:rPr lang="cs-CZ" sz="2000" dirty="0"/>
              <a:t>osobně pečovat o dítě a při výchově dítěte vykonávat přiměřeně práva a povinnosti rodičů,</a:t>
            </a:r>
          </a:p>
          <a:p>
            <a:pPr marL="342900" indent="-342900" algn="l">
              <a:buFont typeface="Arial" panose="020B0604020202020204" pitchFamily="34" charset="0"/>
              <a:buChar char="•"/>
            </a:pPr>
            <a:r>
              <a:rPr lang="cs-CZ" sz="2000" dirty="0"/>
              <a:t>rozhodovat jen o běžných záležitostech dítěte a v těchto záležitostech dítě zastupovat a spravovat jeho jmění, např. absolvovat preventivní prohlídky, chodit na třídní schůzky atd.,</a:t>
            </a:r>
          </a:p>
          <a:p>
            <a:pPr marL="342900" indent="-342900" algn="l">
              <a:buFont typeface="Arial" panose="020B0604020202020204" pitchFamily="34" charset="0"/>
              <a:buChar char="•"/>
            </a:pPr>
            <a:r>
              <a:rPr lang="cs-CZ" sz="2000" dirty="0"/>
              <a:t>má povinnosti informovat rodiče dítěte o podstatných záležitostech, např. potřeba zdravotního zákroku, změna bydliště apod.</a:t>
            </a:r>
          </a:p>
          <a:p>
            <a:pPr marL="342900" indent="-342900" algn="l">
              <a:buFont typeface="Arial" panose="020B0604020202020204" pitchFamily="34" charset="0"/>
              <a:buChar char="•"/>
            </a:pPr>
            <a:r>
              <a:rPr lang="cs-CZ" sz="2000" dirty="0"/>
              <a:t>pěstoun má povinnost udržovat, rozvíjet a prohlubovat sounáležitost dítěte s jeho rodiči, dalšími příbuznými a osobami blízkými      </a:t>
            </a:r>
          </a:p>
          <a:p>
            <a:pPr algn="l">
              <a:defRPr/>
            </a:pPr>
            <a:endParaRPr lang="cs-CZ" sz="1600" dirty="0"/>
          </a:p>
          <a:p>
            <a:pPr algn="l"/>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3949779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Pěstounská péče na přechodnou dobu</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just"/>
            <a:endParaRPr lang="cs-CZ" sz="1800" dirty="0"/>
          </a:p>
          <a:p>
            <a:pPr algn="just"/>
            <a:r>
              <a:rPr lang="cs-CZ" sz="2000" dirty="0"/>
              <a:t>Jedná se o specifickou formou pěstounské péče, kdy je dítěti poskytována individuální péče na nezbytně nutnou, relativně krátkou dobu (maximálně 1 rok). Jedná se tedy o dočasnou péči, kdy je vysoká pravděpodobnost nalezení trvalého řešení pro dítě. Může se jednat o návrat do původní rodiny, nebo předání do jiné formy náhradní rodinné péče. V ojedinělých případech, když se nepodaří sanovat původní rodinu dítěte, ani najít vhodnou náhradní rodinu, musí být dítě umístěno do ústavní péče.</a:t>
            </a:r>
          </a:p>
          <a:p>
            <a:pPr algn="just"/>
            <a:endParaRPr lang="cs-CZ" sz="2000" dirty="0"/>
          </a:p>
          <a:p>
            <a:pPr algn="just"/>
            <a:r>
              <a:rPr lang="cs-CZ" sz="2000" dirty="0"/>
              <a:t>Pěstounská péče na přechodnou dobu klade vysoké nároky na pečující osoby, zejména schopnost přijmout a přizpůsobit se potřebám přijetého dítěte bez ohledu na jeho věk, etnicitu, zdravotní stav. Velký důraz je také kladen na schopnost pěstouna spolupracovat s odborníky a biologickou rodinou dítěte. </a:t>
            </a:r>
            <a:endParaRPr lang="cs-CZ" dirty="0"/>
          </a:p>
          <a:p>
            <a:pPr algn="just"/>
            <a:endParaRPr lang="cs-CZ" sz="1600"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1533052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Pěstounská péče  - zprostředkovaná </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just"/>
            <a:endParaRPr lang="cs-CZ" sz="2000" dirty="0"/>
          </a:p>
          <a:p>
            <a:pPr algn="just"/>
            <a:r>
              <a:rPr lang="cs-CZ" sz="2000" dirty="0"/>
              <a:t>Lidé, kteří se chtějí stát pěstouny, musí podat žádost na obecním úřadu obce s rozšířenou působností dle svého trvalého bydliště, projít celým procesem odborného posouzení (psychologické, sociální a zdravotní) a přípravy (v rozsahu minimálně 48 hodin). Následně mohou být  rozhodnutím krajského úřadu zařazeni do evidence osob vhodných stát se pěstouny. </a:t>
            </a:r>
          </a:p>
          <a:p>
            <a:pPr algn="just"/>
            <a:endParaRPr lang="cs-CZ" sz="2000" dirty="0"/>
          </a:p>
          <a:p>
            <a:pPr algn="just"/>
            <a:r>
              <a:rPr lang="cs-CZ" sz="2000" dirty="0"/>
              <a:t>Následuje proces zprostředkování, kdy jsou dítěti vytipováni vhodní žadatelé, dochází k jejich seznámení a v případě souhlasu všech zainteresovaných i soudními rozhodnutí.</a:t>
            </a:r>
          </a:p>
          <a:p>
            <a:pPr algn="just"/>
            <a:endParaRPr lang="cs-CZ" sz="2000" dirty="0"/>
          </a:p>
          <a:p>
            <a:pPr algn="just"/>
            <a:r>
              <a:rPr lang="cs-CZ" sz="2000" dirty="0"/>
              <a:t>Odborné posouzení a přípravu upravuje § 27 zákona č. 359/1999 Sb., o sociálně-právní ochraně dítěte</a:t>
            </a:r>
          </a:p>
          <a:p>
            <a:pPr algn="l"/>
            <a:endParaRPr lang="cs-CZ" sz="2000" dirty="0"/>
          </a:p>
          <a:p>
            <a:pPr algn="l">
              <a:defRPr/>
            </a:pPr>
            <a:endParaRPr lang="cs-CZ" sz="1600" dirty="0"/>
          </a:p>
          <a:p>
            <a:pPr algn="l"/>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589042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dirty="0">
                <a:solidFill>
                  <a:srgbClr val="FF0000"/>
                </a:solidFill>
              </a:rPr>
              <a:t>Pěstounská péče – příbuzenská </a:t>
            </a:r>
            <a:endParaRPr lang="cs-CZ" sz="2800" b="1" dirty="0">
              <a:solidFill>
                <a:srgbClr val="FF0000"/>
              </a:solidFill>
            </a:endParaRP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just"/>
            <a:r>
              <a:rPr lang="cs-CZ" sz="2000" dirty="0"/>
              <a:t>Vzniká na základě soudního rozhodnutí. I tito příbuzní mají stejný rozsah práv a povinnosti jako u zprostředkované pěstounské péče. Důležitým aspektem však je, že dítěti zůstávají podstatné rodinné vztahy.</a:t>
            </a:r>
          </a:p>
          <a:p>
            <a:pPr algn="just"/>
            <a:endParaRPr lang="cs-CZ" sz="2000" dirty="0"/>
          </a:p>
          <a:p>
            <a:pPr algn="just"/>
            <a:r>
              <a:rPr lang="cs-CZ" sz="2000" dirty="0"/>
              <a:t>Osoby blízké zpravidla neprocházejí před rozhodnutím soudu odborným posouzením a přípravou, tak jak u zprostředkované pěstounské péče, ovšem vždy probíhá v rodině minimálně obsáhle sociální šetření orgánu sociálně-právní ochrany dětí, který také podává podrobnou zprávu místně příslušnému soudu a sděluje mu své stanovisko. V některých regionech již soudy ve spolupráci s orgány sociálně-právní ochrany dětí přistupují i v těchto případech ke zkrácené formě odborného posouzení a přípravy. </a:t>
            </a:r>
            <a:endParaRPr lang="cs-CZ" dirty="0"/>
          </a:p>
          <a:p>
            <a:r>
              <a:rPr lang="cs-CZ" dirty="0"/>
              <a:t> </a:t>
            </a:r>
          </a:p>
          <a:p>
            <a:pPr algn="l"/>
            <a:endParaRPr lang="cs-CZ" dirty="0"/>
          </a:p>
          <a:p>
            <a:pPr algn="l"/>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32797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Poručenství</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just"/>
            <a:endParaRPr lang="cs-CZ" sz="2000" dirty="0"/>
          </a:p>
          <a:p>
            <a:pPr algn="just"/>
            <a:r>
              <a:rPr lang="cs-CZ" sz="2000" dirty="0"/>
              <a:t>V případech dětí, kde ani jeden z rodičů nemá, nebo není schopen vykonávat rodičovskou odpovědnost vůči svému dítěti soud jmenuje dítěti poručníka. </a:t>
            </a:r>
          </a:p>
          <a:p>
            <a:pPr algn="just"/>
            <a:r>
              <a:rPr lang="cs-CZ" sz="2000" dirty="0"/>
              <a:t>Poručník</a:t>
            </a:r>
            <a:r>
              <a:rPr lang="cs-CZ" sz="2000" b="1" dirty="0"/>
              <a:t> </a:t>
            </a:r>
            <a:r>
              <a:rPr lang="cs-CZ" sz="2000" dirty="0"/>
              <a:t>má vůči dítěti zásadně všechny povinnosti a práva jako rodič, ale nemá vyživovací povinnost. Jedná se tedy opět o státem garantovanou a kontrolovanou formu náhradní rodinné péče, která zajišťuje odbornou pomoc a podporu a dostatečné hmotné zabezpečení dítěte i přiměřenou odměnu těm, kteří o dítě pečují. </a:t>
            </a:r>
          </a:p>
          <a:p>
            <a:pPr algn="just"/>
            <a:r>
              <a:rPr lang="cs-CZ" sz="2000" dirty="0"/>
              <a:t>Poručníkem lze jmenovat jen plně svéprávnou osobu, která způsobem života zaručuje, že je schopna funkci poručníka řádně vykonávat. Před jmenováním do funkce poručníka soud zjistí, zda její jmenování není v rozporu se zájmem dítěte.</a:t>
            </a:r>
          </a:p>
          <a:p>
            <a:r>
              <a:rPr lang="cs-CZ" dirty="0"/>
              <a:t> </a:t>
            </a:r>
          </a:p>
          <a:p>
            <a:pPr algn="l"/>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229148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Osvojení</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algn="just"/>
            <a:endParaRPr lang="cs-CZ" sz="2000" dirty="0"/>
          </a:p>
          <a:p>
            <a:pPr algn="just"/>
            <a:r>
              <a:rPr lang="cs-CZ" sz="2000" dirty="0"/>
              <a:t>V případě, že rodiče dítěte nejsou známi (</a:t>
            </a:r>
            <a:r>
              <a:rPr lang="cs-CZ" sz="2000" dirty="0" err="1"/>
              <a:t>babybox</a:t>
            </a:r>
            <a:r>
              <a:rPr lang="cs-CZ" sz="2000" dirty="0"/>
              <a:t>), byli zbaveni rodičovských práv, dali souhlas s osvojením, nebo soud rozhodl, že jejich souhlasu k osvojením není třeba, je možné dítě osvojit.</a:t>
            </a:r>
          </a:p>
          <a:p>
            <a:pPr algn="just"/>
            <a:endParaRPr lang="cs-CZ" sz="2000" dirty="0"/>
          </a:p>
          <a:p>
            <a:pPr algn="just"/>
            <a:r>
              <a:rPr lang="cs-CZ" sz="2000" dirty="0"/>
              <a:t>Pro tyto děti se z evidence žadatelů o osvojení vyhledávají osvojitelé. Ti stejně jako žadatelé o pěstounskou péči procházejí odborným posouzením a přípravou v rozsahu minimálně 48 hodin. </a:t>
            </a:r>
          </a:p>
          <a:p>
            <a:pPr algn="just"/>
            <a:endParaRPr lang="cs-CZ" sz="2000" dirty="0"/>
          </a:p>
          <a:p>
            <a:pPr algn="just"/>
            <a:r>
              <a:rPr lang="cs-CZ" sz="2000" dirty="0"/>
              <a:t>Osvojení je považováno za zvláštní formu náhradní rodinné péče, neboť osvojitelé přijímají z hlediska práva dítě za vlastní a nabývají tak plnou rodičovskou odpovědnost. Mezi osvojencem a osvojitelem vzniká vztah jako mezi rodičem a dítětem, zároveň tak vzniká příbuzenský vztah k ostatním členům rodiny. Osvojitelům nenáleží žádná specifická pomoc a podpora.</a:t>
            </a:r>
          </a:p>
          <a:p>
            <a:pPr algn="l"/>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8395109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Témata </a:t>
            </a:r>
          </a:p>
        </p:txBody>
      </p:sp>
      <p:sp>
        <p:nvSpPr>
          <p:cNvPr id="3077" name="Rectangle 6"/>
          <p:cNvSpPr>
            <a:spLocks noGrp="1" noChangeArrowheads="1"/>
          </p:cNvSpPr>
          <p:nvPr>
            <p:ph type="subTitle" idx="1"/>
          </p:nvPr>
        </p:nvSpPr>
        <p:spPr>
          <a:xfrm>
            <a:off x="1992313" y="1196752"/>
            <a:ext cx="7702426" cy="4913700"/>
          </a:xfrm>
        </p:spPr>
        <p:txBody>
          <a:bodyPr>
            <a:normAutofit fontScale="55000" lnSpcReduction="20000"/>
          </a:bodyPr>
          <a:lstStyle/>
          <a:p>
            <a:pPr marL="342900" indent="-342900" algn="l">
              <a:buFont typeface="Wingdings" panose="05000000000000000000" pitchFamily="2" charset="2"/>
              <a:buChar char="v"/>
            </a:pPr>
            <a:r>
              <a:rPr lang="cs-CZ" altLang="cs-CZ" sz="2000" b="1" dirty="0"/>
              <a:t>Sjednocení systému péče o ohrožené děti</a:t>
            </a:r>
          </a:p>
          <a:p>
            <a:pPr algn="l"/>
            <a:r>
              <a:rPr lang="cs-CZ" altLang="cs-CZ" sz="2000" b="1" dirty="0"/>
              <a:t>      - péče o ohrožené děti spadá do rezortu tří ministerstev,   </a:t>
            </a:r>
          </a:p>
          <a:p>
            <a:pPr algn="l"/>
            <a:r>
              <a:rPr lang="cs-CZ" altLang="cs-CZ" sz="2000" b="1" dirty="0"/>
              <a:t>      dosavadní drobné snahy o změnu nepřináší výsledek</a:t>
            </a:r>
          </a:p>
          <a:p>
            <a:pPr algn="l"/>
            <a:r>
              <a:rPr lang="cs-CZ" altLang="cs-CZ" sz="2000" b="1" dirty="0"/>
              <a:t>      - drobné změny na úrovni krajů – dětská centra (bývalé </a:t>
            </a:r>
          </a:p>
          <a:p>
            <a:pPr algn="l"/>
            <a:r>
              <a:rPr lang="cs-CZ" altLang="cs-CZ" sz="2000" b="1" dirty="0"/>
              <a:t>      kojenecké ústavy) se ruší, nebo přecházejí pod sociální </a:t>
            </a:r>
          </a:p>
          <a:p>
            <a:pPr algn="l"/>
            <a:r>
              <a:rPr lang="cs-CZ" altLang="cs-CZ" sz="2000" b="1" dirty="0"/>
              <a:t>      odbory</a:t>
            </a:r>
          </a:p>
          <a:p>
            <a:pPr algn="l"/>
            <a:r>
              <a:rPr lang="cs-CZ" altLang="cs-CZ" sz="2000" b="1" dirty="0"/>
              <a:t>      - podpora terénní péče o biologické rodiny</a:t>
            </a:r>
          </a:p>
          <a:p>
            <a:pPr marL="342900" indent="-342900" algn="l">
              <a:buFont typeface="Wingdings" panose="05000000000000000000" pitchFamily="2" charset="2"/>
              <a:buChar char="v"/>
            </a:pPr>
            <a:r>
              <a:rPr lang="cs-CZ" altLang="cs-CZ" sz="2000" b="1" dirty="0"/>
              <a:t>Zákaz umisťování dětí do 3 (6 let) do ústavní péče</a:t>
            </a:r>
          </a:p>
          <a:p>
            <a:pPr algn="l"/>
            <a:r>
              <a:rPr lang="cs-CZ" altLang="cs-CZ" sz="2000" b="1" dirty="0"/>
              <a:t>     - dlouhodobé poznatky o dopadu ústavní péče na vývoj </a:t>
            </a:r>
          </a:p>
          <a:p>
            <a:pPr algn="l"/>
            <a:r>
              <a:rPr lang="cs-CZ" altLang="cs-CZ" sz="2000" b="1" dirty="0"/>
              <a:t>        dítěte </a:t>
            </a:r>
          </a:p>
          <a:p>
            <a:pPr algn="l"/>
            <a:r>
              <a:rPr lang="cs-CZ" altLang="cs-CZ" sz="2000" b="1" dirty="0"/>
              <a:t>     - nejnovější poznatky z neurologických výzkumů </a:t>
            </a:r>
          </a:p>
          <a:p>
            <a:pPr algn="l"/>
            <a:r>
              <a:rPr lang="cs-CZ" altLang="cs-CZ" sz="2000" b="1" dirty="0"/>
              <a:t>        mozku </a:t>
            </a:r>
          </a:p>
          <a:p>
            <a:pPr algn="l"/>
            <a:r>
              <a:rPr lang="cs-CZ" altLang="cs-CZ" sz="2000" b="1" dirty="0"/>
              <a:t>     - absence bezpečné vazby (attachment)</a:t>
            </a:r>
          </a:p>
          <a:p>
            <a:pPr algn="l"/>
            <a:endParaRPr lang="cs-CZ" altLang="cs-CZ" sz="2000" b="1" dirty="0"/>
          </a:p>
          <a:p>
            <a:pPr algn="l"/>
            <a:endParaRPr lang="cs-CZ" altLang="cs-CZ" sz="2000" b="1" dirty="0"/>
          </a:p>
          <a:p>
            <a:pPr marL="342900" indent="-342900" algn="l">
              <a:buFont typeface="Wingdings" panose="05000000000000000000" pitchFamily="2" charset="2"/>
              <a:buChar char="v"/>
            </a:pPr>
            <a:endParaRPr lang="cs-CZ" altLang="cs-CZ" sz="2000" b="1" dirty="0"/>
          </a:p>
          <a:p>
            <a:pPr marL="342900" indent="-342900" algn="l">
              <a:buFont typeface="Wingdings" panose="05000000000000000000" pitchFamily="2" charset="2"/>
              <a:buChar char="v"/>
            </a:pPr>
            <a:endParaRPr lang="cs-CZ" altLang="cs-CZ" sz="2000" b="1" dirty="0"/>
          </a:p>
          <a:p>
            <a:pPr marL="342900" indent="-342900" algn="l">
              <a:buFont typeface="Wingdings" panose="05000000000000000000" pitchFamily="2" charset="2"/>
              <a:buChar char="v"/>
            </a:pPr>
            <a:endParaRPr lang="cs-CZ" altLang="cs-CZ" sz="2000" b="1" dirty="0"/>
          </a:p>
          <a:p>
            <a:pPr marL="342900" indent="-342900" algn="l">
              <a:buFont typeface="Wingdings" panose="05000000000000000000" pitchFamily="2" charset="2"/>
              <a:buChar char="v"/>
            </a:pPr>
            <a:r>
              <a:rPr lang="cs-CZ" altLang="cs-CZ" sz="2000" b="1" dirty="0"/>
              <a:t>Pěstounská péče na přechodnou dobu</a:t>
            </a:r>
          </a:p>
          <a:p>
            <a:pPr marL="342900" indent="-342900" algn="l">
              <a:buFont typeface="Wingdings" panose="05000000000000000000" pitchFamily="2" charset="2"/>
              <a:buChar char="v"/>
            </a:pPr>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9885905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Témata </a:t>
            </a:r>
          </a:p>
        </p:txBody>
      </p:sp>
      <p:sp>
        <p:nvSpPr>
          <p:cNvPr id="3077" name="Rectangle 6"/>
          <p:cNvSpPr>
            <a:spLocks noGrp="1" noChangeArrowheads="1"/>
          </p:cNvSpPr>
          <p:nvPr>
            <p:ph type="subTitle" idx="1"/>
          </p:nvPr>
        </p:nvSpPr>
        <p:spPr>
          <a:xfrm>
            <a:off x="1992313" y="1196752"/>
            <a:ext cx="7702426" cy="4913700"/>
          </a:xfrm>
        </p:spPr>
        <p:txBody>
          <a:bodyPr>
            <a:normAutofit/>
          </a:bodyPr>
          <a:lstStyle/>
          <a:p>
            <a:pPr marL="342900" indent="-342900" algn="l">
              <a:buFont typeface="Wingdings" panose="05000000000000000000" pitchFamily="2" charset="2"/>
              <a:buChar char="v"/>
            </a:pPr>
            <a:r>
              <a:rPr lang="cs-CZ" altLang="cs-CZ" sz="2000" b="1" dirty="0"/>
              <a:t>Rozvoj podpory pěstounské péče </a:t>
            </a:r>
          </a:p>
          <a:p>
            <a:pPr algn="l"/>
            <a:r>
              <a:rPr lang="cs-CZ" altLang="cs-CZ" sz="2000" b="1" dirty="0"/>
              <a:t>      - snahy o sjednocení systému přípravy a párování </a:t>
            </a:r>
          </a:p>
          <a:p>
            <a:pPr algn="l"/>
            <a:r>
              <a:rPr lang="cs-CZ" altLang="cs-CZ" sz="2000" b="1" dirty="0"/>
              <a:t>         žadatelů o NRP</a:t>
            </a:r>
          </a:p>
          <a:p>
            <a:pPr algn="l"/>
            <a:r>
              <a:rPr lang="cs-CZ" altLang="cs-CZ" sz="2000" b="1" dirty="0"/>
              <a:t>      - podpora dalšího vzdělávání profesionálům pracující s </a:t>
            </a:r>
          </a:p>
          <a:p>
            <a:pPr algn="l"/>
            <a:r>
              <a:rPr lang="cs-CZ" altLang="cs-CZ" sz="2000" b="1" dirty="0"/>
              <a:t>        náhradními rodiči - výcviky v přístupech na podporu </a:t>
            </a:r>
          </a:p>
          <a:p>
            <a:pPr algn="l"/>
            <a:r>
              <a:rPr lang="cs-CZ" altLang="cs-CZ" sz="2000" b="1" dirty="0"/>
              <a:t>        nápravy poruch attachmentu (DDP, Filiální terapie)</a:t>
            </a:r>
          </a:p>
          <a:p>
            <a:pPr algn="l"/>
            <a:endParaRPr lang="cs-CZ" altLang="cs-CZ" sz="2000" b="1" dirty="0"/>
          </a:p>
          <a:p>
            <a:pPr marL="342900" indent="-342900" algn="l">
              <a:buFont typeface="Wingdings" panose="05000000000000000000" pitchFamily="2" charset="2"/>
              <a:buChar char="v"/>
            </a:pPr>
            <a:r>
              <a:rPr lang="cs-CZ" altLang="cs-CZ" sz="2000" b="1" dirty="0"/>
              <a:t>Pěstounská péče na přechodnou dobu</a:t>
            </a:r>
          </a:p>
          <a:p>
            <a:pPr algn="l"/>
            <a:r>
              <a:rPr lang="cs-CZ" altLang="cs-CZ" sz="2000" b="1" dirty="0"/>
              <a:t>     - po prvotní masivní podpoře (2013) nejednotnost a </a:t>
            </a:r>
          </a:p>
          <a:p>
            <a:pPr algn="l"/>
            <a:r>
              <a:rPr lang="cs-CZ" altLang="cs-CZ" sz="2000" b="1" dirty="0"/>
              <a:t>       nesystémová řešení</a:t>
            </a:r>
          </a:p>
          <a:p>
            <a:pPr algn="l"/>
            <a:r>
              <a:rPr lang="cs-CZ" altLang="cs-CZ" sz="2000" b="1" dirty="0"/>
              <a:t>     - poměrně bouřlivá diskuze mezi odborníky, většinou bez </a:t>
            </a:r>
          </a:p>
          <a:p>
            <a:pPr algn="l"/>
            <a:r>
              <a:rPr lang="cs-CZ" altLang="cs-CZ" sz="2000" b="1" dirty="0"/>
              <a:t>       náležitá opory ve výzkumech</a:t>
            </a:r>
          </a:p>
          <a:p>
            <a:pPr marL="342900" indent="-342900" algn="l">
              <a:buFont typeface="Wingdings" panose="05000000000000000000" pitchFamily="2" charset="2"/>
              <a:buChar char="v"/>
            </a:pPr>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389799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0BBFAF-FE54-42BD-88A4-7C41A52D46A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69794BC7-917C-45E4-B3EC-E4EF1D1F68B3}"/>
              </a:ext>
            </a:extLst>
          </p:cNvPr>
          <p:cNvSpPr>
            <a:spLocks noGrp="1"/>
          </p:cNvSpPr>
          <p:nvPr>
            <p:ph idx="1"/>
          </p:nvPr>
        </p:nvSpPr>
        <p:spPr/>
        <p:txBody>
          <a:bodyPr/>
          <a:lstStyle/>
          <a:p>
            <a:pPr algn="just"/>
            <a:r>
              <a:rPr lang="cs-CZ" dirty="0"/>
              <a:t>V době vzniku Zákona o rodině se nepochybovalo o nezastupitelné roli matky, takže otec neměl velké naděje při rozhodování o svěření do jeho péče</a:t>
            </a:r>
          </a:p>
          <a:p>
            <a:pPr algn="just"/>
            <a:r>
              <a:rPr lang="cs-CZ" dirty="0"/>
              <a:t>K velké změně došlo v roce 1998 – úprava péče o děti je zvlášť od samotného rozvodu a bez této úpravy nelze manžele rozvádět.</a:t>
            </a:r>
          </a:p>
          <a:p>
            <a:pPr algn="just"/>
            <a:r>
              <a:rPr lang="cs-CZ" dirty="0"/>
              <a:t>Rozvodem rodičů žádný z rodičů neztrácí rodičovskou odpovědnost</a:t>
            </a:r>
          </a:p>
        </p:txBody>
      </p:sp>
      <p:pic>
        <p:nvPicPr>
          <p:cNvPr id="4" name="Picture 2" descr="slapznak2">
            <a:extLst>
              <a:ext uri="{FF2B5EF4-FFF2-40B4-BE49-F238E27FC236}">
                <a16:creationId xmlns:a16="http://schemas.microsoft.com/office/drawing/2014/main" id="{F1FF8BA0-E8C3-42E9-B00C-A3E42D145A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487261" y="72451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69049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Připravované změny </a:t>
            </a:r>
          </a:p>
        </p:txBody>
      </p:sp>
      <p:sp>
        <p:nvSpPr>
          <p:cNvPr id="3077" name="Rectangle 6"/>
          <p:cNvSpPr>
            <a:spLocks noGrp="1" noChangeArrowheads="1"/>
          </p:cNvSpPr>
          <p:nvPr>
            <p:ph type="subTitle" idx="1"/>
          </p:nvPr>
        </p:nvSpPr>
        <p:spPr>
          <a:xfrm>
            <a:off x="1992313" y="1196752"/>
            <a:ext cx="7702426" cy="4913700"/>
          </a:xfrm>
        </p:spPr>
        <p:txBody>
          <a:bodyPr>
            <a:normAutofit fontScale="92500" lnSpcReduction="10000"/>
          </a:bodyPr>
          <a:lstStyle/>
          <a:p>
            <a:pPr marL="342900" indent="-342900" algn="l">
              <a:buFont typeface="Wingdings" panose="05000000000000000000" pitchFamily="2" charset="2"/>
              <a:buChar char="v"/>
            </a:pPr>
            <a:r>
              <a:rPr lang="cs-CZ" altLang="cs-CZ" sz="2000" b="1" dirty="0"/>
              <a:t>Novela zákona o SPOD</a:t>
            </a:r>
          </a:p>
          <a:p>
            <a:pPr algn="l"/>
            <a:r>
              <a:rPr lang="cs-CZ" altLang="cs-CZ" sz="2000" b="1" dirty="0"/>
              <a:t>     - mění se se podmínky pro pobyt dětí v ZDVOP (soulad s </a:t>
            </a:r>
          </a:p>
          <a:p>
            <a:pPr algn="l"/>
            <a:r>
              <a:rPr lang="cs-CZ" altLang="cs-CZ" sz="2000" b="1" dirty="0"/>
              <a:t>       pobytovými službami</a:t>
            </a:r>
          </a:p>
          <a:p>
            <a:pPr algn="l"/>
            <a:r>
              <a:rPr lang="cs-CZ" altLang="cs-CZ" sz="2000" b="1" dirty="0"/>
              <a:t>     - rozvolňuje je povinnost zřizovat komise SPOD</a:t>
            </a:r>
          </a:p>
          <a:p>
            <a:pPr algn="l"/>
            <a:r>
              <a:rPr lang="cs-CZ" altLang="cs-CZ" sz="2000" b="1" dirty="0"/>
              <a:t>     - výkon dohod o PP – stanovena pravidla pro změny </a:t>
            </a:r>
          </a:p>
          <a:p>
            <a:pPr algn="l"/>
            <a:r>
              <a:rPr lang="cs-CZ" altLang="cs-CZ" sz="2000" b="1" dirty="0"/>
              <a:t>       doprovodných </a:t>
            </a:r>
            <a:r>
              <a:rPr lang="cs-CZ" altLang="cs-CZ" sz="2000" b="1" dirty="0" err="1"/>
              <a:t>org</a:t>
            </a:r>
            <a:r>
              <a:rPr lang="cs-CZ" altLang="cs-CZ" sz="2000" b="1" dirty="0"/>
              <a:t>.</a:t>
            </a:r>
          </a:p>
          <a:p>
            <a:pPr algn="l"/>
            <a:r>
              <a:rPr lang="cs-CZ" altLang="cs-CZ" sz="2000" b="1" dirty="0"/>
              <a:t>     - nový zaopatřovací příspěvek pro zletilé děti, které jsou </a:t>
            </a:r>
          </a:p>
          <a:p>
            <a:pPr algn="l"/>
            <a:r>
              <a:rPr lang="cs-CZ" altLang="cs-CZ" sz="2000" b="1" dirty="0"/>
              <a:t>       nezaopatřené a byly před svou zletilostí svěřeny do PP              </a:t>
            </a:r>
          </a:p>
          <a:p>
            <a:pPr algn="l"/>
            <a:r>
              <a:rPr lang="cs-CZ" altLang="cs-CZ" sz="2000" b="1" dirty="0"/>
              <a:t>       nebo byly nařízením soudu předány do ústavní péče (15 </a:t>
            </a:r>
          </a:p>
          <a:p>
            <a:pPr algn="l"/>
            <a:r>
              <a:rPr lang="cs-CZ" altLang="cs-CZ" sz="2000" b="1" dirty="0"/>
              <a:t>       tis. měsíčně / 25 tis. jednorázově)</a:t>
            </a:r>
          </a:p>
          <a:p>
            <a:pPr algn="l"/>
            <a:r>
              <a:rPr lang="cs-CZ" altLang="cs-CZ" sz="2000" b="1" dirty="0"/>
              <a:t>     - zvyšuje se odměna pěstouna, který pečuje o dítě se </a:t>
            </a:r>
          </a:p>
          <a:p>
            <a:pPr algn="l"/>
            <a:r>
              <a:rPr lang="cs-CZ" altLang="cs-CZ" sz="2000" b="1" dirty="0"/>
              <a:t>       zdravotním znevýhodněním </a:t>
            </a:r>
          </a:p>
          <a:p>
            <a:pPr algn="l"/>
            <a:r>
              <a:rPr lang="cs-CZ" altLang="cs-CZ" sz="2000" b="1" dirty="0"/>
              <a:t>      - Individuální plán mladého dospělého</a:t>
            </a:r>
          </a:p>
          <a:p>
            <a:pPr marL="342900" indent="-342900" algn="l">
              <a:buFont typeface="Wingdings" panose="05000000000000000000" pitchFamily="2" charset="2"/>
              <a:buChar char="v"/>
            </a:pPr>
            <a:endParaRPr lang="cs-CZ" altLang="cs-CZ" sz="2000" b="1" dirty="0"/>
          </a:p>
          <a:p>
            <a:pPr algn="l"/>
            <a:endParaRPr lang="cs-CZ" altLang="cs-CZ" sz="2000" b="1" dirty="0"/>
          </a:p>
          <a:p>
            <a:pPr marL="342900" indent="-342900" algn="l">
              <a:buFont typeface="Wingdings" panose="05000000000000000000" pitchFamily="2" charset="2"/>
              <a:buChar char="v"/>
            </a:pPr>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1420553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ctrTitle"/>
          </p:nvPr>
        </p:nvSpPr>
        <p:spPr>
          <a:xfrm>
            <a:off x="1992314" y="116632"/>
            <a:ext cx="6984007" cy="908050"/>
          </a:xfrm>
          <a:solidFill>
            <a:schemeClr val="bg1"/>
          </a:solidFill>
        </p:spPr>
        <p:txBody>
          <a:bodyPr/>
          <a:lstStyle/>
          <a:p>
            <a:r>
              <a:rPr lang="cs-CZ" sz="2800" b="1" dirty="0">
                <a:solidFill>
                  <a:srgbClr val="FF0000"/>
                </a:solidFill>
              </a:rPr>
              <a:t>Připravované</a:t>
            </a:r>
            <a:r>
              <a:rPr lang="cs-CZ" sz="2800" b="1" dirty="0">
                <a:solidFill>
                  <a:schemeClr val="bg1"/>
                </a:solidFill>
              </a:rPr>
              <a:t> změny </a:t>
            </a:r>
          </a:p>
        </p:txBody>
      </p:sp>
      <p:sp>
        <p:nvSpPr>
          <p:cNvPr id="3077" name="Rectangle 6"/>
          <p:cNvSpPr>
            <a:spLocks noGrp="1" noChangeArrowheads="1"/>
          </p:cNvSpPr>
          <p:nvPr>
            <p:ph type="subTitle" idx="1"/>
          </p:nvPr>
        </p:nvSpPr>
        <p:spPr>
          <a:xfrm>
            <a:off x="1992313" y="1196752"/>
            <a:ext cx="7702426" cy="4913700"/>
          </a:xfrm>
        </p:spPr>
        <p:txBody>
          <a:bodyPr/>
          <a:lstStyle/>
          <a:p>
            <a:endParaRPr lang="cs-CZ" sz="2000" dirty="0"/>
          </a:p>
          <a:p>
            <a:pPr algn="l"/>
            <a:endParaRPr lang="cs-CZ" altLang="cs-CZ" sz="2000" b="1" dirty="0"/>
          </a:p>
          <a:p>
            <a:pPr marL="342900" indent="-342900" algn="l">
              <a:buFont typeface="Wingdings" panose="05000000000000000000" pitchFamily="2" charset="2"/>
              <a:buChar char="v"/>
            </a:pPr>
            <a:r>
              <a:rPr lang="cs-CZ" altLang="cs-CZ" sz="2000" b="1" dirty="0"/>
              <a:t>Novela zákona o SS</a:t>
            </a:r>
          </a:p>
          <a:p>
            <a:pPr algn="l"/>
            <a:r>
              <a:rPr lang="cs-CZ" altLang="cs-CZ" sz="2000" b="1" dirty="0"/>
              <a:t>     - není známa konečná podoba, měly vzniknout specifické </a:t>
            </a:r>
          </a:p>
          <a:p>
            <a:pPr algn="l"/>
            <a:r>
              <a:rPr lang="cs-CZ" altLang="cs-CZ" sz="2000" b="1" dirty="0"/>
              <a:t>      služby pro rodiny s dětmi</a:t>
            </a:r>
          </a:p>
          <a:p>
            <a:pPr marL="342900" indent="-342900" algn="l">
              <a:buFont typeface="Wingdings" panose="05000000000000000000" pitchFamily="2" charset="2"/>
              <a:buChar char="v"/>
            </a:pPr>
            <a:endParaRPr lang="cs-CZ" altLang="cs-CZ" sz="2000" b="1" dirty="0"/>
          </a:p>
          <a:p>
            <a:pPr marL="342900" indent="-342900" algn="l">
              <a:buFont typeface="Wingdings" panose="05000000000000000000" pitchFamily="2" charset="2"/>
              <a:buChar char="v"/>
            </a:pPr>
            <a:endParaRPr lang="cs-CZ" altLang="cs-CZ" sz="2000" b="1" dirty="0"/>
          </a:p>
          <a:p>
            <a:pPr algn="l"/>
            <a:endParaRPr lang="cs-CZ" altLang="cs-CZ" sz="2000" b="1" dirty="0"/>
          </a:p>
          <a:p>
            <a:pPr marL="342900" indent="-342900" algn="l">
              <a:buFont typeface="Wingdings" panose="05000000000000000000" pitchFamily="2" charset="2"/>
              <a:buChar char="v"/>
            </a:pPr>
            <a:endParaRPr lang="cs-CZ" altLang="cs-CZ" sz="2000" b="1" dirty="0"/>
          </a:p>
          <a:p>
            <a:pPr algn="just"/>
            <a:endParaRPr lang="cs-CZ" sz="1600" b="1" dirty="0"/>
          </a:p>
          <a:p>
            <a:pPr algn="just">
              <a:spcBef>
                <a:spcPct val="0"/>
              </a:spcBef>
            </a:pPr>
            <a:endParaRPr lang="cs-CZ" sz="1600" dirty="0"/>
          </a:p>
        </p:txBody>
      </p:sp>
      <p:sp>
        <p:nvSpPr>
          <p:cNvPr id="3080" name="Rectangle 11"/>
          <p:cNvSpPr>
            <a:spLocks noChangeArrowheads="1"/>
          </p:cNvSpPr>
          <p:nvPr/>
        </p:nvSpPr>
        <p:spPr bwMode="auto">
          <a:xfrm>
            <a:off x="1992313" y="4952167"/>
            <a:ext cx="705643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endParaRPr lang="cs-CZ" sz="1000" b="1">
              <a:solidFill>
                <a:srgbClr val="0072B5"/>
              </a:solidFill>
            </a:endParaRPr>
          </a:p>
        </p:txBody>
      </p:sp>
    </p:spTree>
    <p:extLst>
      <p:ext uri="{BB962C8B-B14F-4D97-AF65-F5344CB8AC3E}">
        <p14:creationId xmlns:p14="http://schemas.microsoft.com/office/powerpoint/2010/main" val="2650383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67A658AB-1F8B-4953-B4AE-637A61B3B216}"/>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4339" name="Zástupný symbol pro obsah 2">
            <a:extLst>
              <a:ext uri="{FF2B5EF4-FFF2-40B4-BE49-F238E27FC236}">
                <a16:creationId xmlns:a16="http://schemas.microsoft.com/office/drawing/2014/main" id="{919B42D6-9FEC-4633-9E56-C7D62C300086}"/>
              </a:ext>
            </a:extLst>
          </p:cNvPr>
          <p:cNvSpPr>
            <a:spLocks noGrp="1"/>
          </p:cNvSpPr>
          <p:nvPr>
            <p:ph idx="1"/>
          </p:nvPr>
        </p:nvSpPr>
        <p:spPr>
          <a:xfrm>
            <a:off x="1981200" y="981075"/>
            <a:ext cx="8229600" cy="5145088"/>
          </a:xfrm>
        </p:spPr>
        <p:txBody>
          <a:bodyPr>
            <a:normAutofit lnSpcReduction="10000"/>
          </a:bodyPr>
          <a:lstStyle/>
          <a:p>
            <a:pPr marL="0" indent="0" algn="ctr">
              <a:buNone/>
              <a:defRPr/>
            </a:pPr>
            <a:endParaRPr lang="cs-CZ" altLang="cs-CZ" sz="1200" b="1" dirty="0">
              <a:solidFill>
                <a:srgbClr val="FF0000"/>
              </a:solidFill>
            </a:endParaRPr>
          </a:p>
          <a:p>
            <a:pPr marL="0" indent="0" algn="ctr">
              <a:buNone/>
              <a:defRPr/>
            </a:pPr>
            <a:r>
              <a:rPr lang="cs-CZ" altLang="cs-CZ" b="1" dirty="0">
                <a:solidFill>
                  <a:srgbClr val="FF0000"/>
                </a:solidFill>
              </a:rPr>
              <a:t>Kdo je kurátor pro mládež</a:t>
            </a:r>
            <a:r>
              <a:rPr lang="cs-CZ" altLang="cs-CZ" dirty="0">
                <a:solidFill>
                  <a:srgbClr val="FF0000"/>
                </a:solidFill>
              </a:rPr>
              <a:t>?</a:t>
            </a:r>
          </a:p>
          <a:p>
            <a:pPr marL="0" indent="0">
              <a:buNone/>
              <a:defRPr/>
            </a:pPr>
            <a:endParaRPr lang="cs-CZ" altLang="cs-CZ" sz="1200" dirty="0"/>
          </a:p>
          <a:p>
            <a:pPr>
              <a:lnSpc>
                <a:spcPct val="150000"/>
              </a:lnSpc>
              <a:buFontTx/>
              <a:buChar char="-"/>
              <a:defRPr/>
            </a:pPr>
            <a:r>
              <a:rPr lang="cs-CZ" altLang="cs-CZ" sz="2400" dirty="0"/>
              <a:t>Odborný pracovník orgánu sociálně-právní ochrany dětí (OSPOD)</a:t>
            </a:r>
          </a:p>
          <a:p>
            <a:pPr>
              <a:lnSpc>
                <a:spcPct val="150000"/>
              </a:lnSpc>
              <a:buFontTx/>
              <a:buChar char="-"/>
              <a:defRPr/>
            </a:pPr>
            <a:r>
              <a:rPr lang="cs-CZ" altLang="cs-CZ" sz="2400" dirty="0">
                <a:solidFill>
                  <a:srgbClr val="1408B4"/>
                </a:solidFill>
              </a:rPr>
              <a:t>Sídlí na Městském úřadě Šlapanice,                   pracoviště Opuštěná 9/2, Brno</a:t>
            </a:r>
          </a:p>
          <a:p>
            <a:pPr>
              <a:lnSpc>
                <a:spcPct val="150000"/>
              </a:lnSpc>
              <a:buFontTx/>
              <a:buChar char="-"/>
              <a:defRPr/>
            </a:pPr>
            <a:r>
              <a:rPr lang="cs-CZ" altLang="cs-CZ" sz="2400" dirty="0"/>
              <a:t>Specializuje se na děti s nežádoucími projevy chování</a:t>
            </a:r>
          </a:p>
          <a:p>
            <a:pPr>
              <a:lnSpc>
                <a:spcPct val="150000"/>
              </a:lnSpc>
              <a:buFontTx/>
              <a:buChar char="-"/>
              <a:defRPr/>
            </a:pPr>
            <a:r>
              <a:rPr lang="cs-CZ" altLang="cs-CZ" sz="2400" dirty="0">
                <a:solidFill>
                  <a:srgbClr val="1408B4"/>
                </a:solidFill>
              </a:rPr>
              <a:t>Koordinuje aktivity, směřující k odstranění či zmírnění těchto projevů</a:t>
            </a:r>
          </a:p>
        </p:txBody>
      </p:sp>
      <p:pic>
        <p:nvPicPr>
          <p:cNvPr id="14340" name="Picture 2" descr="slapznak2">
            <a:extLst>
              <a:ext uri="{FF2B5EF4-FFF2-40B4-BE49-F238E27FC236}">
                <a16:creationId xmlns:a16="http://schemas.microsoft.com/office/drawing/2014/main" id="{8C2F9F40-A4CE-4811-808E-8E2D18CECE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BD3CE1EC-2B56-4CD5-AC3B-BE1BF323F3AE}"/>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5363" name="Zástupný symbol pro obsah 2">
            <a:extLst>
              <a:ext uri="{FF2B5EF4-FFF2-40B4-BE49-F238E27FC236}">
                <a16:creationId xmlns:a16="http://schemas.microsoft.com/office/drawing/2014/main" id="{2F80823E-33A5-4C48-8D88-CBC7B881DE7B}"/>
              </a:ext>
            </a:extLst>
          </p:cNvPr>
          <p:cNvSpPr>
            <a:spLocks noGrp="1"/>
          </p:cNvSpPr>
          <p:nvPr>
            <p:ph idx="1"/>
          </p:nvPr>
        </p:nvSpPr>
        <p:spPr>
          <a:xfrm>
            <a:off x="1981200" y="981075"/>
            <a:ext cx="8229600" cy="5145088"/>
          </a:xfrm>
        </p:spPr>
        <p:txBody>
          <a:bodyPr>
            <a:normAutofit/>
          </a:bodyPr>
          <a:lstStyle/>
          <a:p>
            <a:pPr marL="0" indent="0" algn="ctr">
              <a:buNone/>
              <a:defRPr/>
            </a:pPr>
            <a:endParaRPr lang="cs-CZ" altLang="cs-CZ" sz="1400" dirty="0"/>
          </a:p>
          <a:p>
            <a:pPr marL="0" indent="0" algn="ctr">
              <a:buNone/>
              <a:defRPr/>
            </a:pPr>
            <a:r>
              <a:rPr lang="cs-CZ" altLang="cs-CZ" b="1" dirty="0">
                <a:solidFill>
                  <a:srgbClr val="FF0000"/>
                </a:solidFill>
              </a:rPr>
              <a:t>Kdo se na nás může obrátit?</a:t>
            </a:r>
          </a:p>
          <a:p>
            <a:pPr marL="0" indent="0" algn="ctr">
              <a:buNone/>
              <a:defRPr/>
            </a:pPr>
            <a:endParaRPr lang="cs-CZ" altLang="cs-CZ" sz="1200" dirty="0"/>
          </a:p>
          <a:p>
            <a:pPr>
              <a:lnSpc>
                <a:spcPct val="150000"/>
              </a:lnSpc>
              <a:buFontTx/>
              <a:buChar char="-"/>
              <a:defRPr/>
            </a:pPr>
            <a:r>
              <a:rPr lang="cs-CZ" altLang="cs-CZ" sz="2400" dirty="0"/>
              <a:t>Dítě (i bez vědomí rodičů)</a:t>
            </a:r>
          </a:p>
          <a:p>
            <a:pPr>
              <a:lnSpc>
                <a:spcPct val="150000"/>
              </a:lnSpc>
              <a:buFontTx/>
              <a:buChar char="-"/>
              <a:defRPr/>
            </a:pPr>
            <a:r>
              <a:rPr lang="cs-CZ" altLang="cs-CZ" sz="2400" dirty="0">
                <a:solidFill>
                  <a:srgbClr val="1408B4"/>
                </a:solidFill>
              </a:rPr>
              <a:t>Rodiče</a:t>
            </a:r>
          </a:p>
          <a:p>
            <a:pPr>
              <a:lnSpc>
                <a:spcPct val="150000"/>
              </a:lnSpc>
              <a:buFontTx/>
              <a:buChar char="-"/>
              <a:defRPr/>
            </a:pPr>
            <a:r>
              <a:rPr lang="cs-CZ" altLang="cs-CZ" sz="2400" dirty="0"/>
              <a:t>Školská zařízení</a:t>
            </a:r>
          </a:p>
          <a:p>
            <a:pPr>
              <a:lnSpc>
                <a:spcPct val="150000"/>
              </a:lnSpc>
              <a:buFontTx/>
              <a:buChar char="-"/>
              <a:defRPr/>
            </a:pPr>
            <a:r>
              <a:rPr lang="cs-CZ" altLang="cs-CZ" sz="2400" dirty="0">
                <a:solidFill>
                  <a:srgbClr val="1408B4"/>
                </a:solidFill>
              </a:rPr>
              <a:t>Policie</a:t>
            </a:r>
          </a:p>
          <a:p>
            <a:pPr>
              <a:lnSpc>
                <a:spcPct val="150000"/>
              </a:lnSpc>
              <a:buFontTx/>
              <a:buChar char="-"/>
              <a:defRPr/>
            </a:pPr>
            <a:r>
              <a:rPr lang="cs-CZ" altLang="cs-CZ" sz="2400" dirty="0"/>
              <a:t>Obecní a městské úřady</a:t>
            </a:r>
          </a:p>
          <a:p>
            <a:pPr>
              <a:lnSpc>
                <a:spcPct val="150000"/>
              </a:lnSpc>
              <a:buFontTx/>
              <a:buChar char="-"/>
              <a:defRPr/>
            </a:pPr>
            <a:r>
              <a:rPr lang="cs-CZ" altLang="cs-CZ" sz="2400" dirty="0">
                <a:solidFill>
                  <a:srgbClr val="1408B4"/>
                </a:solidFill>
              </a:rPr>
              <a:t>ostatní</a:t>
            </a:r>
          </a:p>
          <a:p>
            <a:pPr>
              <a:buFontTx/>
              <a:buChar char="-"/>
              <a:defRPr/>
            </a:pPr>
            <a:endParaRPr lang="cs-CZ" altLang="cs-CZ" sz="2000" dirty="0"/>
          </a:p>
          <a:p>
            <a:pPr marL="0" indent="0" algn="ctr">
              <a:buNone/>
              <a:defRPr/>
            </a:pPr>
            <a:endParaRPr lang="cs-CZ" altLang="cs-CZ" sz="2000" dirty="0"/>
          </a:p>
          <a:p>
            <a:pPr marL="0" indent="0" algn="ctr">
              <a:buNone/>
              <a:defRPr/>
            </a:pPr>
            <a:endParaRPr lang="cs-CZ" altLang="cs-CZ" sz="2000" dirty="0"/>
          </a:p>
        </p:txBody>
      </p:sp>
      <p:pic>
        <p:nvPicPr>
          <p:cNvPr id="15364" name="Picture 2" descr="slapznak2">
            <a:extLst>
              <a:ext uri="{FF2B5EF4-FFF2-40B4-BE49-F238E27FC236}">
                <a16:creationId xmlns:a16="http://schemas.microsoft.com/office/drawing/2014/main" id="{EEEEAFCA-4126-4686-8B57-0192246985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469A7FEA-74B8-4760-A805-A1471408DE76}"/>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6387" name="Zástupný symbol pro obsah 2">
            <a:extLst>
              <a:ext uri="{FF2B5EF4-FFF2-40B4-BE49-F238E27FC236}">
                <a16:creationId xmlns:a16="http://schemas.microsoft.com/office/drawing/2014/main" id="{86A669D7-2ECB-4BCA-A9D7-57567F7C4AF2}"/>
              </a:ext>
            </a:extLst>
          </p:cNvPr>
          <p:cNvSpPr>
            <a:spLocks noGrp="1"/>
          </p:cNvSpPr>
          <p:nvPr>
            <p:ph idx="1"/>
          </p:nvPr>
        </p:nvSpPr>
        <p:spPr>
          <a:xfrm>
            <a:off x="1981200" y="981075"/>
            <a:ext cx="8229600" cy="5145088"/>
          </a:xfrm>
        </p:spPr>
        <p:txBody>
          <a:bodyPr>
            <a:normAutofit/>
          </a:bodyPr>
          <a:lstStyle/>
          <a:p>
            <a:pPr marL="0" indent="0" algn="ctr">
              <a:buNone/>
              <a:defRPr/>
            </a:pPr>
            <a:endParaRPr lang="cs-CZ" altLang="cs-CZ" sz="1400" b="1" dirty="0">
              <a:solidFill>
                <a:srgbClr val="FF0000"/>
              </a:solidFill>
            </a:endParaRPr>
          </a:p>
          <a:p>
            <a:pPr marL="0" indent="0" algn="ctr">
              <a:buNone/>
              <a:defRPr/>
            </a:pPr>
            <a:r>
              <a:rPr lang="cs-CZ" altLang="cs-CZ" b="1" dirty="0">
                <a:solidFill>
                  <a:srgbClr val="FF0000"/>
                </a:solidFill>
              </a:rPr>
              <a:t>V jakých situacích se na nás lze obrátit?</a:t>
            </a:r>
          </a:p>
          <a:p>
            <a:pPr marL="0" indent="0" algn="ctr">
              <a:buNone/>
              <a:defRPr/>
            </a:pPr>
            <a:endParaRPr lang="cs-CZ" altLang="cs-CZ" sz="1600" b="1" dirty="0">
              <a:solidFill>
                <a:srgbClr val="FF0000"/>
              </a:solidFill>
            </a:endParaRPr>
          </a:p>
          <a:p>
            <a:pPr>
              <a:lnSpc>
                <a:spcPct val="150000"/>
              </a:lnSpc>
              <a:buFontTx/>
              <a:buChar char="-"/>
              <a:defRPr/>
            </a:pPr>
            <a:r>
              <a:rPr lang="cs-CZ" altLang="cs-CZ" sz="2400" dirty="0"/>
              <a:t>Záškoláctví (zjevné i skryté)</a:t>
            </a:r>
          </a:p>
          <a:p>
            <a:pPr>
              <a:lnSpc>
                <a:spcPct val="150000"/>
              </a:lnSpc>
              <a:buFontTx/>
              <a:buChar char="-"/>
              <a:defRPr/>
            </a:pPr>
            <a:r>
              <a:rPr lang="cs-CZ" altLang="cs-CZ" sz="2400" dirty="0">
                <a:solidFill>
                  <a:srgbClr val="1408B4"/>
                </a:solidFill>
              </a:rPr>
              <a:t>Šikana</a:t>
            </a:r>
          </a:p>
          <a:p>
            <a:pPr>
              <a:lnSpc>
                <a:spcPct val="150000"/>
              </a:lnSpc>
              <a:buFontTx/>
              <a:buChar char="-"/>
              <a:defRPr/>
            </a:pPr>
            <a:r>
              <a:rPr lang="cs-CZ" altLang="cs-CZ" sz="2400" dirty="0"/>
              <a:t>Užívání návykových látek</a:t>
            </a:r>
          </a:p>
          <a:p>
            <a:pPr>
              <a:lnSpc>
                <a:spcPct val="150000"/>
              </a:lnSpc>
              <a:buFontTx/>
              <a:buChar char="-"/>
              <a:defRPr/>
            </a:pPr>
            <a:r>
              <a:rPr lang="cs-CZ" altLang="cs-CZ" sz="2400" dirty="0">
                <a:solidFill>
                  <a:srgbClr val="1408B4"/>
                </a:solidFill>
              </a:rPr>
              <a:t>Trestná či přestupková činnost</a:t>
            </a:r>
          </a:p>
          <a:p>
            <a:pPr>
              <a:lnSpc>
                <a:spcPct val="150000"/>
              </a:lnSpc>
              <a:buFontTx/>
              <a:buChar char="-"/>
              <a:defRPr/>
            </a:pPr>
            <a:r>
              <a:rPr lang="cs-CZ" altLang="cs-CZ" sz="2400" dirty="0"/>
              <a:t>Nežádoucí projevy chování</a:t>
            </a:r>
          </a:p>
          <a:p>
            <a:pPr>
              <a:lnSpc>
                <a:spcPct val="150000"/>
              </a:lnSpc>
              <a:buFontTx/>
              <a:buChar char="-"/>
              <a:defRPr/>
            </a:pPr>
            <a:endParaRPr lang="cs-CZ" altLang="cs-CZ" sz="2400" dirty="0"/>
          </a:p>
          <a:p>
            <a:pPr>
              <a:lnSpc>
                <a:spcPct val="150000"/>
              </a:lnSpc>
              <a:buFontTx/>
              <a:buChar char="-"/>
              <a:defRPr/>
            </a:pPr>
            <a:endParaRPr lang="cs-CZ" altLang="cs-CZ" sz="2400" dirty="0"/>
          </a:p>
        </p:txBody>
      </p:sp>
      <p:pic>
        <p:nvPicPr>
          <p:cNvPr id="16388" name="Picture 2" descr="slapznak2">
            <a:extLst>
              <a:ext uri="{FF2B5EF4-FFF2-40B4-BE49-F238E27FC236}">
                <a16:creationId xmlns:a16="http://schemas.microsoft.com/office/drawing/2014/main" id="{88701F0B-78FA-4341-82AE-A363DF6EE7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5DA0AD39-BBDD-4633-9D84-C54A65CB5ABF}"/>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6387" name="Zástupný symbol pro obsah 2">
            <a:extLst>
              <a:ext uri="{FF2B5EF4-FFF2-40B4-BE49-F238E27FC236}">
                <a16:creationId xmlns:a16="http://schemas.microsoft.com/office/drawing/2014/main" id="{25361C4F-DC44-4BD7-AFAE-C1055C5ECF6F}"/>
              </a:ext>
            </a:extLst>
          </p:cNvPr>
          <p:cNvSpPr>
            <a:spLocks noGrp="1"/>
          </p:cNvSpPr>
          <p:nvPr>
            <p:ph idx="1"/>
          </p:nvPr>
        </p:nvSpPr>
        <p:spPr>
          <a:xfrm>
            <a:off x="1981200" y="981075"/>
            <a:ext cx="8229600" cy="5145088"/>
          </a:xfrm>
        </p:spPr>
        <p:txBody>
          <a:bodyPr>
            <a:normAutofit lnSpcReduction="10000"/>
          </a:bodyPr>
          <a:lstStyle/>
          <a:p>
            <a:pPr marL="0" indent="0" algn="ctr">
              <a:buNone/>
              <a:defRPr/>
            </a:pPr>
            <a:endParaRPr lang="cs-CZ" altLang="cs-CZ" sz="1400" b="1" dirty="0">
              <a:solidFill>
                <a:srgbClr val="FF0000"/>
              </a:solidFill>
            </a:endParaRPr>
          </a:p>
          <a:p>
            <a:pPr marL="0" indent="0" algn="ctr">
              <a:buNone/>
              <a:defRPr/>
            </a:pPr>
            <a:r>
              <a:rPr lang="cs-CZ" altLang="cs-CZ" b="1" dirty="0">
                <a:solidFill>
                  <a:srgbClr val="FF0000"/>
                </a:solidFill>
              </a:rPr>
              <a:t>Co je naším cílem?</a:t>
            </a:r>
          </a:p>
          <a:p>
            <a:pPr marL="0" indent="0" algn="ctr">
              <a:buNone/>
              <a:defRPr/>
            </a:pPr>
            <a:endParaRPr lang="cs-CZ" altLang="cs-CZ" sz="1400" b="1" dirty="0">
              <a:solidFill>
                <a:srgbClr val="FF0000"/>
              </a:solidFill>
            </a:endParaRPr>
          </a:p>
          <a:p>
            <a:pPr>
              <a:lnSpc>
                <a:spcPct val="150000"/>
              </a:lnSpc>
              <a:buFontTx/>
              <a:buChar char="-"/>
              <a:defRPr/>
            </a:pPr>
            <a:r>
              <a:rPr lang="cs-CZ" altLang="cs-CZ" sz="2400" dirty="0"/>
              <a:t>Včasná detekce a následná diagnostika</a:t>
            </a:r>
          </a:p>
          <a:p>
            <a:pPr>
              <a:lnSpc>
                <a:spcPct val="150000"/>
              </a:lnSpc>
              <a:buFontTx/>
              <a:buChar char="-"/>
              <a:defRPr/>
            </a:pPr>
            <a:r>
              <a:rPr lang="cs-CZ" altLang="cs-CZ" sz="2400" dirty="0">
                <a:solidFill>
                  <a:srgbClr val="1408B4"/>
                </a:solidFill>
              </a:rPr>
              <a:t>Koordinace vhodných služeb a aktivit</a:t>
            </a:r>
          </a:p>
          <a:p>
            <a:pPr>
              <a:lnSpc>
                <a:spcPct val="150000"/>
              </a:lnSpc>
              <a:buFontTx/>
              <a:buChar char="-"/>
              <a:defRPr/>
            </a:pPr>
            <a:r>
              <a:rPr lang="cs-CZ" altLang="cs-CZ" sz="2400" dirty="0"/>
              <a:t>Odstranění nežádoucích projevů chování</a:t>
            </a:r>
          </a:p>
          <a:p>
            <a:pPr>
              <a:lnSpc>
                <a:spcPct val="150000"/>
              </a:lnSpc>
              <a:buFontTx/>
              <a:buChar char="-"/>
              <a:defRPr/>
            </a:pPr>
            <a:r>
              <a:rPr lang="cs-CZ" altLang="cs-CZ" sz="2400" dirty="0">
                <a:solidFill>
                  <a:srgbClr val="1408B4"/>
                </a:solidFill>
              </a:rPr>
              <a:t>Prevence dalšího rizikového chování (zákonná opatření)</a:t>
            </a:r>
          </a:p>
          <a:p>
            <a:pPr>
              <a:lnSpc>
                <a:spcPct val="150000"/>
              </a:lnSpc>
              <a:buFontTx/>
              <a:buChar char="-"/>
              <a:defRPr/>
            </a:pPr>
            <a:r>
              <a:rPr lang="cs-CZ" altLang="cs-CZ" sz="2400" dirty="0"/>
              <a:t>Zvyšování motivace (ke změně, ke studiu,…) </a:t>
            </a:r>
          </a:p>
          <a:p>
            <a:pPr>
              <a:lnSpc>
                <a:spcPct val="150000"/>
              </a:lnSpc>
              <a:buFontTx/>
              <a:buChar char="-"/>
              <a:defRPr/>
            </a:pPr>
            <a:r>
              <a:rPr lang="cs-CZ" altLang="cs-CZ" sz="2400" dirty="0">
                <a:solidFill>
                  <a:srgbClr val="1408B4"/>
                </a:solidFill>
              </a:rPr>
              <a:t>Podpora klienta </a:t>
            </a:r>
          </a:p>
          <a:p>
            <a:pPr>
              <a:lnSpc>
                <a:spcPct val="150000"/>
              </a:lnSpc>
              <a:buFontTx/>
              <a:buChar char="-"/>
              <a:defRPr/>
            </a:pPr>
            <a:endParaRPr lang="cs-CZ" altLang="cs-CZ" sz="2400" dirty="0"/>
          </a:p>
          <a:p>
            <a:pPr>
              <a:lnSpc>
                <a:spcPct val="150000"/>
              </a:lnSpc>
              <a:buFontTx/>
              <a:buChar char="-"/>
              <a:defRPr/>
            </a:pPr>
            <a:endParaRPr lang="cs-CZ" altLang="cs-CZ" sz="2400" dirty="0"/>
          </a:p>
          <a:p>
            <a:pPr>
              <a:lnSpc>
                <a:spcPct val="150000"/>
              </a:lnSpc>
              <a:buFontTx/>
              <a:buChar char="-"/>
              <a:defRPr/>
            </a:pPr>
            <a:endParaRPr lang="cs-CZ" altLang="cs-CZ" sz="2400" dirty="0"/>
          </a:p>
        </p:txBody>
      </p:sp>
      <p:pic>
        <p:nvPicPr>
          <p:cNvPr id="17412" name="Picture 2" descr="slapznak2">
            <a:extLst>
              <a:ext uri="{FF2B5EF4-FFF2-40B4-BE49-F238E27FC236}">
                <a16:creationId xmlns:a16="http://schemas.microsoft.com/office/drawing/2014/main" id="{0FC046C2-0A44-40A0-8337-60EEC52733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A00BC93C-0840-41CE-8F26-2B079D2BAF55}"/>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6387" name="Zástupný symbol pro obsah 2">
            <a:extLst>
              <a:ext uri="{FF2B5EF4-FFF2-40B4-BE49-F238E27FC236}">
                <a16:creationId xmlns:a16="http://schemas.microsoft.com/office/drawing/2014/main" id="{4817E81F-B2CB-4E01-97AE-3D6D101BCFFA}"/>
              </a:ext>
            </a:extLst>
          </p:cNvPr>
          <p:cNvSpPr>
            <a:spLocks noGrp="1"/>
          </p:cNvSpPr>
          <p:nvPr>
            <p:ph idx="1"/>
          </p:nvPr>
        </p:nvSpPr>
        <p:spPr>
          <a:xfrm>
            <a:off x="1981200" y="981075"/>
            <a:ext cx="8229600" cy="5145088"/>
          </a:xfrm>
        </p:spPr>
        <p:txBody>
          <a:bodyPr>
            <a:normAutofit lnSpcReduction="10000"/>
          </a:bodyPr>
          <a:lstStyle/>
          <a:p>
            <a:pPr marL="0" indent="0" algn="ctr">
              <a:buNone/>
              <a:defRPr/>
            </a:pPr>
            <a:endParaRPr lang="cs-CZ" altLang="cs-CZ" sz="1400" b="1" dirty="0">
              <a:solidFill>
                <a:srgbClr val="FF0000"/>
              </a:solidFill>
            </a:endParaRPr>
          </a:p>
          <a:p>
            <a:pPr marL="0" indent="0" algn="ctr">
              <a:buNone/>
              <a:defRPr/>
            </a:pPr>
            <a:r>
              <a:rPr lang="cs-CZ" altLang="cs-CZ" b="1" dirty="0">
                <a:solidFill>
                  <a:srgbClr val="FF0000"/>
                </a:solidFill>
              </a:rPr>
              <a:t>Způsob dosahování těchto cílů?</a:t>
            </a:r>
          </a:p>
          <a:p>
            <a:pPr marL="0" indent="0" algn="ctr">
              <a:buNone/>
              <a:defRPr/>
            </a:pPr>
            <a:endParaRPr lang="cs-CZ" altLang="cs-CZ" sz="1400" b="1" dirty="0">
              <a:solidFill>
                <a:srgbClr val="FF0000"/>
              </a:solidFill>
            </a:endParaRPr>
          </a:p>
          <a:p>
            <a:pPr>
              <a:lnSpc>
                <a:spcPct val="150000"/>
              </a:lnSpc>
              <a:buFontTx/>
              <a:buChar char="-"/>
              <a:defRPr/>
            </a:pPr>
            <a:r>
              <a:rPr lang="cs-CZ" altLang="cs-CZ" sz="2400" dirty="0"/>
              <a:t>Poradenství, podpora</a:t>
            </a:r>
          </a:p>
          <a:p>
            <a:pPr>
              <a:lnSpc>
                <a:spcPct val="150000"/>
              </a:lnSpc>
              <a:buFontTx/>
              <a:buChar char="-"/>
              <a:defRPr/>
            </a:pPr>
            <a:r>
              <a:rPr lang="cs-CZ" altLang="cs-CZ" sz="2400" dirty="0">
                <a:solidFill>
                  <a:srgbClr val="1408B4"/>
                </a:solidFill>
              </a:rPr>
              <a:t>Intenzivní práce s klientem a rodinou</a:t>
            </a:r>
          </a:p>
          <a:p>
            <a:pPr>
              <a:lnSpc>
                <a:spcPct val="150000"/>
              </a:lnSpc>
              <a:buFontTx/>
              <a:buChar char="-"/>
              <a:defRPr/>
            </a:pPr>
            <a:r>
              <a:rPr lang="cs-CZ" altLang="cs-CZ" sz="2400" dirty="0"/>
              <a:t>Úzká spolupráce s jinými institucemi</a:t>
            </a:r>
          </a:p>
          <a:p>
            <a:pPr>
              <a:lnSpc>
                <a:spcPct val="150000"/>
              </a:lnSpc>
              <a:buFontTx/>
              <a:buChar char="-"/>
              <a:defRPr/>
            </a:pPr>
            <a:r>
              <a:rPr lang="cs-CZ" altLang="cs-CZ" sz="2400" dirty="0">
                <a:solidFill>
                  <a:srgbClr val="1408B4"/>
                </a:solidFill>
              </a:rPr>
              <a:t>Pomoc, motivace</a:t>
            </a:r>
          </a:p>
          <a:p>
            <a:pPr>
              <a:lnSpc>
                <a:spcPct val="150000"/>
              </a:lnSpc>
              <a:buFontTx/>
              <a:buChar char="-"/>
              <a:defRPr/>
            </a:pPr>
            <a:r>
              <a:rPr lang="cs-CZ" altLang="cs-CZ" sz="2400" dirty="0"/>
              <a:t>Důraz na silné stránky klienta, rodiny</a:t>
            </a:r>
          </a:p>
          <a:p>
            <a:pPr>
              <a:lnSpc>
                <a:spcPct val="150000"/>
              </a:lnSpc>
              <a:buFontTx/>
              <a:buChar char="-"/>
              <a:defRPr/>
            </a:pPr>
            <a:r>
              <a:rPr lang="cs-CZ" altLang="cs-CZ" sz="2400" dirty="0">
                <a:solidFill>
                  <a:srgbClr val="1408B4"/>
                </a:solidFill>
              </a:rPr>
              <a:t>Dohled nad rodinou, je-li to v zájmu dítěte</a:t>
            </a:r>
          </a:p>
          <a:p>
            <a:pPr>
              <a:lnSpc>
                <a:spcPct val="150000"/>
              </a:lnSpc>
              <a:buFontTx/>
              <a:buChar char="-"/>
              <a:defRPr/>
            </a:pPr>
            <a:endParaRPr lang="cs-CZ" altLang="cs-CZ" sz="2400" dirty="0"/>
          </a:p>
          <a:p>
            <a:pPr>
              <a:lnSpc>
                <a:spcPct val="150000"/>
              </a:lnSpc>
              <a:buFontTx/>
              <a:buChar char="-"/>
              <a:defRPr/>
            </a:pPr>
            <a:endParaRPr lang="cs-CZ" altLang="cs-CZ" sz="2400" dirty="0"/>
          </a:p>
        </p:txBody>
      </p:sp>
      <p:pic>
        <p:nvPicPr>
          <p:cNvPr id="18436" name="Picture 2" descr="slapznak2">
            <a:extLst>
              <a:ext uri="{FF2B5EF4-FFF2-40B4-BE49-F238E27FC236}">
                <a16:creationId xmlns:a16="http://schemas.microsoft.com/office/drawing/2014/main" id="{5CE442A3-81DB-46C5-ACF4-11C773D102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0B532F1A-5614-4907-B2BF-76010000A1ED}"/>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6387" name="Zástupný symbol pro obsah 2">
            <a:extLst>
              <a:ext uri="{FF2B5EF4-FFF2-40B4-BE49-F238E27FC236}">
                <a16:creationId xmlns:a16="http://schemas.microsoft.com/office/drawing/2014/main" id="{FBCDC845-23E9-45DF-94F4-F5FB073EEF6C}"/>
              </a:ext>
            </a:extLst>
          </p:cNvPr>
          <p:cNvSpPr>
            <a:spLocks noGrp="1"/>
          </p:cNvSpPr>
          <p:nvPr>
            <p:ph idx="1"/>
          </p:nvPr>
        </p:nvSpPr>
        <p:spPr>
          <a:xfrm>
            <a:off x="1981200" y="981075"/>
            <a:ext cx="8229600" cy="5145088"/>
          </a:xfrm>
        </p:spPr>
        <p:txBody>
          <a:bodyPr/>
          <a:lstStyle/>
          <a:p>
            <a:pPr marL="0" indent="0" algn="ctr">
              <a:buNone/>
              <a:defRPr/>
            </a:pPr>
            <a:endParaRPr lang="cs-CZ" altLang="cs-CZ" sz="1400" b="1" dirty="0">
              <a:solidFill>
                <a:srgbClr val="FF0000"/>
              </a:solidFill>
            </a:endParaRPr>
          </a:p>
          <a:p>
            <a:pPr marL="0" indent="0" algn="ctr">
              <a:buNone/>
              <a:defRPr/>
            </a:pPr>
            <a:r>
              <a:rPr lang="cs-CZ" altLang="cs-CZ" b="1" dirty="0">
                <a:solidFill>
                  <a:srgbClr val="FF0000"/>
                </a:solidFill>
              </a:rPr>
              <a:t>Co by nám práci usnadnilo?</a:t>
            </a:r>
          </a:p>
          <a:p>
            <a:pPr marL="0" indent="0" algn="ctr">
              <a:buNone/>
              <a:defRPr/>
            </a:pPr>
            <a:endParaRPr lang="cs-CZ" altLang="cs-CZ" sz="1400" b="1" dirty="0">
              <a:solidFill>
                <a:srgbClr val="FF0000"/>
              </a:solidFill>
            </a:endParaRPr>
          </a:p>
          <a:p>
            <a:pPr>
              <a:lnSpc>
                <a:spcPct val="150000"/>
              </a:lnSpc>
              <a:buFontTx/>
              <a:buChar char="-"/>
              <a:defRPr/>
            </a:pPr>
            <a:r>
              <a:rPr lang="cs-CZ" altLang="cs-CZ" sz="2400" dirty="0"/>
              <a:t>Včasná intervence, dostatečné informace</a:t>
            </a:r>
          </a:p>
          <a:p>
            <a:pPr>
              <a:lnSpc>
                <a:spcPct val="150000"/>
              </a:lnSpc>
              <a:buFontTx/>
              <a:buChar char="-"/>
              <a:defRPr/>
            </a:pPr>
            <a:r>
              <a:rPr lang="cs-CZ" altLang="cs-CZ" sz="2400" dirty="0">
                <a:solidFill>
                  <a:srgbClr val="1408B4"/>
                </a:solidFill>
              </a:rPr>
              <a:t>Když nejsme hrozbou - motivace klienta</a:t>
            </a:r>
          </a:p>
          <a:p>
            <a:pPr>
              <a:lnSpc>
                <a:spcPct val="150000"/>
              </a:lnSpc>
              <a:buFontTx/>
              <a:buChar char="-"/>
              <a:defRPr/>
            </a:pPr>
            <a:r>
              <a:rPr lang="cs-CZ" altLang="cs-CZ" sz="2400" dirty="0"/>
              <a:t>Ochota otevřené spolupráce a komunikace</a:t>
            </a:r>
          </a:p>
          <a:p>
            <a:pPr>
              <a:lnSpc>
                <a:spcPct val="150000"/>
              </a:lnSpc>
              <a:buFontTx/>
              <a:buChar char="-"/>
              <a:defRPr/>
            </a:pPr>
            <a:endParaRPr lang="cs-CZ" altLang="cs-CZ" sz="2400" dirty="0"/>
          </a:p>
          <a:p>
            <a:pPr>
              <a:lnSpc>
                <a:spcPct val="150000"/>
              </a:lnSpc>
              <a:buFontTx/>
              <a:buChar char="-"/>
              <a:defRPr/>
            </a:pPr>
            <a:endParaRPr lang="cs-CZ" altLang="cs-CZ" sz="2400" dirty="0"/>
          </a:p>
        </p:txBody>
      </p:sp>
      <p:pic>
        <p:nvPicPr>
          <p:cNvPr id="19460" name="Picture 2" descr="slapznak2">
            <a:extLst>
              <a:ext uri="{FF2B5EF4-FFF2-40B4-BE49-F238E27FC236}">
                <a16:creationId xmlns:a16="http://schemas.microsoft.com/office/drawing/2014/main" id="{9C8AEE53-F556-4293-BF9A-5CE4C7C788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CF9635D7-2E1B-45E6-98A8-7BD5A8AA52BE}"/>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6387" name="Zástupný symbol pro obsah 2">
            <a:extLst>
              <a:ext uri="{FF2B5EF4-FFF2-40B4-BE49-F238E27FC236}">
                <a16:creationId xmlns:a16="http://schemas.microsoft.com/office/drawing/2014/main" id="{E8736486-8E2F-4350-B0CA-B3047A350EEE}"/>
              </a:ext>
            </a:extLst>
          </p:cNvPr>
          <p:cNvSpPr>
            <a:spLocks noGrp="1"/>
          </p:cNvSpPr>
          <p:nvPr>
            <p:ph idx="1"/>
          </p:nvPr>
        </p:nvSpPr>
        <p:spPr>
          <a:xfrm>
            <a:off x="1981200" y="981075"/>
            <a:ext cx="8229600" cy="5145088"/>
          </a:xfrm>
        </p:spPr>
        <p:txBody>
          <a:bodyPr>
            <a:normAutofit fontScale="92500" lnSpcReduction="10000"/>
          </a:bodyPr>
          <a:lstStyle/>
          <a:p>
            <a:pPr marL="0" indent="0" algn="ctr">
              <a:buNone/>
              <a:defRPr/>
            </a:pPr>
            <a:r>
              <a:rPr lang="cs-CZ" altLang="cs-CZ" b="1" dirty="0">
                <a:solidFill>
                  <a:srgbClr val="FF0000"/>
                </a:solidFill>
              </a:rPr>
              <a:t>Jakými zákony jsme vázáni?</a:t>
            </a:r>
          </a:p>
          <a:p>
            <a:pPr marL="0" indent="0" algn="ctr">
              <a:buNone/>
              <a:defRPr/>
            </a:pPr>
            <a:endParaRPr lang="cs-CZ" altLang="cs-CZ" sz="1400" b="1" dirty="0">
              <a:solidFill>
                <a:srgbClr val="FF0000"/>
              </a:solidFill>
            </a:endParaRPr>
          </a:p>
          <a:p>
            <a:pPr>
              <a:lnSpc>
                <a:spcPct val="150000"/>
              </a:lnSpc>
              <a:buFontTx/>
              <a:buChar char="-"/>
              <a:defRPr/>
            </a:pPr>
            <a:r>
              <a:rPr lang="cs-CZ" altLang="cs-CZ" sz="2400" dirty="0"/>
              <a:t>Zákon o sociálně-právní ochraně dětí 359/1999 Sb. </a:t>
            </a:r>
          </a:p>
          <a:p>
            <a:pPr>
              <a:lnSpc>
                <a:spcPct val="150000"/>
              </a:lnSpc>
              <a:buFontTx/>
              <a:buChar char="-"/>
              <a:defRPr/>
            </a:pPr>
            <a:r>
              <a:rPr lang="cs-CZ" altLang="cs-CZ" sz="2400" dirty="0">
                <a:solidFill>
                  <a:srgbClr val="1408B4"/>
                </a:solidFill>
              </a:rPr>
              <a:t>Zákon o rodině 94/1963 Sb.</a:t>
            </a:r>
          </a:p>
          <a:p>
            <a:pPr>
              <a:lnSpc>
                <a:spcPct val="150000"/>
              </a:lnSpc>
              <a:buFontTx/>
              <a:buChar char="-"/>
              <a:defRPr/>
            </a:pPr>
            <a:r>
              <a:rPr lang="cs-CZ" altLang="cs-CZ" sz="2400" dirty="0"/>
              <a:t>Zákon o soudnictví ve věcech mládeže 218/2003 Sb.</a:t>
            </a:r>
          </a:p>
          <a:p>
            <a:pPr>
              <a:lnSpc>
                <a:spcPct val="150000"/>
              </a:lnSpc>
              <a:buFontTx/>
              <a:buChar char="-"/>
              <a:defRPr/>
            </a:pPr>
            <a:r>
              <a:rPr lang="cs-CZ" altLang="cs-CZ" sz="2400" dirty="0">
                <a:solidFill>
                  <a:srgbClr val="1408B4"/>
                </a:solidFill>
              </a:rPr>
              <a:t>Zákon o výkonu ústavní výchovy 109/2002 Sb.</a:t>
            </a:r>
          </a:p>
          <a:p>
            <a:pPr>
              <a:lnSpc>
                <a:spcPct val="150000"/>
              </a:lnSpc>
              <a:buFontTx/>
              <a:buChar char="-"/>
              <a:defRPr/>
            </a:pPr>
            <a:r>
              <a:rPr lang="cs-CZ" altLang="cs-CZ" sz="2400" dirty="0"/>
              <a:t>Občanský zákoník 40/1964 Sb.</a:t>
            </a:r>
          </a:p>
          <a:p>
            <a:pPr>
              <a:lnSpc>
                <a:spcPct val="150000"/>
              </a:lnSpc>
              <a:buFontTx/>
              <a:buChar char="-"/>
              <a:defRPr/>
            </a:pPr>
            <a:r>
              <a:rPr lang="cs-CZ" altLang="cs-CZ" sz="2400" dirty="0">
                <a:solidFill>
                  <a:srgbClr val="1408B4"/>
                </a:solidFill>
              </a:rPr>
              <a:t>Trestní zákoník 40/2009 Sb.</a:t>
            </a:r>
          </a:p>
          <a:p>
            <a:pPr>
              <a:lnSpc>
                <a:spcPct val="150000"/>
              </a:lnSpc>
              <a:buFontTx/>
              <a:buChar char="-"/>
              <a:defRPr/>
            </a:pPr>
            <a:r>
              <a:rPr lang="cs-CZ" altLang="cs-CZ" sz="2400" dirty="0"/>
              <a:t>A další (metodické pokyny ministerstev,…)</a:t>
            </a:r>
          </a:p>
          <a:p>
            <a:pPr>
              <a:lnSpc>
                <a:spcPct val="150000"/>
              </a:lnSpc>
              <a:buFontTx/>
              <a:buChar char="-"/>
              <a:defRPr/>
            </a:pPr>
            <a:endParaRPr lang="cs-CZ" altLang="cs-CZ" sz="2400" dirty="0"/>
          </a:p>
          <a:p>
            <a:pPr>
              <a:lnSpc>
                <a:spcPct val="150000"/>
              </a:lnSpc>
              <a:buFontTx/>
              <a:buChar char="-"/>
              <a:defRPr/>
            </a:pPr>
            <a:endParaRPr lang="cs-CZ" altLang="cs-CZ" sz="2400" dirty="0"/>
          </a:p>
        </p:txBody>
      </p:sp>
      <p:pic>
        <p:nvPicPr>
          <p:cNvPr id="20484" name="Picture 2" descr="slapznak2">
            <a:extLst>
              <a:ext uri="{FF2B5EF4-FFF2-40B4-BE49-F238E27FC236}">
                <a16:creationId xmlns:a16="http://schemas.microsoft.com/office/drawing/2014/main" id="{97DB2609-ED31-4C65-9A46-103AADF892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73F5AB71-1E4D-4D7E-9C57-8F2A8C1BA351}"/>
              </a:ext>
            </a:extLst>
          </p:cNvPr>
          <p:cNvSpPr>
            <a:spLocks noGrp="1"/>
          </p:cNvSpPr>
          <p:nvPr>
            <p:ph type="title"/>
          </p:nvPr>
        </p:nvSpPr>
        <p:spPr>
          <a:xfrm>
            <a:off x="1981200" y="404813"/>
            <a:ext cx="8229600" cy="576262"/>
          </a:xfrm>
        </p:spPr>
        <p:txBody>
          <a:bodyPr/>
          <a:lstStyle/>
          <a:p>
            <a:pPr algn="l">
              <a:defRPr/>
            </a:pPr>
            <a:r>
              <a:rPr lang="cs-CZ" sz="2000" dirty="0">
                <a:solidFill>
                  <a:srgbClr val="0070C0"/>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Město</a:t>
            </a:r>
            <a:r>
              <a:rPr lang="cs-CZ" sz="1400" dirty="0">
                <a:solidFill>
                  <a:srgbClr val="CCECFF"/>
                </a:solidFill>
                <a:effectLst>
                  <a:outerShdw blurRad="38100" dist="38100" dir="2700000" algn="tl">
                    <a:srgbClr val="C0C0C0"/>
                  </a:outerShdw>
                </a:effectLst>
              </a:rPr>
              <a:t> </a:t>
            </a:r>
            <a:r>
              <a:rPr lang="cs-CZ" sz="1400" dirty="0">
                <a:solidFill>
                  <a:srgbClr val="0070C0"/>
                </a:solidFill>
                <a:effectLst>
                  <a:outerShdw blurRad="38100" dist="38100" dir="2700000" algn="tl">
                    <a:srgbClr val="C0C0C0"/>
                  </a:outerShdw>
                </a:effectLst>
              </a:rPr>
              <a:t>Šlapanice</a:t>
            </a:r>
            <a:endParaRPr lang="cs-CZ" altLang="cs-CZ" sz="1400" dirty="0"/>
          </a:p>
        </p:txBody>
      </p:sp>
      <p:sp>
        <p:nvSpPr>
          <p:cNvPr id="16387" name="Zástupný symbol pro obsah 2">
            <a:extLst>
              <a:ext uri="{FF2B5EF4-FFF2-40B4-BE49-F238E27FC236}">
                <a16:creationId xmlns:a16="http://schemas.microsoft.com/office/drawing/2014/main" id="{78505CDF-0CF3-42FE-876A-6A902EA8E1FC}"/>
              </a:ext>
            </a:extLst>
          </p:cNvPr>
          <p:cNvSpPr>
            <a:spLocks noGrp="1"/>
          </p:cNvSpPr>
          <p:nvPr>
            <p:ph idx="1"/>
          </p:nvPr>
        </p:nvSpPr>
        <p:spPr>
          <a:xfrm>
            <a:off x="1981200" y="981075"/>
            <a:ext cx="8229600" cy="5145088"/>
          </a:xfrm>
        </p:spPr>
        <p:txBody>
          <a:bodyPr>
            <a:normAutofit/>
          </a:bodyPr>
          <a:lstStyle/>
          <a:p>
            <a:pPr marL="0" indent="0" algn="ctr">
              <a:buNone/>
              <a:defRPr/>
            </a:pPr>
            <a:r>
              <a:rPr lang="cs-CZ" altLang="cs-CZ" b="1" dirty="0">
                <a:solidFill>
                  <a:srgbClr val="FF0000"/>
                </a:solidFill>
              </a:rPr>
              <a:t>Mohlo by Vás zajímat</a:t>
            </a:r>
          </a:p>
          <a:p>
            <a:pPr marL="0" indent="0" algn="ctr">
              <a:buNone/>
              <a:defRPr/>
            </a:pPr>
            <a:endParaRPr lang="cs-CZ" altLang="cs-CZ" sz="1200" dirty="0"/>
          </a:p>
          <a:p>
            <a:pPr>
              <a:spcBef>
                <a:spcPts val="600"/>
              </a:spcBef>
              <a:buFontTx/>
              <a:buChar char="-"/>
              <a:defRPr/>
            </a:pPr>
            <a:r>
              <a:rPr lang="cs-CZ" altLang="cs-CZ" sz="2400" dirty="0"/>
              <a:t>Na žádost, týkající se dítěte, je vhodné reagovat co nejdříve, nejpozději do 30 dnů</a:t>
            </a:r>
          </a:p>
          <a:p>
            <a:pPr>
              <a:spcBef>
                <a:spcPts val="600"/>
              </a:spcBef>
              <a:buFontTx/>
              <a:buChar char="-"/>
              <a:defRPr/>
            </a:pPr>
            <a:r>
              <a:rPr lang="cs-CZ" altLang="cs-CZ" sz="2400" dirty="0">
                <a:solidFill>
                  <a:srgbClr val="1408B4"/>
                </a:solidFill>
              </a:rPr>
              <a:t>Jsme oprávněni navštívit dítě v místě bydliště i ve škole a je-li to v zájmu dítěte, hovořit s ním bez přítomnosti další osoby</a:t>
            </a:r>
          </a:p>
          <a:p>
            <a:pPr>
              <a:spcBef>
                <a:spcPts val="600"/>
              </a:spcBef>
              <a:buFontTx/>
              <a:buChar char="-"/>
              <a:defRPr/>
            </a:pPr>
            <a:r>
              <a:rPr lang="cs-CZ" altLang="cs-CZ" sz="2400" dirty="0"/>
              <a:t>Výchovná komise je efektivnější, přizveme-li k jednání i dítě</a:t>
            </a:r>
          </a:p>
          <a:p>
            <a:pPr>
              <a:spcBef>
                <a:spcPts val="600"/>
              </a:spcBef>
              <a:buFontTx/>
              <a:buChar char="-"/>
              <a:defRPr/>
            </a:pPr>
            <a:r>
              <a:rPr lang="cs-CZ" altLang="cs-CZ" sz="2400" dirty="0">
                <a:solidFill>
                  <a:srgbClr val="1408B4"/>
                </a:solidFill>
              </a:rPr>
              <a:t>Příslušník policie navštíví dítě ve škole jen v případě, je-li věc závažná a neodkladná. Rodiče o tom MUSÍ být vždy včas informováni, mají právo se jednání účastnit</a:t>
            </a:r>
          </a:p>
        </p:txBody>
      </p:sp>
      <p:pic>
        <p:nvPicPr>
          <p:cNvPr id="21508" name="Picture 2" descr="slapznak2">
            <a:extLst>
              <a:ext uri="{FF2B5EF4-FFF2-40B4-BE49-F238E27FC236}">
                <a16:creationId xmlns:a16="http://schemas.microsoft.com/office/drawing/2014/main" id="{9DFD14FC-7734-4911-AD59-0C1676816F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05001"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DF24B-877A-4B88-8EE4-B5069E5921A0}"/>
              </a:ext>
            </a:extLst>
          </p:cNvPr>
          <p:cNvSpPr>
            <a:spLocks noGrp="1"/>
          </p:cNvSpPr>
          <p:nvPr>
            <p:ph type="title"/>
          </p:nvPr>
        </p:nvSpPr>
        <p:spPr/>
        <p:txBody>
          <a:bodyPr>
            <a:normAutofit/>
          </a:bodyPr>
          <a:lstStyle/>
          <a:p>
            <a:pPr algn="ctr"/>
            <a:r>
              <a:rPr lang="cs-CZ" sz="2800" b="1" dirty="0">
                <a:solidFill>
                  <a:srgbClr val="FF0000"/>
                </a:solidFill>
                <a:latin typeface="+mn-lt"/>
                <a:cs typeface="Arial" panose="020B0604020202020204" pitchFamily="34" charset="0"/>
              </a:rPr>
              <a:t>Práva dítěte</a:t>
            </a:r>
          </a:p>
        </p:txBody>
      </p:sp>
      <p:sp>
        <p:nvSpPr>
          <p:cNvPr id="3" name="Zástupný symbol pro obsah 2">
            <a:extLst>
              <a:ext uri="{FF2B5EF4-FFF2-40B4-BE49-F238E27FC236}">
                <a16:creationId xmlns:a16="http://schemas.microsoft.com/office/drawing/2014/main" id="{6E3D7B16-4BD2-4AB2-9D0D-40E5EABC4D5C}"/>
              </a:ext>
            </a:extLst>
          </p:cNvPr>
          <p:cNvSpPr>
            <a:spLocks noGrp="1"/>
          </p:cNvSpPr>
          <p:nvPr>
            <p:ph idx="1"/>
          </p:nvPr>
        </p:nvSpPr>
        <p:spPr/>
        <p:txBody>
          <a:bodyPr/>
          <a:lstStyle/>
          <a:p>
            <a:pPr algn="just"/>
            <a:r>
              <a:rPr lang="cs-CZ" dirty="0"/>
              <a:t>Bez ohledu na věk jsou základní lidská práva ukotvena již v preambuli Ústavy ČR. Ta odkazuje na nedotknutelnou hodnotu lidské důstojnosti a svobody. Tyto hodnoty dále rozvíjí LZLPS</a:t>
            </a:r>
          </a:p>
          <a:p>
            <a:pPr algn="just"/>
            <a:r>
              <a:rPr lang="cs-CZ" dirty="0"/>
              <a:t>V článku č. 32 se píše o tom, že rodičovství a rodina jsou pod ochranou zákona a že zvláštní ochrana dětí a mladistvých je zaručena.</a:t>
            </a:r>
          </a:p>
          <a:p>
            <a:pPr algn="just"/>
            <a:r>
              <a:rPr lang="cs-CZ" dirty="0"/>
              <a:t>Ve vztahu k rozvodu z daného vyplývá, že při rozvodu má dítě právo na důstojný proces, ve kterém budou chráněna jeho práva, přičemž bude moci svobodně projevit svůj názor.</a:t>
            </a:r>
          </a:p>
        </p:txBody>
      </p:sp>
      <p:pic>
        <p:nvPicPr>
          <p:cNvPr id="4" name="Picture 2" descr="slapznak2">
            <a:extLst>
              <a:ext uri="{FF2B5EF4-FFF2-40B4-BE49-F238E27FC236}">
                <a16:creationId xmlns:a16="http://schemas.microsoft.com/office/drawing/2014/main" id="{9D8399DA-55E8-4C05-88D9-C1F1A52FFE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22153"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9659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rPr>
              <a:t>Zákon soudnictví ve věci mládeže – </a:t>
            </a:r>
            <a:br>
              <a:rPr lang="cs-CZ" sz="2800" b="1" dirty="0">
                <a:solidFill>
                  <a:srgbClr val="FF0000"/>
                </a:solidFill>
              </a:rPr>
            </a:br>
            <a:r>
              <a:rPr lang="cs-CZ" sz="2800" b="1" dirty="0">
                <a:solidFill>
                  <a:srgbClr val="FF0000"/>
                </a:solidFill>
              </a:rPr>
              <a:t>děti to 15 let</a:t>
            </a:r>
          </a:p>
        </p:txBody>
      </p:sp>
      <p:sp>
        <p:nvSpPr>
          <p:cNvPr id="3" name="Zástupný symbol pro obsah 2"/>
          <p:cNvSpPr>
            <a:spLocks noGrp="1"/>
          </p:cNvSpPr>
          <p:nvPr>
            <p:ph idx="1"/>
          </p:nvPr>
        </p:nvSpPr>
        <p:spPr/>
        <p:txBody>
          <a:bodyPr/>
          <a:lstStyle/>
          <a:p>
            <a:pPr marL="457200" indent="-457200">
              <a:buFont typeface="+mj-lt"/>
              <a:buAutoNum type="arabicPeriod"/>
            </a:pPr>
            <a:r>
              <a:rPr lang="cs-CZ" dirty="0"/>
              <a:t>čin jinak trestný</a:t>
            </a:r>
          </a:p>
          <a:p>
            <a:pPr marL="457200" indent="-457200">
              <a:buFont typeface="+mj-lt"/>
              <a:buAutoNum type="arabicPeriod"/>
            </a:pPr>
            <a:r>
              <a:rPr lang="cs-CZ" dirty="0"/>
              <a:t>činnost policie a státního zástupce v prověřování</a:t>
            </a:r>
          </a:p>
          <a:p>
            <a:pPr marL="457200" indent="-457200">
              <a:buFont typeface="+mj-lt"/>
              <a:buAutoNum type="arabicPeriod"/>
            </a:pPr>
            <a:r>
              <a:rPr lang="cs-CZ" dirty="0"/>
              <a:t>postup po odložení věci</a:t>
            </a:r>
          </a:p>
          <a:p>
            <a:pPr marL="457200" indent="-457200">
              <a:buFont typeface="+mj-lt"/>
              <a:buAutoNum type="arabicPeriod"/>
            </a:pPr>
            <a:r>
              <a:rPr lang="cs-CZ" dirty="0"/>
              <a:t>řízení před soudem</a:t>
            </a:r>
          </a:p>
          <a:p>
            <a:pPr marL="457200" indent="-457200">
              <a:buFont typeface="+mj-lt"/>
              <a:buAutoNum type="arabicPeriod"/>
            </a:pPr>
            <a:r>
              <a:rPr lang="cs-CZ" dirty="0"/>
              <a:t>opatření podle § 93 ZSM</a:t>
            </a:r>
          </a:p>
          <a:p>
            <a:pPr marL="457200" indent="-457200">
              <a:buFont typeface="+mj-lt"/>
              <a:buAutoNum type="arabicPeriod"/>
            </a:pPr>
            <a:r>
              <a:rPr lang="cs-CZ" dirty="0"/>
              <a:t>diskuze</a:t>
            </a:r>
          </a:p>
          <a:p>
            <a:pPr marL="457200" indent="-457200">
              <a:buFont typeface="+mj-lt"/>
              <a:buAutoNum type="arabicPeriod"/>
            </a:pPr>
            <a:endParaRPr lang="cs-CZ" dirty="0"/>
          </a:p>
        </p:txBody>
      </p:sp>
      <p:pic>
        <p:nvPicPr>
          <p:cNvPr id="4" name="Picture 2" descr="slapznak2">
            <a:extLst>
              <a:ext uri="{FF2B5EF4-FFF2-40B4-BE49-F238E27FC236}">
                <a16:creationId xmlns:a16="http://schemas.microsoft.com/office/drawing/2014/main" id="{E97F6C70-109F-404E-AC51-C7677E99D0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94608" y="564204"/>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5331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a:solidFill>
                  <a:srgbClr val="FF0000"/>
                </a:solidFill>
                <a:latin typeface="+mn-lt"/>
              </a:rPr>
              <a:t>Obecné  vymezení</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
            </a:pPr>
            <a:r>
              <a:rPr lang="cs-CZ" dirty="0"/>
              <a:t>zákon. č. 218/2013 Sb., o soudnictví ve věcech mládeže</a:t>
            </a:r>
          </a:p>
          <a:p>
            <a:pPr lvl="1">
              <a:buFont typeface="Wingdings" panose="05000000000000000000" pitchFamily="2" charset="2"/>
              <a:buChar char="§"/>
            </a:pPr>
            <a:r>
              <a:rPr lang="cs-CZ" dirty="0"/>
              <a:t>Obecný předpis</a:t>
            </a:r>
          </a:p>
          <a:p>
            <a:pPr lvl="1">
              <a:buFont typeface="Wingdings" panose="05000000000000000000" pitchFamily="2" charset="2"/>
              <a:buChar char="§"/>
            </a:pPr>
            <a:r>
              <a:rPr lang="cs-CZ" dirty="0"/>
              <a:t>Řízení upraveno v hlavě III zákona (89 a násl. ZSM)</a:t>
            </a:r>
          </a:p>
          <a:p>
            <a:pPr lvl="1">
              <a:buFont typeface="Wingdings" panose="05000000000000000000" pitchFamily="2" charset="2"/>
              <a:buChar char="§"/>
            </a:pPr>
            <a:r>
              <a:rPr lang="cs-CZ" dirty="0"/>
              <a:t>Subsidiární použití občanského soudního řádu</a:t>
            </a:r>
          </a:p>
          <a:p>
            <a:pPr lvl="2">
              <a:buFont typeface="Wingdings" panose="05000000000000000000" pitchFamily="2" charset="2"/>
              <a:buChar char="§"/>
            </a:pPr>
            <a:r>
              <a:rPr lang="cs-CZ" i="1" dirty="0"/>
              <a:t>Nestanoví-li tento zákon jinak, postupuje soud pro mládež v řízení podle této hlavy podle předpisů upravujících občanské soudní řízení. </a:t>
            </a:r>
            <a:r>
              <a:rPr lang="cs-CZ" dirty="0"/>
              <a:t>(§ 96 ZSM)</a:t>
            </a:r>
          </a:p>
          <a:p>
            <a:pPr>
              <a:buFont typeface="Wingdings" panose="05000000000000000000" pitchFamily="2" charset="2"/>
              <a:buChar char="§"/>
            </a:pPr>
            <a:r>
              <a:rPr lang="cs-CZ" dirty="0"/>
              <a:t>Účel řízení:</a:t>
            </a:r>
          </a:p>
          <a:p>
            <a:pPr lvl="1">
              <a:buFont typeface="Wingdings" panose="05000000000000000000" pitchFamily="2" charset="2"/>
              <a:buChar char="§"/>
            </a:pPr>
            <a:r>
              <a:rPr lang="cs-CZ" dirty="0"/>
              <a:t>výchovné působení</a:t>
            </a:r>
          </a:p>
          <a:p>
            <a:pPr lvl="1">
              <a:buFont typeface="Wingdings" panose="05000000000000000000" pitchFamily="2" charset="2"/>
              <a:buChar char="§"/>
            </a:pPr>
            <a:r>
              <a:rPr lang="cs-CZ" dirty="0"/>
              <a:t>ochrana před škodlivými vlivy</a:t>
            </a:r>
          </a:p>
        </p:txBody>
      </p:sp>
      <p:pic>
        <p:nvPicPr>
          <p:cNvPr id="4" name="Picture 2" descr="slapznak2">
            <a:extLst>
              <a:ext uri="{FF2B5EF4-FFF2-40B4-BE49-F238E27FC236}">
                <a16:creationId xmlns:a16="http://schemas.microsoft.com/office/drawing/2014/main" id="{1D832E9F-0CCA-48E8-B8CB-A1D933CC21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703665" y="73977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21071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latin typeface="+mn-lt"/>
              </a:rPr>
              <a:t>Čin jinak trestný</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
            </a:pPr>
            <a:r>
              <a:rPr lang="cs-CZ" dirty="0"/>
              <a:t>Protiprávní čin, jehož znaky jsou uvedeny v trestním zákoně, především pak v trestním zákoníku a v zákoně o soudnictví ve věcech mládeže, který je beztrestný vzhledem ke konkrétním okolnostem charakterizujícím osobu pachatele.</a:t>
            </a:r>
          </a:p>
          <a:p>
            <a:pPr lvl="1">
              <a:buFont typeface="Wingdings" panose="05000000000000000000" pitchFamily="2" charset="2"/>
              <a:buChar char="§"/>
            </a:pPr>
            <a:r>
              <a:rPr lang="cs-CZ" dirty="0"/>
              <a:t>zákonná definice není k dispozici</a:t>
            </a:r>
          </a:p>
          <a:p>
            <a:pPr>
              <a:buFont typeface="Wingdings" panose="05000000000000000000" pitchFamily="2" charset="2"/>
              <a:buChar char="§"/>
            </a:pPr>
            <a:r>
              <a:rPr lang="cs-CZ" dirty="0"/>
              <a:t>Mezi takové činy však nepatří jednání, které nevykazuje potřebnou míru škodlivosti a závažnosti (§ 12 ods.t 2 trestního zákoníku, odkaz v § 6 odst. 2 ZSM)</a:t>
            </a:r>
          </a:p>
          <a:p>
            <a:pPr lvl="1">
              <a:buFont typeface="Wingdings" panose="05000000000000000000" pitchFamily="2" charset="2"/>
              <a:buChar char="§"/>
            </a:pPr>
            <a:r>
              <a:rPr lang="cs-CZ" i="1" dirty="0"/>
              <a:t>Trestní odpovědnost pachatele – ať už dospělého nebo mladistvého – a trestněprávní důsledky s ní spojené lze totiž uplatňovat jen v případech společensky škodlivých, ve kterých nepostačuje uplatnění odpovědnosti podle jiného právního předpisu. </a:t>
            </a:r>
            <a:r>
              <a:rPr lang="cs-CZ" dirty="0"/>
              <a:t>(Komentář k zák. č. 218/2003 Sb., o soudnictví ve věcech mládeže)</a:t>
            </a:r>
            <a:endParaRPr lang="cs-CZ" i="1" dirty="0"/>
          </a:p>
          <a:p>
            <a:pPr lvl="1">
              <a:buFont typeface="Wingdings" panose="05000000000000000000" pitchFamily="2" charset="2"/>
              <a:buChar char="§"/>
            </a:pPr>
            <a:r>
              <a:rPr lang="cs-CZ" dirty="0"/>
              <a:t>děti by neměly být výjimkou!</a:t>
            </a:r>
          </a:p>
        </p:txBody>
      </p:sp>
      <p:pic>
        <p:nvPicPr>
          <p:cNvPr id="4" name="Picture 2" descr="slapznak2">
            <a:extLst>
              <a:ext uri="{FF2B5EF4-FFF2-40B4-BE49-F238E27FC236}">
                <a16:creationId xmlns:a16="http://schemas.microsoft.com/office/drawing/2014/main" id="{D2810F87-D91C-49CC-A13E-4587558AA5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636553" y="57259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91901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latin typeface="+mn-lt"/>
              </a:rPr>
              <a:t>Čin jinak trestný II</a:t>
            </a:r>
          </a:p>
        </p:txBody>
      </p:sp>
      <p:sp>
        <p:nvSpPr>
          <p:cNvPr id="3" name="Zástupný symbol pro obsah 2"/>
          <p:cNvSpPr>
            <a:spLocks noGrp="1"/>
          </p:cNvSpPr>
          <p:nvPr>
            <p:ph idx="1"/>
          </p:nvPr>
        </p:nvSpPr>
        <p:spPr/>
        <p:txBody>
          <a:bodyPr>
            <a:normAutofit fontScale="85000" lnSpcReduction="20000"/>
          </a:bodyPr>
          <a:lstStyle/>
          <a:p>
            <a:pPr>
              <a:buFont typeface="Wingdings" panose="05000000000000000000" pitchFamily="2" charset="2"/>
              <a:buChar char="§"/>
            </a:pPr>
            <a:r>
              <a:rPr lang="cs-CZ" i="1" dirty="0"/>
              <a:t>Je přitom třeba se vyvarovat vyvozování odpovědnosti podle zákona o soudnictví ve věcech mládeže, vedení řízení podle jeho hlavy třetí a užití opatření podle této hlavy v případech činů, které jsou svou povahou spíše dětskými výstřelky než činy hodnými použití těchto opatření a jsou jen prostou součástí dětských dobrodružství. </a:t>
            </a:r>
            <a:r>
              <a:rPr lang="cs-CZ" dirty="0"/>
              <a:t>(Komentář k zák. č. 218/2003 Sb., o soudnictví ve věcech mládeže)</a:t>
            </a:r>
          </a:p>
          <a:p>
            <a:pPr>
              <a:buFont typeface="Wingdings" panose="05000000000000000000" pitchFamily="2" charset="2"/>
              <a:buChar char="§"/>
            </a:pPr>
            <a:r>
              <a:rPr lang="cs-CZ" i="1" dirty="0"/>
              <a:t>Je třeba důkladně posuzovat to, zda je bylo dítě schopno vzhledem ke své rozumové a mravní vyspělosti domyslet. Reakce na čin jinak trestný v systému soudnictví ve věcech mládeže totiž </a:t>
            </a:r>
            <a:r>
              <a:rPr lang="cs-CZ" b="1" i="1" dirty="0"/>
              <a:t>není založena na objektivní odpovědnosti</a:t>
            </a:r>
            <a:r>
              <a:rPr lang="cs-CZ" i="1" dirty="0"/>
              <a:t> za způsobený následek. Právě naopak, předpokládá </a:t>
            </a:r>
            <a:r>
              <a:rPr lang="cs-CZ" b="1" i="1" dirty="0"/>
              <a:t>zavinění dítěte</a:t>
            </a:r>
            <a:r>
              <a:rPr lang="cs-CZ" i="1" dirty="0"/>
              <a:t>. </a:t>
            </a:r>
            <a:r>
              <a:rPr lang="cs-CZ" dirty="0"/>
              <a:t>(Komentář k zák. č. 218/2003 Sb., o soudnictví ve věcech mládeže)</a:t>
            </a:r>
          </a:p>
          <a:p>
            <a:pPr marL="0" indent="0">
              <a:buNone/>
            </a:pPr>
            <a:r>
              <a:rPr lang="cs-CZ" dirty="0"/>
              <a:t>= U úmyslných činů jinak trestných (dle příslušné skutkové podstaty) je třeba zkoumat, zda si nezletilý mohl být vědom následků svého jednání (rozpoznat škodlivost) a zda se s ohledem na to jednalo o jeho vůli čin spáchat.</a:t>
            </a:r>
          </a:p>
          <a:p>
            <a:pPr marL="0" indent="0">
              <a:buNone/>
            </a:pPr>
            <a:r>
              <a:rPr lang="cs-CZ" dirty="0"/>
              <a:t>Usnesení NS ČR 8 </a:t>
            </a:r>
            <a:r>
              <a:rPr lang="cs-CZ" dirty="0" err="1"/>
              <a:t>Tdo</a:t>
            </a:r>
            <a:r>
              <a:rPr lang="cs-CZ" dirty="0"/>
              <a:t> 1076/2017</a:t>
            </a:r>
          </a:p>
          <a:p>
            <a:endParaRPr lang="cs-CZ" dirty="0"/>
          </a:p>
        </p:txBody>
      </p:sp>
      <p:pic>
        <p:nvPicPr>
          <p:cNvPr id="4" name="Picture 2" descr="slapznak2">
            <a:extLst>
              <a:ext uri="{FF2B5EF4-FFF2-40B4-BE49-F238E27FC236}">
                <a16:creationId xmlns:a16="http://schemas.microsoft.com/office/drawing/2014/main" id="{63BA6CB3-B461-499D-BBBA-27C958C458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762388"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39176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rPr>
              <a:t>Prověřování – činnost PČR</a:t>
            </a:r>
          </a:p>
        </p:txBody>
      </p:sp>
      <p:sp>
        <p:nvSpPr>
          <p:cNvPr id="3" name="Zástupný symbol pro obsah 2"/>
          <p:cNvSpPr>
            <a:spLocks noGrp="1"/>
          </p:cNvSpPr>
          <p:nvPr>
            <p:ph idx="1"/>
          </p:nvPr>
        </p:nvSpPr>
        <p:spPr/>
        <p:txBody>
          <a:bodyPr>
            <a:normAutofit fontScale="85000" lnSpcReduction="20000"/>
          </a:bodyPr>
          <a:lstStyle/>
          <a:p>
            <a:pPr>
              <a:buFont typeface="Wingdings" panose="05000000000000000000" pitchFamily="2" charset="2"/>
              <a:buChar char="§"/>
            </a:pPr>
            <a:r>
              <a:rPr lang="cs-CZ" dirty="0"/>
              <a:t>Postup podle zák. č. 141/1961 Sb., </a:t>
            </a:r>
            <a:r>
              <a:rPr lang="cs-CZ" dirty="0" err="1"/>
              <a:t>tr</a:t>
            </a:r>
            <a:r>
              <a:rPr lang="cs-CZ" dirty="0"/>
              <a:t>. řádu</a:t>
            </a:r>
          </a:p>
          <a:p>
            <a:pPr>
              <a:buFont typeface="Wingdings" panose="05000000000000000000" pitchFamily="2" charset="2"/>
              <a:buChar char="§"/>
            </a:pPr>
            <a:r>
              <a:rPr lang="cs-CZ" dirty="0"/>
              <a:t>Provádí se prověřování podle § 158 </a:t>
            </a:r>
            <a:r>
              <a:rPr lang="cs-CZ" dirty="0" err="1"/>
              <a:t>tr</a:t>
            </a:r>
            <a:r>
              <a:rPr lang="cs-CZ" dirty="0"/>
              <a:t>. řádu</a:t>
            </a:r>
          </a:p>
          <a:p>
            <a:pPr lvl="1">
              <a:buFont typeface="Wingdings" panose="05000000000000000000" pitchFamily="2" charset="2"/>
              <a:buChar char="§"/>
            </a:pPr>
            <a:r>
              <a:rPr lang="cs-CZ" dirty="0"/>
              <a:t>dokazování by se mělo provádět až před soudem</a:t>
            </a:r>
          </a:p>
          <a:p>
            <a:pPr lvl="1">
              <a:buFont typeface="Wingdings" panose="05000000000000000000" pitchFamily="2" charset="2"/>
              <a:buChar char="§"/>
            </a:pPr>
            <a:r>
              <a:rPr lang="cs-CZ" dirty="0"/>
              <a:t>policie by měla věc odložit poté, co když plně odůvodněno podezření, že se objasňovaného činu dopustilo dítě mladší patnácti let nebo trestně neodpovědný mladistvý </a:t>
            </a:r>
          </a:p>
          <a:p>
            <a:pPr lvl="1">
              <a:buFont typeface="Wingdings" panose="05000000000000000000" pitchFamily="2" charset="2"/>
              <a:buChar char="§"/>
            </a:pPr>
            <a:r>
              <a:rPr lang="cs-CZ" dirty="0"/>
              <a:t>trestní řízení nelze proti trestně neodpovědnému dítě vést</a:t>
            </a:r>
          </a:p>
          <a:p>
            <a:pPr>
              <a:buFont typeface="Wingdings" panose="05000000000000000000" pitchFamily="2" charset="2"/>
              <a:buChar char="§"/>
            </a:pPr>
            <a:r>
              <a:rPr lang="cs-CZ" dirty="0"/>
              <a:t>Výstupem je zpravidla odložení věci podle § 159a odst. 2 </a:t>
            </a:r>
            <a:r>
              <a:rPr lang="cs-CZ" dirty="0" err="1"/>
              <a:t>tr</a:t>
            </a:r>
            <a:r>
              <a:rPr lang="cs-CZ" dirty="0"/>
              <a:t>. řádu s odkazem na § 11 odst. 1</a:t>
            </a:r>
            <a:br>
              <a:rPr lang="cs-CZ" dirty="0"/>
            </a:br>
            <a:r>
              <a:rPr lang="cs-CZ" dirty="0"/>
              <a:t>písm. d) </a:t>
            </a:r>
            <a:r>
              <a:rPr lang="cs-CZ" dirty="0" err="1"/>
              <a:t>tr</a:t>
            </a:r>
            <a:r>
              <a:rPr lang="cs-CZ" dirty="0"/>
              <a:t>. řádu,</a:t>
            </a:r>
          </a:p>
          <a:p>
            <a:pPr lvl="1">
              <a:buFont typeface="Wingdings" panose="05000000000000000000" pitchFamily="2" charset="2"/>
              <a:buChar char="§"/>
            </a:pPr>
            <a:r>
              <a:rPr lang="cs-CZ" dirty="0"/>
              <a:t>poznámka pro PČR: </a:t>
            </a:r>
            <a:r>
              <a:rPr lang="cs-CZ" b="1" dirty="0"/>
              <a:t>s tímto usnesením předkládat dozorovému státnímu zástupci kompletní spisový materiál k přezkumu rozhodnutí</a:t>
            </a:r>
            <a:endParaRPr lang="cs-CZ" dirty="0"/>
          </a:p>
          <a:p>
            <a:pPr lvl="1">
              <a:buFont typeface="Wingdings" panose="05000000000000000000" pitchFamily="2" charset="2"/>
              <a:buChar char="§"/>
            </a:pPr>
            <a:r>
              <a:rPr lang="cs-CZ" dirty="0"/>
              <a:t>rozhodnutí o odložení věci je také možné (a vhodné) se státním zástupcem předem konzultovat</a:t>
            </a:r>
          </a:p>
          <a:p>
            <a:pPr lvl="1">
              <a:buFont typeface="Wingdings" panose="05000000000000000000" pitchFamily="2" charset="2"/>
              <a:buChar char="§"/>
            </a:pPr>
            <a:r>
              <a:rPr lang="cs-CZ" dirty="0"/>
              <a:t>další postup je v takovém případě zákonem obligatorně stanoven a z toho důvodu má toto rozhodnutí policejního orgánu velký význam</a:t>
            </a:r>
          </a:p>
        </p:txBody>
      </p:sp>
      <p:pic>
        <p:nvPicPr>
          <p:cNvPr id="4" name="Picture 2" descr="slapznak2">
            <a:extLst>
              <a:ext uri="{FF2B5EF4-FFF2-40B4-BE49-F238E27FC236}">
                <a16:creationId xmlns:a16="http://schemas.microsoft.com/office/drawing/2014/main" id="{7ACD485A-CA42-42E2-9C9B-EDE45F1877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695276" y="606149"/>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04335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a:solidFill>
                  <a:srgbClr val="FF0000"/>
                </a:solidFill>
                <a:latin typeface="+mn-lt"/>
              </a:rPr>
              <a:t>Specifika řízení ve věcech nezletilých</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
            </a:pPr>
            <a:r>
              <a:rPr lang="cs-CZ" i="1" dirty="0"/>
              <a:t> </a:t>
            </a:r>
            <a:r>
              <a:rPr lang="cs-CZ" dirty="0"/>
              <a:t>Spolupráce s OSPOD</a:t>
            </a:r>
          </a:p>
          <a:p>
            <a:pPr lvl="1">
              <a:buFont typeface="Wingdings" panose="05000000000000000000" pitchFamily="2" charset="2"/>
              <a:buChar char="§"/>
            </a:pPr>
            <a:r>
              <a:rPr lang="cs-CZ" dirty="0"/>
              <a:t>Ve všech řízeních vyžádat výchovnou zprávu k nezletilému</a:t>
            </a:r>
          </a:p>
          <a:p>
            <a:pPr lvl="1">
              <a:buFont typeface="Wingdings" panose="05000000000000000000" pitchFamily="2" charset="2"/>
              <a:buChar char="§"/>
            </a:pPr>
            <a:r>
              <a:rPr lang="cs-CZ" dirty="0"/>
              <a:t>Vyžádat také zprávu školy (bývá součástí výchovné zprávy OSPOD)</a:t>
            </a:r>
          </a:p>
          <a:p>
            <a:pPr lvl="1">
              <a:buFont typeface="Wingdings" panose="05000000000000000000" pitchFamily="2" charset="2"/>
              <a:buChar char="§"/>
            </a:pPr>
            <a:r>
              <a:rPr lang="cs-CZ" dirty="0"/>
              <a:t>OSPOD se také účastní výslechu nezletilých</a:t>
            </a:r>
          </a:p>
          <a:p>
            <a:pPr>
              <a:buFont typeface="Wingdings" panose="05000000000000000000" pitchFamily="2" charset="2"/>
              <a:buChar char="§"/>
            </a:pPr>
            <a:r>
              <a:rPr lang="cs-CZ" dirty="0"/>
              <a:t>Rychlost řízení</a:t>
            </a:r>
          </a:p>
          <a:p>
            <a:pPr lvl="1">
              <a:buFont typeface="Wingdings" panose="05000000000000000000" pitchFamily="2" charset="2"/>
              <a:buChar char="§"/>
            </a:pPr>
            <a:r>
              <a:rPr lang="cs-CZ" dirty="0"/>
              <a:t>včas žádat zprávy OSPOD</a:t>
            </a:r>
          </a:p>
          <a:p>
            <a:pPr lvl="1">
              <a:buFont typeface="Wingdings" panose="05000000000000000000" pitchFamily="2" charset="2"/>
              <a:buChar char="§"/>
            </a:pPr>
            <a:r>
              <a:rPr lang="cs-CZ" dirty="0"/>
              <a:t>pokud není něco jasné, dotázat se státního zástupce</a:t>
            </a:r>
          </a:p>
          <a:p>
            <a:pPr lvl="1">
              <a:buFont typeface="Wingdings" panose="05000000000000000000" pitchFamily="2" charset="2"/>
              <a:buChar char="§"/>
            </a:pPr>
            <a:r>
              <a:rPr lang="cs-CZ" dirty="0"/>
              <a:t>práva poškozených jsou v takovém řízení velmi potlačena – prakticky pouze stížnost proti usnesení</a:t>
            </a:r>
            <a:br>
              <a:rPr lang="cs-CZ" dirty="0"/>
            </a:br>
            <a:r>
              <a:rPr lang="cs-CZ" dirty="0"/>
              <a:t>o odložení věci</a:t>
            </a:r>
          </a:p>
          <a:p>
            <a:pPr lvl="2">
              <a:buFont typeface="Wingdings" panose="05000000000000000000" pitchFamily="2" charset="2"/>
              <a:buChar char="§"/>
            </a:pPr>
            <a:r>
              <a:rPr lang="cs-CZ" dirty="0"/>
              <a:t>soud nerozhoduje o náhradě škody (adhezní řízení)</a:t>
            </a:r>
          </a:p>
          <a:p>
            <a:pPr lvl="1">
              <a:buFont typeface="Wingdings" panose="05000000000000000000" pitchFamily="2" charset="2"/>
              <a:buChar char="§"/>
            </a:pPr>
            <a:r>
              <a:rPr lang="cs-CZ" dirty="0"/>
              <a:t>výše škody je však důležitá pro právní kvalifikaci (nejde pouze prohlášením poškozeného)</a:t>
            </a:r>
          </a:p>
          <a:p>
            <a:pPr marL="384048" lvl="2" indent="0">
              <a:buNone/>
            </a:pPr>
            <a:endParaRPr lang="cs-CZ" dirty="0"/>
          </a:p>
        </p:txBody>
      </p:sp>
      <p:pic>
        <p:nvPicPr>
          <p:cNvPr id="4" name="Picture 2" descr="slapznak2">
            <a:extLst>
              <a:ext uri="{FF2B5EF4-FFF2-40B4-BE49-F238E27FC236}">
                <a16:creationId xmlns:a16="http://schemas.microsoft.com/office/drawing/2014/main" id="{B1D8D2B1-6F6D-4D5C-973D-44055733A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753999"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72559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a:solidFill>
                  <a:srgbClr val="FF0000"/>
                </a:solidFill>
                <a:latin typeface="+mn-lt"/>
              </a:rPr>
              <a:t>Specifika řízení ve věcech nezletilých II	</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
            </a:pPr>
            <a:r>
              <a:rPr lang="cs-CZ" dirty="0"/>
              <a:t>PČR by měla poskytnout součinnost pro případnou dobrovolnou náhradu způsobené škody:</a:t>
            </a:r>
          </a:p>
          <a:p>
            <a:pPr lvl="1">
              <a:buFont typeface="Wingdings" panose="05000000000000000000" pitchFamily="2" charset="2"/>
              <a:buChar char="§"/>
            </a:pPr>
            <a:r>
              <a:rPr lang="cs-CZ" dirty="0"/>
              <a:t>usnesení o odložení věci není doučováno „podezřelému“ – zde </a:t>
            </a:r>
            <a:r>
              <a:rPr lang="cs-CZ" dirty="0" err="1"/>
              <a:t>nezl</a:t>
            </a:r>
            <a:r>
              <a:rPr lang="cs-CZ" dirty="0"/>
              <a:t>. a jeho rodiče</a:t>
            </a:r>
          </a:p>
          <a:p>
            <a:pPr lvl="1">
              <a:buFont typeface="Wingdings" panose="05000000000000000000" pitchFamily="2" charset="2"/>
              <a:buChar char="§"/>
            </a:pPr>
            <a:r>
              <a:rPr lang="cs-CZ" dirty="0"/>
              <a:t>z toho vyplývá, že </a:t>
            </a:r>
            <a:r>
              <a:rPr lang="cs-CZ" dirty="0" err="1"/>
              <a:t>nezl</a:t>
            </a:r>
            <a:r>
              <a:rPr lang="cs-CZ" dirty="0"/>
              <a:t>. (ani rodiče) neví o tom, že bylo řízení skončeno</a:t>
            </a:r>
          </a:p>
          <a:p>
            <a:pPr lvl="1">
              <a:buFont typeface="Wingdings" panose="05000000000000000000" pitchFamily="2" charset="2"/>
              <a:buChar char="§"/>
            </a:pPr>
            <a:r>
              <a:rPr lang="cs-CZ" dirty="0"/>
              <a:t>často také neznají poškozeného, kterému by se mohl omluvit, případně nahradit způsobenou škodu</a:t>
            </a:r>
          </a:p>
          <a:p>
            <a:pPr lvl="1">
              <a:buFont typeface="Wingdings" panose="05000000000000000000" pitchFamily="2" charset="2"/>
              <a:buChar char="§"/>
            </a:pPr>
            <a:r>
              <a:rPr lang="cs-CZ" dirty="0"/>
              <a:t>PČR by tam měl </a:t>
            </a:r>
            <a:r>
              <a:rPr lang="cs-CZ" dirty="0" err="1"/>
              <a:t>nezl</a:t>
            </a:r>
            <a:r>
              <a:rPr lang="cs-CZ" dirty="0"/>
              <a:t>. (jeho rodičům) poskytnout údaje o poškozené osobě a výši způsobené škody</a:t>
            </a:r>
            <a:br>
              <a:rPr lang="cs-CZ" dirty="0"/>
            </a:br>
            <a:r>
              <a:rPr lang="cs-CZ" dirty="0"/>
              <a:t>(! není dána žádná povinnost k náhradě škody – </a:t>
            </a:r>
            <a:r>
              <a:rPr lang="cs-CZ" u="sng" dirty="0"/>
              <a:t>jedná se o dobrovolný postup</a:t>
            </a:r>
            <a:r>
              <a:rPr lang="cs-CZ" dirty="0"/>
              <a:t> !)</a:t>
            </a:r>
          </a:p>
          <a:p>
            <a:pPr>
              <a:buFont typeface="Wingdings" panose="05000000000000000000" pitchFamily="2" charset="2"/>
              <a:buChar char="§"/>
            </a:pPr>
            <a:r>
              <a:rPr lang="cs-CZ" dirty="0"/>
              <a:t>O tom, zda nezletilý spáchal čin jinak trestný může rozhodnout pouze soud (nerozhoduje</a:t>
            </a:r>
            <a:br>
              <a:rPr lang="cs-CZ" dirty="0"/>
            </a:br>
            <a:r>
              <a:rPr lang="cs-CZ" dirty="0"/>
              <a:t>o náhradě škody)</a:t>
            </a:r>
          </a:p>
          <a:p>
            <a:endParaRPr lang="cs-CZ" dirty="0"/>
          </a:p>
        </p:txBody>
      </p:sp>
      <p:pic>
        <p:nvPicPr>
          <p:cNvPr id="4" name="Picture 2" descr="slapznak2">
            <a:extLst>
              <a:ext uri="{FF2B5EF4-FFF2-40B4-BE49-F238E27FC236}">
                <a16:creationId xmlns:a16="http://schemas.microsoft.com/office/drawing/2014/main" id="{9446CB86-CD10-4F6F-956C-1665444AE6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661720"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85466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rPr>
              <a:t>Zpráva OSPOD</a:t>
            </a:r>
          </a:p>
        </p:txBody>
      </p:sp>
      <p:sp>
        <p:nvSpPr>
          <p:cNvPr id="3" name="Zástupný symbol pro obsah 2"/>
          <p:cNvSpPr>
            <a:spLocks noGrp="1"/>
          </p:cNvSpPr>
          <p:nvPr>
            <p:ph idx="1"/>
          </p:nvPr>
        </p:nvSpPr>
        <p:spPr/>
        <p:txBody>
          <a:bodyPr>
            <a:normAutofit fontScale="77500" lnSpcReduction="20000"/>
          </a:bodyPr>
          <a:lstStyle/>
          <a:p>
            <a:r>
              <a:rPr lang="cs-CZ" dirty="0"/>
              <a:t>Nutné náležitosti:</a:t>
            </a:r>
          </a:p>
          <a:p>
            <a:pPr>
              <a:buFont typeface="Wingdings" panose="05000000000000000000" pitchFamily="2" charset="2"/>
              <a:buChar char="§"/>
            </a:pPr>
            <a:r>
              <a:rPr lang="cs-CZ" dirty="0"/>
              <a:t>Rodinné zázemní nezletilého</a:t>
            </a:r>
          </a:p>
          <a:p>
            <a:pPr>
              <a:buFont typeface="Wingdings" panose="05000000000000000000" pitchFamily="2" charset="2"/>
              <a:buChar char="§"/>
            </a:pPr>
            <a:r>
              <a:rPr lang="cs-CZ" dirty="0"/>
              <a:t>Předchozí výchovné problémy (i ve škole)</a:t>
            </a:r>
          </a:p>
          <a:p>
            <a:pPr>
              <a:buFont typeface="Wingdings" panose="05000000000000000000" pitchFamily="2" charset="2"/>
              <a:buChar char="§"/>
            </a:pPr>
            <a:r>
              <a:rPr lang="cs-CZ" dirty="0"/>
              <a:t>Bylo již v minulosti projednáváno u soudu pro mládež jiné jednání nezletilého, v němž byl shledán čin jinak trestný (rejstřík Rod)? – význam pro místní příslušnost soudu</a:t>
            </a:r>
          </a:p>
          <a:p>
            <a:pPr>
              <a:buFont typeface="Wingdings" panose="05000000000000000000" pitchFamily="2" charset="2"/>
              <a:buChar char="§"/>
            </a:pPr>
            <a:r>
              <a:rPr lang="cs-CZ" dirty="0"/>
              <a:t>Byla u nezletilého přijata výchovná opatření podle zák. č. 359/1999 Sb., o sociálně-právní ochraně dětí, popř. zvláštní opatření ve výchově podle občanského zákoníku (</a:t>
            </a:r>
            <a:r>
              <a:rPr lang="cs-CZ" dirty="0" err="1"/>
              <a:t>opatr</a:t>
            </a:r>
            <a:r>
              <a:rPr lang="cs-CZ" dirty="0"/>
              <a:t>. soud)?</a:t>
            </a:r>
          </a:p>
          <a:p>
            <a:pPr>
              <a:buFont typeface="Wingdings" panose="05000000000000000000" pitchFamily="2" charset="2"/>
              <a:buChar char="§"/>
            </a:pPr>
            <a:r>
              <a:rPr lang="cs-CZ" dirty="0"/>
              <a:t>Názor OSPOD na vhodný druh opatření (nemusí být státním zástupem a soudem respektován)</a:t>
            </a:r>
          </a:p>
          <a:p>
            <a:pPr>
              <a:buFont typeface="Wingdings" panose="05000000000000000000" pitchFamily="2" charset="2"/>
              <a:buChar char="§"/>
            </a:pPr>
            <a:r>
              <a:rPr lang="cs-CZ" dirty="0"/>
              <a:t>V případě zařazení do terapeutického, psychologického nebo jiného vhodného výchovného programu ve středisku výchovné péče) – spolupráce OSPOD při výběru konkrétního programu a jeho přesné pojmenování</a:t>
            </a:r>
          </a:p>
          <a:p>
            <a:pPr lvl="1">
              <a:buFont typeface="Wingdings" panose="05000000000000000000" pitchFamily="2" charset="2"/>
              <a:buChar char="§"/>
            </a:pPr>
            <a:r>
              <a:rPr lang="cs-CZ" dirty="0"/>
              <a:t>úloha PMS? (diskuze)</a:t>
            </a:r>
          </a:p>
          <a:p>
            <a:pPr>
              <a:buFont typeface="Wingdings" panose="05000000000000000000" pitchFamily="2" charset="2"/>
              <a:buChar char="§"/>
            </a:pPr>
            <a:endParaRPr lang="cs-CZ" dirty="0"/>
          </a:p>
        </p:txBody>
      </p:sp>
      <p:pic>
        <p:nvPicPr>
          <p:cNvPr id="4" name="Picture 2" descr="slapznak2">
            <a:extLst>
              <a:ext uri="{FF2B5EF4-FFF2-40B4-BE49-F238E27FC236}">
                <a16:creationId xmlns:a16="http://schemas.microsoft.com/office/drawing/2014/main" id="{675C5E07-A70D-4B58-816D-C89311CC7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821111"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85438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latin typeface="+mn-lt"/>
              </a:rPr>
              <a:t>Postup po odložení věci</a:t>
            </a:r>
          </a:p>
        </p:txBody>
      </p:sp>
      <p:sp>
        <p:nvSpPr>
          <p:cNvPr id="3" name="Zástupný symbol pro obsah 2"/>
          <p:cNvSpPr>
            <a:spLocks noGrp="1"/>
          </p:cNvSpPr>
          <p:nvPr>
            <p:ph idx="1"/>
          </p:nvPr>
        </p:nvSpPr>
        <p:spPr/>
        <p:txBody>
          <a:bodyPr>
            <a:normAutofit fontScale="92500" lnSpcReduction="10000"/>
          </a:bodyPr>
          <a:lstStyle/>
          <a:p>
            <a:pPr>
              <a:buFont typeface="Wingdings" panose="05000000000000000000" pitchFamily="2" charset="2"/>
              <a:buChar char="§"/>
            </a:pPr>
            <a:r>
              <a:rPr lang="cs-CZ" dirty="0"/>
              <a:t>Pokud policejní orgán odloží věc podle § 159a odst. 2 </a:t>
            </a:r>
            <a:r>
              <a:rPr lang="cs-CZ" dirty="0" err="1"/>
              <a:t>tr</a:t>
            </a:r>
            <a:r>
              <a:rPr lang="cs-CZ" dirty="0"/>
              <a:t>. řádu ve spojení s § 11 odst. 1 písm. d) </a:t>
            </a:r>
            <a:r>
              <a:rPr lang="cs-CZ" dirty="0" err="1"/>
              <a:t>tr</a:t>
            </a:r>
            <a:r>
              <a:rPr lang="cs-CZ" dirty="0"/>
              <a:t>. řádu, tj. z důvodu, že nelze zahájit, neboť se jedná o osobu, která pro nedostatek věku není trestně odpovědná, tak je dána </a:t>
            </a:r>
            <a:r>
              <a:rPr lang="cs-CZ" u="sng" dirty="0"/>
              <a:t>povinnost státního zastupitelství podat návrh podle § 90 odst. 1 zákona č. 218/2003 Sb.</a:t>
            </a:r>
            <a:r>
              <a:rPr lang="cs-CZ" dirty="0"/>
              <a:t>:</a:t>
            </a:r>
            <a:endParaRPr lang="cs-CZ" u="sng" dirty="0"/>
          </a:p>
          <a:p>
            <a:pPr marL="0" indent="0">
              <a:buNone/>
            </a:pPr>
            <a:r>
              <a:rPr lang="cs-CZ" i="1" dirty="0"/>
              <a:t>(1) Dítěti mladšímu než patnáct let, které se dopustilo činu jinak trestného, lze opatření uložit na návrh státního zastupitelství. </a:t>
            </a:r>
            <a:r>
              <a:rPr lang="cs-CZ" b="1" i="1" dirty="0"/>
              <a:t>Státní zastupitelství je povinno návrh podat </a:t>
            </a:r>
            <a:r>
              <a:rPr lang="cs-CZ" i="1" u="sng" dirty="0"/>
              <a:t>bezodkladně</a:t>
            </a:r>
            <a:r>
              <a:rPr lang="cs-CZ" i="1" dirty="0"/>
              <a:t> poté, jakmile se dozví, že trestní stíhání je nepřípustné, protože jde o osobu, která není pro nedostatek věku trestně odpovědná.</a:t>
            </a:r>
            <a:endParaRPr lang="cs-CZ" dirty="0"/>
          </a:p>
          <a:p>
            <a:pPr>
              <a:buFont typeface="Wingdings" panose="05000000000000000000" pitchFamily="2" charset="2"/>
              <a:buChar char="§"/>
            </a:pPr>
            <a:r>
              <a:rPr lang="cs-CZ" dirty="0"/>
              <a:t>Pokud je věc odložena podle § 159a odst. 1 </a:t>
            </a:r>
            <a:r>
              <a:rPr lang="cs-CZ" dirty="0" err="1"/>
              <a:t>tr</a:t>
            </a:r>
            <a:r>
              <a:rPr lang="cs-CZ" dirty="0"/>
              <a:t>. řádu, návrh se soudu nepodává</a:t>
            </a:r>
          </a:p>
        </p:txBody>
      </p:sp>
      <p:pic>
        <p:nvPicPr>
          <p:cNvPr id="4" name="Picture 2" descr="slapznak2">
            <a:extLst>
              <a:ext uri="{FF2B5EF4-FFF2-40B4-BE49-F238E27FC236}">
                <a16:creationId xmlns:a16="http://schemas.microsoft.com/office/drawing/2014/main" id="{3D7BBF50-9932-4DA8-9317-D03E690845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63724" y="73977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93456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a:solidFill>
                  <a:srgbClr val="FF0000"/>
                </a:solidFill>
                <a:latin typeface="+mn-lt"/>
              </a:rPr>
              <a:t>Postup po odložení věci II</a:t>
            </a:r>
          </a:p>
        </p:txBody>
      </p:sp>
      <p:sp>
        <p:nvSpPr>
          <p:cNvPr id="3" name="Zástupný symbol pro obsah 2"/>
          <p:cNvSpPr>
            <a:spLocks noGrp="1"/>
          </p:cNvSpPr>
          <p:nvPr>
            <p:ph idx="1"/>
          </p:nvPr>
        </p:nvSpPr>
        <p:spPr/>
        <p:txBody>
          <a:bodyPr>
            <a:normAutofit fontScale="85000" lnSpcReduction="10000"/>
          </a:bodyPr>
          <a:lstStyle/>
          <a:p>
            <a:pPr marL="457200" indent="-457200">
              <a:buFont typeface="+mj-lt"/>
              <a:buAutoNum type="arabicPeriod"/>
            </a:pPr>
            <a:r>
              <a:rPr lang="cs-CZ" dirty="0"/>
              <a:t>Podle § 159a odst. 1 </a:t>
            </a:r>
            <a:r>
              <a:rPr lang="cs-CZ" dirty="0" err="1"/>
              <a:t>tr</a:t>
            </a:r>
            <a:r>
              <a:rPr lang="cs-CZ" dirty="0"/>
              <a:t>. řádu</a:t>
            </a:r>
          </a:p>
          <a:p>
            <a:pPr marL="578358" lvl="1" indent="-285750"/>
            <a:r>
              <a:rPr lang="cs-CZ" dirty="0"/>
              <a:t>příklady možné argumentace:</a:t>
            </a:r>
          </a:p>
          <a:p>
            <a:pPr marL="761238" lvl="2" indent="-285750"/>
            <a:r>
              <a:rPr lang="cs-CZ" dirty="0"/>
              <a:t>nezletilý si nebyl vědom protiprávnosti svého jednání</a:t>
            </a:r>
          </a:p>
          <a:p>
            <a:pPr marL="761238" lvl="2" indent="-285750"/>
            <a:r>
              <a:rPr lang="cs-CZ" dirty="0"/>
              <a:t>nezletilý si nemohl být vědom následku, ke kterému jeho jednání směřuje</a:t>
            </a:r>
          </a:p>
          <a:p>
            <a:pPr marL="761238" lvl="2" indent="-285750"/>
            <a:r>
              <a:rPr lang="cs-CZ" dirty="0"/>
              <a:t>jednání nevykazuje potřebnou míru škodlivosti a závažnosti (§ 12 ods.t 2 trestního zákoníku, odkaz v § 6 odst. 2 ZSM)</a:t>
            </a:r>
          </a:p>
          <a:p>
            <a:pPr marL="578358" lvl="1" indent="-285750"/>
            <a:r>
              <a:rPr lang="cs-CZ" dirty="0"/>
              <a:t>takový postup je možný pouze v odůvodněných případech, zejména ale v případě, kdy se jedná</a:t>
            </a:r>
            <a:br>
              <a:rPr lang="cs-CZ" dirty="0"/>
            </a:br>
            <a:r>
              <a:rPr lang="cs-CZ" dirty="0"/>
              <a:t>o nezletilého nízkého věku</a:t>
            </a:r>
          </a:p>
          <a:p>
            <a:pPr marL="578358" lvl="1" indent="-285750"/>
            <a:r>
              <a:rPr lang="cs-CZ" u="sng" dirty="0"/>
              <a:t>pod 10 let věku je třeba obzvláště pečlivě zvažovat, zda je vhodné postavit nezletilého před soud</a:t>
            </a:r>
          </a:p>
          <a:p>
            <a:pPr marL="578358" lvl="1" indent="-285750"/>
            <a:endParaRPr lang="cs-CZ" u="sng" dirty="0"/>
          </a:p>
          <a:p>
            <a:pPr marL="285750" indent="-285750"/>
            <a:r>
              <a:rPr lang="cs-CZ" dirty="0"/>
              <a:t>U soudu pro mládež v </a:t>
            </a:r>
            <a:r>
              <a:rPr lang="cs-CZ" u="sng" dirty="0"/>
              <a:t>řízení proti nezletilému</a:t>
            </a:r>
            <a:r>
              <a:rPr lang="cs-CZ" dirty="0"/>
              <a:t> by neměly být řešeny nedostatky ve výchově ze strany rodičů, ale konkrétní jednání nezletilého a jeho „zavinění“.</a:t>
            </a:r>
          </a:p>
          <a:p>
            <a:pPr marL="578358" lvl="1" indent="-285750"/>
            <a:r>
              <a:rPr lang="cs-CZ" dirty="0"/>
              <a:t>není vyloučena další aktivita OSPOD, SZ či soudu v opatrovnickém řízení</a:t>
            </a:r>
          </a:p>
          <a:p>
            <a:endParaRPr lang="cs-CZ" u="sng" dirty="0"/>
          </a:p>
        </p:txBody>
      </p:sp>
      <p:pic>
        <p:nvPicPr>
          <p:cNvPr id="4" name="Picture 2" descr="slapznak2">
            <a:extLst>
              <a:ext uri="{FF2B5EF4-FFF2-40B4-BE49-F238E27FC236}">
                <a16:creationId xmlns:a16="http://schemas.microsoft.com/office/drawing/2014/main" id="{803FEBB0-85FC-4E8E-9090-62EC7DEF5F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938557" y="597760"/>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312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7D3F98-2D17-4861-A5A8-BA18A828227D}"/>
              </a:ext>
            </a:extLst>
          </p:cNvPr>
          <p:cNvSpPr>
            <a:spLocks noGrp="1"/>
          </p:cNvSpPr>
          <p:nvPr>
            <p:ph type="title"/>
          </p:nvPr>
        </p:nvSpPr>
        <p:spPr/>
        <p:txBody>
          <a:bodyPr>
            <a:normAutofit/>
          </a:bodyPr>
          <a:lstStyle/>
          <a:p>
            <a:pPr algn="ctr"/>
            <a:r>
              <a:rPr lang="cs-CZ" sz="2800" dirty="0">
                <a:solidFill>
                  <a:srgbClr val="FF0000"/>
                </a:solidFill>
                <a:latin typeface="Arial" panose="020B0604020202020204" pitchFamily="34" charset="0"/>
                <a:cs typeface="Arial" panose="020B0604020202020204" pitchFamily="34" charset="0"/>
              </a:rPr>
              <a:t>Úmluva o právech dítěte</a:t>
            </a:r>
          </a:p>
        </p:txBody>
      </p:sp>
      <p:sp>
        <p:nvSpPr>
          <p:cNvPr id="3" name="Zástupný symbol pro obsah 2">
            <a:extLst>
              <a:ext uri="{FF2B5EF4-FFF2-40B4-BE49-F238E27FC236}">
                <a16:creationId xmlns:a16="http://schemas.microsoft.com/office/drawing/2014/main" id="{A893BB61-3EC1-4248-8FCF-536F93D3705F}"/>
              </a:ext>
            </a:extLst>
          </p:cNvPr>
          <p:cNvSpPr>
            <a:spLocks noGrp="1"/>
          </p:cNvSpPr>
          <p:nvPr>
            <p:ph idx="1"/>
          </p:nvPr>
        </p:nvSpPr>
        <p:spPr/>
        <p:txBody>
          <a:bodyPr/>
          <a:lstStyle/>
          <a:p>
            <a:pPr algn="just"/>
            <a:r>
              <a:rPr lang="cs-CZ" dirty="0"/>
              <a:t>Jde o mezinárodní úmluvu, která vstoupila v platnost 6. února 1991</a:t>
            </a:r>
          </a:p>
          <a:p>
            <a:pPr algn="just"/>
            <a:r>
              <a:rPr lang="cs-CZ" i="1" dirty="0"/>
              <a:t>„Zájem dítěte musí být předním hlediskem při jakékoli činnosti týkající se dětí, ať už uskutečňované veřejnými nebo soukromými zařízeními sociální péče, soudy, správními nebo zákonodárnými orgány“</a:t>
            </a:r>
          </a:p>
          <a:p>
            <a:pPr algn="just"/>
            <a:r>
              <a:rPr lang="cs-CZ" dirty="0"/>
              <a:t>Při rozvodu je potřeba nezapomínat na výchovný element konání orgánů, ale i rodičů</a:t>
            </a:r>
          </a:p>
        </p:txBody>
      </p:sp>
      <p:pic>
        <p:nvPicPr>
          <p:cNvPr id="4" name="Picture 2" descr="slapznak2">
            <a:extLst>
              <a:ext uri="{FF2B5EF4-FFF2-40B4-BE49-F238E27FC236}">
                <a16:creationId xmlns:a16="http://schemas.microsoft.com/office/drawing/2014/main" id="{F7A165FE-00B6-419E-9533-D2254BF69B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671820" y="68103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20785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latin typeface="+mn-lt"/>
              </a:rPr>
              <a:t>Řízení před soudem pro mládež</a:t>
            </a:r>
          </a:p>
        </p:txBody>
      </p:sp>
      <p:sp>
        <p:nvSpPr>
          <p:cNvPr id="3" name="Zástupný symbol pro obsah 2"/>
          <p:cNvSpPr>
            <a:spLocks noGrp="1"/>
          </p:cNvSpPr>
          <p:nvPr>
            <p:ph idx="1"/>
          </p:nvPr>
        </p:nvSpPr>
        <p:spPr/>
        <p:txBody>
          <a:bodyPr>
            <a:normAutofit fontScale="92500"/>
          </a:bodyPr>
          <a:lstStyle/>
          <a:p>
            <a:pPr>
              <a:buFont typeface="Wingdings" panose="05000000000000000000" pitchFamily="2" charset="2"/>
              <a:buChar char="§"/>
            </a:pPr>
            <a:r>
              <a:rPr lang="cs-CZ" dirty="0"/>
              <a:t>Zahájeno:</a:t>
            </a:r>
          </a:p>
          <a:p>
            <a:pPr lvl="1">
              <a:buFont typeface="Wingdings" panose="05000000000000000000" pitchFamily="2" charset="2"/>
              <a:buChar char="§"/>
            </a:pPr>
            <a:r>
              <a:rPr lang="cs-CZ" dirty="0"/>
              <a:t>návrhem státního zastupitelství</a:t>
            </a:r>
          </a:p>
          <a:p>
            <a:pPr lvl="1">
              <a:buFont typeface="Wingdings" panose="05000000000000000000" pitchFamily="2" charset="2"/>
              <a:buChar char="§"/>
            </a:pPr>
            <a:r>
              <a:rPr lang="cs-CZ" dirty="0"/>
              <a:t>usnesením soudu (neobvyklé)</a:t>
            </a:r>
          </a:p>
          <a:p>
            <a:pPr>
              <a:buFont typeface="Wingdings" panose="05000000000000000000" pitchFamily="2" charset="2"/>
              <a:buChar char="§"/>
            </a:pPr>
            <a:r>
              <a:rPr lang="cs-CZ" u="sng" dirty="0"/>
              <a:t>Dvě fáze</a:t>
            </a:r>
          </a:p>
          <a:p>
            <a:pPr marL="544068" lvl="1" indent="-342900">
              <a:buFont typeface="+mj-lt"/>
              <a:buAutoNum type="arabicPeriod"/>
            </a:pPr>
            <a:r>
              <a:rPr lang="cs-CZ" dirty="0"/>
              <a:t>objasnění toho, zda určité dítě spáchalo čin jinak trestný (nekonstatuje se však vina)</a:t>
            </a:r>
          </a:p>
          <a:p>
            <a:pPr marL="544068" lvl="1" indent="-342900">
              <a:buFont typeface="+mj-lt"/>
              <a:buAutoNum type="arabicPeriod"/>
            </a:pPr>
            <a:r>
              <a:rPr lang="cs-CZ" dirty="0"/>
              <a:t>volba vhodné reakce – opatření (pouze, pokud dítě spáchalo čin jinak trestný)</a:t>
            </a:r>
            <a:endParaRPr lang="cs-CZ" u="sng" dirty="0"/>
          </a:p>
          <a:p>
            <a:pPr>
              <a:buFont typeface="Wingdings" panose="05000000000000000000" pitchFamily="2" charset="2"/>
              <a:buChar char="§"/>
            </a:pPr>
            <a:r>
              <a:rPr lang="cs-CZ" dirty="0"/>
              <a:t>Jedná se o nesporné řízení ve věcech péče o nezletilé</a:t>
            </a:r>
          </a:p>
          <a:p>
            <a:pPr>
              <a:buFont typeface="Wingdings" panose="05000000000000000000" pitchFamily="2" charset="2"/>
              <a:buChar char="§"/>
            </a:pPr>
            <a:r>
              <a:rPr lang="cs-CZ" dirty="0"/>
              <a:t>Procesní postup podle zák. č. 99/1963 Sb., občanského soudního řádu</a:t>
            </a:r>
          </a:p>
          <a:p>
            <a:pPr>
              <a:buFont typeface="Wingdings" panose="05000000000000000000" pitchFamily="2" charset="2"/>
              <a:buChar char="§"/>
            </a:pPr>
            <a:r>
              <a:rPr lang="cs-CZ" dirty="0"/>
              <a:t>Dítě zastoupeno opatrovníkem z řad advokátů</a:t>
            </a:r>
          </a:p>
          <a:p>
            <a:pPr>
              <a:buFont typeface="Wingdings" panose="05000000000000000000" pitchFamily="2" charset="2"/>
              <a:buChar char="§"/>
            </a:pPr>
            <a:r>
              <a:rPr lang="cs-CZ" dirty="0"/>
              <a:t>U soudu účastníky také rodiče </a:t>
            </a:r>
            <a:r>
              <a:rPr lang="cs-CZ" dirty="0" err="1"/>
              <a:t>nezl</a:t>
            </a:r>
            <a:r>
              <a:rPr lang="cs-CZ" dirty="0"/>
              <a:t>. a OSPOD</a:t>
            </a:r>
          </a:p>
          <a:p>
            <a:pPr marL="201168" lvl="1" indent="0">
              <a:buNone/>
            </a:pPr>
            <a:endParaRPr lang="cs-CZ" dirty="0"/>
          </a:p>
        </p:txBody>
      </p:sp>
      <p:pic>
        <p:nvPicPr>
          <p:cNvPr id="4" name="Picture 2" descr="slapznak2">
            <a:extLst>
              <a:ext uri="{FF2B5EF4-FFF2-40B4-BE49-F238E27FC236}">
                <a16:creationId xmlns:a16="http://schemas.microsoft.com/office/drawing/2014/main" id="{FD1D5667-E08B-46B2-BD82-26B3FEFB6F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2022446" y="580982"/>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43613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rgbClr val="FF0000"/>
                </a:solidFill>
                <a:latin typeface="+mn-lt"/>
              </a:rPr>
              <a:t>Opatření podle § 93 odst. 1 ZSM</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 (1) Dopustí-li se dítě mladší patnácti let činu jinak trestného, může mu soud pro mládež uložit, a to zpravidla na základě výsledků předchozího pedagogicko-psychologického vyšetření, tato opatření</a:t>
            </a:r>
          </a:p>
          <a:p>
            <a:pPr marL="0" indent="0">
              <a:buNone/>
            </a:pPr>
            <a:r>
              <a:rPr lang="cs-CZ" dirty="0"/>
              <a:t>a) výchovnou povinnost,</a:t>
            </a:r>
          </a:p>
          <a:p>
            <a:pPr marL="0" indent="0">
              <a:buNone/>
            </a:pPr>
            <a:r>
              <a:rPr lang="cs-CZ" dirty="0"/>
              <a:t>b) výchovné omezení,</a:t>
            </a:r>
          </a:p>
          <a:p>
            <a:pPr marL="0" indent="0">
              <a:buNone/>
            </a:pPr>
            <a:r>
              <a:rPr lang="cs-CZ" dirty="0"/>
              <a:t>c) napomenutí s výstrahou,</a:t>
            </a:r>
          </a:p>
          <a:p>
            <a:pPr marL="0" indent="0">
              <a:buNone/>
            </a:pPr>
            <a:r>
              <a:rPr lang="cs-CZ" dirty="0"/>
              <a:t>d) zařazení do terapeutického, psychologického nebo jiného vhodného výchovného programu ve středisku výchovné péče),</a:t>
            </a:r>
          </a:p>
          <a:p>
            <a:pPr marL="0" indent="0">
              <a:buNone/>
            </a:pPr>
            <a:r>
              <a:rPr lang="cs-CZ" dirty="0"/>
              <a:t>e) dohled probačního úředníka,</a:t>
            </a:r>
          </a:p>
          <a:p>
            <a:pPr marL="0" indent="0">
              <a:buNone/>
            </a:pPr>
            <a:r>
              <a:rPr lang="cs-CZ" dirty="0"/>
              <a:t>f) ochrannou výchovu,</a:t>
            </a:r>
          </a:p>
          <a:p>
            <a:pPr marL="0" indent="0">
              <a:buNone/>
            </a:pPr>
            <a:r>
              <a:rPr lang="cs-CZ" dirty="0"/>
              <a:t>g) ochranné léčení.</a:t>
            </a:r>
          </a:p>
          <a:p>
            <a:pPr marL="0" indent="0">
              <a:buNone/>
            </a:pPr>
            <a:endParaRPr lang="cs-CZ" dirty="0"/>
          </a:p>
          <a:p>
            <a:pPr marL="0" indent="0">
              <a:buNone/>
            </a:pPr>
            <a:r>
              <a:rPr lang="cs-CZ" dirty="0"/>
              <a:t>Podle § 93 odst. 10 ZSM může soud pro mládež upustit od uložení opatření, postačuje-li k dosažení účelu tohoto zákona projednání činu dítěte státním zástupcem nebo před soudem pro mládež.</a:t>
            </a:r>
          </a:p>
          <a:p>
            <a:pPr marL="0" indent="0">
              <a:buNone/>
            </a:pPr>
            <a:endParaRPr lang="cs-CZ" dirty="0"/>
          </a:p>
          <a:p>
            <a:pPr marL="0" indent="0">
              <a:buNone/>
            </a:pPr>
            <a:endParaRPr lang="cs-CZ" dirty="0"/>
          </a:p>
          <a:p>
            <a:pPr marL="0" indent="0">
              <a:buNone/>
            </a:pPr>
            <a:endParaRPr lang="cs-CZ" dirty="0"/>
          </a:p>
        </p:txBody>
      </p:sp>
      <p:pic>
        <p:nvPicPr>
          <p:cNvPr id="4" name="Picture 2" descr="slapznak2">
            <a:extLst>
              <a:ext uri="{FF2B5EF4-FFF2-40B4-BE49-F238E27FC236}">
                <a16:creationId xmlns:a16="http://schemas.microsoft.com/office/drawing/2014/main" id="{E8CB9CBB-0F7C-4564-8172-853D53EA4A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2039224" y="522259"/>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14653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396068" y="1988840"/>
            <a:ext cx="7408333" cy="4392488"/>
          </a:xfrm>
        </p:spPr>
        <p:txBody>
          <a:bodyPr>
            <a:normAutofit fontScale="25000" lnSpcReduction="20000"/>
          </a:bodyPr>
          <a:lstStyle/>
          <a:p>
            <a:pPr>
              <a:buFontTx/>
              <a:buNone/>
            </a:pPr>
            <a:endParaRPr lang="cs-CZ" altLang="cs-CZ" dirty="0"/>
          </a:p>
          <a:p>
            <a:pPr>
              <a:buFontTx/>
              <a:buNone/>
            </a:pPr>
            <a:endParaRPr lang="cs-CZ" altLang="cs-CZ" dirty="0"/>
          </a:p>
          <a:p>
            <a:pPr>
              <a:buFontTx/>
              <a:buNone/>
            </a:pPr>
            <a:r>
              <a:rPr lang="cs-CZ" altLang="cs-CZ" sz="9600" dirty="0"/>
              <a:t>Orgány sociálně-právní ochrany dětí jsou povinny na</a:t>
            </a:r>
          </a:p>
          <a:p>
            <a:pPr>
              <a:buFontTx/>
              <a:buNone/>
            </a:pPr>
            <a:r>
              <a:rPr lang="cs-CZ" altLang="cs-CZ" sz="9600" b="1" dirty="0"/>
              <a:t>základě vyhodnocení  situace dítěte a jeho rodiny,</a:t>
            </a:r>
            <a:endParaRPr lang="cs-CZ" altLang="cs-CZ" sz="9600" dirty="0"/>
          </a:p>
          <a:p>
            <a:pPr>
              <a:buFontTx/>
              <a:buNone/>
            </a:pPr>
            <a:r>
              <a:rPr lang="cs-CZ" altLang="cs-CZ" sz="9600" dirty="0"/>
              <a:t>podle druhu a rozsahu opatření nezbytných k ochraně </a:t>
            </a:r>
          </a:p>
          <a:p>
            <a:pPr>
              <a:buFontTx/>
              <a:buNone/>
            </a:pPr>
            <a:r>
              <a:rPr lang="cs-CZ" altLang="cs-CZ" sz="9600" dirty="0"/>
              <a:t>dítěte poskytnout pomoc rodičům a jiným osobám</a:t>
            </a:r>
          </a:p>
          <a:p>
            <a:pPr>
              <a:buFontTx/>
              <a:buNone/>
            </a:pPr>
            <a:r>
              <a:rPr lang="cs-CZ" altLang="cs-CZ" sz="9600" dirty="0"/>
              <a:t>odpovědným za výchovu, </a:t>
            </a:r>
            <a:r>
              <a:rPr lang="cs-CZ" altLang="cs-CZ" sz="9600" b="1" dirty="0"/>
              <a:t>zpracovat individuální plán </a:t>
            </a:r>
          </a:p>
          <a:p>
            <a:pPr>
              <a:buFontTx/>
              <a:buNone/>
            </a:pPr>
            <a:r>
              <a:rPr lang="cs-CZ" altLang="cs-CZ" sz="9600" b="1" dirty="0"/>
              <a:t>ochrany dítěte</a:t>
            </a:r>
            <a:r>
              <a:rPr lang="cs-CZ" altLang="cs-CZ" sz="9600" dirty="0"/>
              <a:t> k poskytnutí pomoci rodině ohroženého </a:t>
            </a:r>
          </a:p>
          <a:p>
            <a:pPr>
              <a:buFontTx/>
              <a:buNone/>
            </a:pPr>
            <a:r>
              <a:rPr lang="cs-CZ" altLang="cs-CZ" sz="9600" dirty="0"/>
              <a:t>dítěte a k posílení funkcí rodiny a stanovit časový plán</a:t>
            </a:r>
          </a:p>
          <a:p>
            <a:pPr>
              <a:buFontTx/>
              <a:buNone/>
            </a:pPr>
            <a:r>
              <a:rPr lang="cs-CZ" altLang="cs-CZ" sz="9600" dirty="0"/>
              <a:t>pro provádění potřebných opatření  a to ve spolupráci s </a:t>
            </a:r>
          </a:p>
          <a:p>
            <a:pPr>
              <a:buFontTx/>
              <a:buNone/>
            </a:pPr>
            <a:r>
              <a:rPr lang="cs-CZ" altLang="cs-CZ" sz="9600" dirty="0"/>
              <a:t>rodiči, jinými osobami odpovědnými za výchovu a </a:t>
            </a:r>
          </a:p>
          <a:p>
            <a:pPr>
              <a:buFontTx/>
              <a:buNone/>
            </a:pPr>
            <a:r>
              <a:rPr lang="cs-CZ" altLang="cs-CZ" sz="9600" dirty="0"/>
              <a:t>odborníky, kteří se podílejí na řešení  problému dítěte a </a:t>
            </a:r>
          </a:p>
          <a:p>
            <a:pPr>
              <a:buFontTx/>
              <a:buNone/>
            </a:pPr>
            <a:r>
              <a:rPr lang="cs-CZ" altLang="cs-CZ" sz="9600" dirty="0"/>
              <a:t>jeho rodiny</a:t>
            </a:r>
            <a:r>
              <a:rPr lang="cs-CZ" altLang="cs-CZ" sz="4400" dirty="0"/>
              <a:t>. </a:t>
            </a:r>
          </a:p>
        </p:txBody>
      </p:sp>
      <p:sp>
        <p:nvSpPr>
          <p:cNvPr id="3" name="Nadpis 2"/>
          <p:cNvSpPr>
            <a:spLocks noGrp="1"/>
          </p:cNvSpPr>
          <p:nvPr>
            <p:ph type="title"/>
          </p:nvPr>
        </p:nvSpPr>
        <p:spPr/>
        <p:txBody>
          <a:bodyPr>
            <a:normAutofit/>
          </a:bodyPr>
          <a:lstStyle/>
          <a:p>
            <a:pPr algn="ctr"/>
            <a:r>
              <a:rPr lang="cs-CZ" sz="2800" b="1" dirty="0">
                <a:solidFill>
                  <a:srgbClr val="FF0000"/>
                </a:solidFill>
              </a:rPr>
              <a:t>Vyhodnocení situace dítěte a jeho rodiny a zpracování IPOD</a:t>
            </a:r>
          </a:p>
        </p:txBody>
      </p:sp>
      <p:pic>
        <p:nvPicPr>
          <p:cNvPr id="4" name="Picture 2" descr="slapznak2">
            <a:extLst>
              <a:ext uri="{FF2B5EF4-FFF2-40B4-BE49-F238E27FC236}">
                <a16:creationId xmlns:a16="http://schemas.microsoft.com/office/drawing/2014/main" id="{616EAFF1-765C-453D-A7E4-5C0CC35DB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183547" y="597760"/>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81750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7CA2EB-5F0B-4E07-A18F-ECDEECAD2FF1}"/>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726FC77E-1FEC-4A71-B8BF-290E2101920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2514" y="570451"/>
            <a:ext cx="10221286" cy="5606512"/>
          </a:xfrm>
        </p:spPr>
      </p:pic>
      <p:pic>
        <p:nvPicPr>
          <p:cNvPr id="6" name="Picture 2" descr="slapznak2">
            <a:extLst>
              <a:ext uri="{FF2B5EF4-FFF2-40B4-BE49-F238E27FC236}">
                <a16:creationId xmlns:a16="http://schemas.microsoft.com/office/drawing/2014/main" id="{6D103E0A-29C3-41D4-8415-B808A46750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591343" y="57045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52524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C50BC-57F9-4EC6-8BC2-4DFB71B574E6}"/>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EAC20364-D411-4A2F-8B2E-B5237BB906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0569" y="528506"/>
            <a:ext cx="10263231" cy="5964369"/>
          </a:xfrm>
        </p:spPr>
      </p:pic>
      <p:pic>
        <p:nvPicPr>
          <p:cNvPr id="6" name="Picture 2" descr="slapznak2">
            <a:extLst>
              <a:ext uri="{FF2B5EF4-FFF2-40B4-BE49-F238E27FC236}">
                <a16:creationId xmlns:a16="http://schemas.microsoft.com/office/drawing/2014/main" id="{CB213D96-B9A6-460E-A2EB-50A1B63A49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470671" y="528506"/>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86011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E8A4D1-2703-407F-AFC0-60AB9FF5CF04}"/>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A2B285EA-64AF-4C39-8FF7-3F6A14819F0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6344" y="696286"/>
            <a:ext cx="10016455" cy="5480677"/>
          </a:xfrm>
        </p:spPr>
      </p:pic>
      <p:pic>
        <p:nvPicPr>
          <p:cNvPr id="6" name="Picture 2" descr="slapznak2">
            <a:extLst>
              <a:ext uri="{FF2B5EF4-FFF2-40B4-BE49-F238E27FC236}">
                <a16:creationId xmlns:a16="http://schemas.microsoft.com/office/drawing/2014/main" id="{6543F454-7A5E-4760-B32B-EFF16BBCE6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462631" y="451644"/>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5046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396068" y="1700809"/>
            <a:ext cx="7408333" cy="4425355"/>
          </a:xfrm>
        </p:spPr>
        <p:txBody>
          <a:bodyPr>
            <a:normAutofit fontScale="92500" lnSpcReduction="20000"/>
          </a:bodyPr>
          <a:lstStyle/>
          <a:p>
            <a:pPr>
              <a:buFontTx/>
              <a:buNone/>
            </a:pPr>
            <a:r>
              <a:rPr lang="cs-CZ" altLang="cs-CZ" dirty="0"/>
              <a:t>IPOD se zpracovává:</a:t>
            </a:r>
          </a:p>
          <a:p>
            <a:r>
              <a:rPr lang="cs-CZ" altLang="cs-CZ" dirty="0"/>
              <a:t>s důrazem na přijetí opatření, které umožní setrvání dítěte v péči rodičů, nebo jiných osob odpovědných za výchovu</a:t>
            </a:r>
          </a:p>
          <a:p>
            <a:r>
              <a:rPr lang="cs-CZ" altLang="cs-CZ" dirty="0"/>
              <a:t>na počátku doby poskytování sociálně-právní ochrany, nejpozději do 1 měsíce od zařazení dítěte do evidence obecního úřadu obce s rozšířenou působností</a:t>
            </a:r>
          </a:p>
          <a:p>
            <a:r>
              <a:rPr lang="cs-CZ" altLang="cs-CZ" dirty="0"/>
              <a:t>pravidelně aktualizuje, zejména v situacích, kdy je uloženo výchovné opatření, nařízena ústavní výchova, ochranná výchova nebo kdy je dítě svěřeno do zařízení pro děti vyžadující okamžitou pomoc, do pěstounské péče nebo jiné náhradní výchovy</a:t>
            </a:r>
          </a:p>
          <a:p>
            <a:endParaRPr lang="cs-CZ" dirty="0"/>
          </a:p>
        </p:txBody>
      </p:sp>
      <p:sp>
        <p:nvSpPr>
          <p:cNvPr id="3" name="Nadpis 2"/>
          <p:cNvSpPr>
            <a:spLocks noGrp="1"/>
          </p:cNvSpPr>
          <p:nvPr>
            <p:ph type="title"/>
          </p:nvPr>
        </p:nvSpPr>
        <p:spPr/>
        <p:txBody>
          <a:bodyPr>
            <a:normAutofit/>
          </a:bodyPr>
          <a:lstStyle/>
          <a:p>
            <a:pPr algn="ctr"/>
            <a:r>
              <a:rPr lang="cs-CZ" sz="2800" b="1" dirty="0">
                <a:solidFill>
                  <a:srgbClr val="FF0000"/>
                </a:solidFill>
              </a:rPr>
              <a:t>Individuální plán ochrany</a:t>
            </a:r>
          </a:p>
        </p:txBody>
      </p:sp>
      <p:pic>
        <p:nvPicPr>
          <p:cNvPr id="4" name="Picture 2" descr="slapznak2">
            <a:extLst>
              <a:ext uri="{FF2B5EF4-FFF2-40B4-BE49-F238E27FC236}">
                <a16:creationId xmlns:a16="http://schemas.microsoft.com/office/drawing/2014/main" id="{7D41C31E-924D-4A76-95C4-D48316EAD8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233881" y="73977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80013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77519E-5141-4D51-89A8-57B0C5C5A1BE}"/>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D0E3F025-CC53-4DBF-9D73-389BEC38FD2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0763" y="847288"/>
            <a:ext cx="5276676" cy="5721291"/>
          </a:xfrm>
        </p:spPr>
      </p:pic>
      <p:pic>
        <p:nvPicPr>
          <p:cNvPr id="6" name="Picture 2" descr="slapznak2">
            <a:extLst>
              <a:ext uri="{FF2B5EF4-FFF2-40B4-BE49-F238E27FC236}">
                <a16:creationId xmlns:a16="http://schemas.microsoft.com/office/drawing/2014/main" id="{B2F3F883-084A-4815-B6A8-677F7091B5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1183547" y="739775"/>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7863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9A2818-B962-4A8F-BEEE-A37F09C962D6}"/>
              </a:ext>
            </a:extLst>
          </p:cNvPr>
          <p:cNvSpPr>
            <a:spLocks noGrp="1"/>
          </p:cNvSpPr>
          <p:nvPr>
            <p:ph type="title"/>
          </p:nvPr>
        </p:nvSpPr>
        <p:spPr/>
        <p:txBody>
          <a:bodyPr>
            <a:normAutofit/>
          </a:bodyPr>
          <a:lstStyle/>
          <a:p>
            <a:pPr algn="ctr"/>
            <a:r>
              <a:rPr lang="cs-CZ" sz="2800" b="1" dirty="0">
                <a:solidFill>
                  <a:srgbClr val="FF0000"/>
                </a:solidFill>
                <a:latin typeface="+mn-lt"/>
                <a:cs typeface="Arial" panose="020B0604020202020204" pitchFamily="34" charset="0"/>
              </a:rPr>
              <a:t>Rozvod z pohledu procesního práva</a:t>
            </a:r>
          </a:p>
        </p:txBody>
      </p:sp>
      <p:sp>
        <p:nvSpPr>
          <p:cNvPr id="3" name="Zástupný symbol pro obsah 2">
            <a:extLst>
              <a:ext uri="{FF2B5EF4-FFF2-40B4-BE49-F238E27FC236}">
                <a16:creationId xmlns:a16="http://schemas.microsoft.com/office/drawing/2014/main" id="{03B0DDBB-5300-4806-9C0E-64E85624969B}"/>
              </a:ext>
            </a:extLst>
          </p:cNvPr>
          <p:cNvSpPr>
            <a:spLocks noGrp="1"/>
          </p:cNvSpPr>
          <p:nvPr>
            <p:ph idx="1"/>
          </p:nvPr>
        </p:nvSpPr>
        <p:spPr/>
        <p:txBody>
          <a:bodyPr/>
          <a:lstStyle/>
          <a:p>
            <a:r>
              <a:rPr lang="cs-CZ" dirty="0"/>
              <a:t>Zákon o zvláštních řízeních soudních č. 292/2013 Sb.</a:t>
            </a:r>
          </a:p>
          <a:p>
            <a:r>
              <a:rPr lang="cs-CZ" dirty="0"/>
              <a:t>Občanský soudní řád č. 99/1963 Sb.</a:t>
            </a:r>
          </a:p>
          <a:p>
            <a:r>
              <a:rPr lang="cs-CZ" dirty="0"/>
              <a:t>Oba určují postup řízení ve věcech péče o nezletilé</a:t>
            </a:r>
          </a:p>
        </p:txBody>
      </p:sp>
      <p:pic>
        <p:nvPicPr>
          <p:cNvPr id="4" name="Picture 2" descr="slapznak2">
            <a:extLst>
              <a:ext uri="{FF2B5EF4-FFF2-40B4-BE49-F238E27FC236}">
                <a16:creationId xmlns:a16="http://schemas.microsoft.com/office/drawing/2014/main" id="{F71C4FF2-1EA3-4B86-B212-0DB3CD7BF5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66578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3452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9A2818-B962-4A8F-BEEE-A37F09C962D6}"/>
              </a:ext>
            </a:extLst>
          </p:cNvPr>
          <p:cNvSpPr>
            <a:spLocks noGrp="1"/>
          </p:cNvSpPr>
          <p:nvPr>
            <p:ph type="title"/>
          </p:nvPr>
        </p:nvSpPr>
        <p:spPr/>
        <p:txBody>
          <a:bodyPr>
            <a:normAutofit/>
          </a:bodyPr>
          <a:lstStyle/>
          <a:p>
            <a:pPr algn="ctr"/>
            <a:r>
              <a:rPr lang="cs-CZ" sz="2800" b="1" i="0" dirty="0">
                <a:solidFill>
                  <a:srgbClr val="FF0000"/>
                </a:solidFill>
                <a:effectLst/>
                <a:latin typeface="Arial" panose="020B0604020202020204" pitchFamily="34" charset="0"/>
              </a:rPr>
              <a:t>Rozvod manželství – občanský zákoník</a:t>
            </a:r>
          </a:p>
        </p:txBody>
      </p:sp>
      <p:sp>
        <p:nvSpPr>
          <p:cNvPr id="3" name="Zástupný symbol pro obsah 2">
            <a:extLst>
              <a:ext uri="{FF2B5EF4-FFF2-40B4-BE49-F238E27FC236}">
                <a16:creationId xmlns:a16="http://schemas.microsoft.com/office/drawing/2014/main" id="{03B0DDBB-5300-4806-9C0E-64E85624969B}"/>
              </a:ext>
            </a:extLst>
          </p:cNvPr>
          <p:cNvSpPr>
            <a:spLocks noGrp="1"/>
          </p:cNvSpPr>
          <p:nvPr>
            <p:ph idx="1"/>
          </p:nvPr>
        </p:nvSpPr>
        <p:spPr/>
        <p:txBody>
          <a:bodyPr>
            <a:normAutofit fontScale="77500" lnSpcReduction="20000"/>
          </a:bodyPr>
          <a:lstStyle/>
          <a:p>
            <a:pPr algn="just"/>
            <a:r>
              <a:rPr lang="cs-CZ" b="1" i="0" dirty="0">
                <a:solidFill>
                  <a:srgbClr val="FF8400"/>
                </a:solidFill>
                <a:effectLst/>
                <a:latin typeface="Arial" panose="020B0604020202020204" pitchFamily="34" charset="0"/>
              </a:rPr>
              <a:t>§ 755</a:t>
            </a:r>
          </a:p>
          <a:p>
            <a:pPr algn="just"/>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Manželství může být rozvedeno, je-li soužití manželů hluboce, trvale a nenapravitelně rozvráceno a nelze očekávat jeho obnovení.</a:t>
            </a:r>
          </a:p>
          <a:p>
            <a:pPr algn="just"/>
            <a:r>
              <a:rPr lang="cs-CZ" b="1" i="0" dirty="0">
                <a:solidFill>
                  <a:srgbClr val="000000"/>
                </a:solidFill>
                <a:effectLst/>
                <a:latin typeface="Arial" panose="020B0604020202020204" pitchFamily="34" charset="0"/>
              </a:rPr>
              <a:t>(2)</a:t>
            </a:r>
            <a:r>
              <a:rPr lang="cs-CZ" b="0" i="0" dirty="0">
                <a:solidFill>
                  <a:srgbClr val="000000"/>
                </a:solidFill>
                <a:effectLst/>
                <a:latin typeface="Arial" panose="020B0604020202020204" pitchFamily="34" charset="0"/>
              </a:rPr>
              <a:t> Přesto, že je soužití manželů rozvráceno, nemůže být manželství rozvedeno, byl-li by rozvod v rozporu</a:t>
            </a:r>
          </a:p>
          <a:p>
            <a:pPr algn="just"/>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se zájmem nezletilého dítěte manželů, které nenabylo plné svéprávnosti, který je dán zvláštními důvody, přičemž zájem dítěte na trvání manželství soud zjistí i dotazem u opatrovníka jmenovaného soudem pro řízení o úpravu poměrů k dítěti na dobu po rozvodu, nebo</a:t>
            </a:r>
          </a:p>
          <a:p>
            <a:pPr algn="just"/>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se zájmem manžela, který se na rozvratu porušením manželských povinností převážně nepodílel a kterému by byla rozvodem způsobena zvlášť závažná újma s tím, že mimořádné okolnosti svědčí ve prospěch zachování manželství, ledaže manželé spolu již nežijí alespoň po dobu tří let.</a:t>
            </a:r>
          </a:p>
          <a:p>
            <a:pPr algn="just"/>
            <a:r>
              <a:rPr lang="cs-CZ" b="1" i="0" dirty="0">
                <a:solidFill>
                  <a:srgbClr val="000000"/>
                </a:solidFill>
                <a:effectLst/>
                <a:latin typeface="Arial" panose="020B0604020202020204" pitchFamily="34" charset="0"/>
              </a:rPr>
              <a:t>(3)</a:t>
            </a:r>
            <a:r>
              <a:rPr lang="cs-CZ" b="0" i="0" dirty="0">
                <a:solidFill>
                  <a:srgbClr val="000000"/>
                </a:solidFill>
                <a:effectLst/>
                <a:latin typeface="Arial" panose="020B0604020202020204" pitchFamily="34" charset="0"/>
              </a:rPr>
              <a:t> Mají-li manželé nezletilé dítě, které není plně svéprávné, soud manželství nerozvede, dokud nerozhodne o poměrech dítěte v době po rozvodu manželů.</a:t>
            </a:r>
          </a:p>
          <a:p>
            <a:endParaRPr lang="cs-CZ" dirty="0"/>
          </a:p>
        </p:txBody>
      </p:sp>
      <p:pic>
        <p:nvPicPr>
          <p:cNvPr id="4" name="Picture 2" descr="slapznak2">
            <a:extLst>
              <a:ext uri="{FF2B5EF4-FFF2-40B4-BE49-F238E27FC236}">
                <a16:creationId xmlns:a16="http://schemas.microsoft.com/office/drawing/2014/main" id="{F71C4FF2-1EA3-4B86-B212-0DB3CD7BF5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66578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237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353CCF-BA3F-4AB0-9FA9-37BF6649EDF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A3A6491-2771-4FE2-85C0-1E082262C85E}"/>
              </a:ext>
            </a:extLst>
          </p:cNvPr>
          <p:cNvSpPr>
            <a:spLocks noGrp="1"/>
          </p:cNvSpPr>
          <p:nvPr>
            <p:ph idx="1"/>
          </p:nvPr>
        </p:nvSpPr>
        <p:spPr/>
        <p:txBody>
          <a:bodyPr/>
          <a:lstStyle/>
          <a:p>
            <a:r>
              <a:rPr lang="cs-CZ" dirty="0"/>
              <a:t>Řízení soud zahajuje zpravidla na návrh jednoho z rodičů, nebo obou, či soudu viz § 13 ZŘS.</a:t>
            </a:r>
          </a:p>
          <a:p>
            <a:r>
              <a:rPr lang="cs-CZ" dirty="0"/>
              <a:t>Dle § 37 ZŘS musí být ve sporu dítě zastoupeno opatrovníkem. Zpravidla je to OSPOD, což je uvedeno v § 455 ZŘS.</a:t>
            </a:r>
          </a:p>
          <a:p>
            <a:r>
              <a:rPr lang="cs-CZ" dirty="0"/>
              <a:t>Před prvním jednáním může soud svolat k přípravě a projednání jiný soudní rok. Ten je upraven § 18 ZŘS. Zde je již prostor k názor dítěte a odstranění procesních vad, či vad návrhu.</a:t>
            </a:r>
          </a:p>
          <a:p>
            <a:r>
              <a:rPr lang="cs-CZ" dirty="0"/>
              <a:t>Také může soud uložit manželům účast na mediaci, či rodinné terapii</a:t>
            </a:r>
          </a:p>
        </p:txBody>
      </p:sp>
      <p:pic>
        <p:nvPicPr>
          <p:cNvPr id="4" name="Picture 2" descr="slapznak2">
            <a:extLst>
              <a:ext uri="{FF2B5EF4-FFF2-40B4-BE49-F238E27FC236}">
                <a16:creationId xmlns:a16="http://schemas.microsoft.com/office/drawing/2014/main" id="{F37109DE-B6F3-4118-8685-8E4FE301CB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8200" y="836570"/>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3066608"/>
      </p:ext>
    </p:extLst>
  </p:cSld>
  <p:clrMapOvr>
    <a:masterClrMapping/>
  </p:clrMapOvr>
</p:sld>
</file>

<file path=ppt/theme/theme1.xml><?xml version="1.0" encoding="utf-8"?>
<a:theme xmlns:a="http://schemas.openxmlformats.org/drawingml/2006/main" name="Office Theme">
  <a:themeElements>
    <a:clrScheme name="Motiv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537</TotalTime>
  <Words>6493</Words>
  <Application>Microsoft Office PowerPoint</Application>
  <PresentationFormat>Širokoúhlá obrazovka</PresentationFormat>
  <Paragraphs>554</Paragraphs>
  <Slides>67</Slides>
  <Notes>18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67</vt:i4>
      </vt:variant>
    </vt:vector>
  </HeadingPairs>
  <TitlesOfParts>
    <vt:vector size="74" baseType="lpstr">
      <vt:lpstr>Arial</vt:lpstr>
      <vt:lpstr>Arial (Základní text)</vt:lpstr>
      <vt:lpstr>Calibri</vt:lpstr>
      <vt:lpstr>Calibri </vt:lpstr>
      <vt:lpstr>Calibri Light</vt:lpstr>
      <vt:lpstr>Wingdings</vt:lpstr>
      <vt:lpstr>Office Theme</vt:lpstr>
      <vt:lpstr>Vývoj a změny v přístupu k rozvodu u nás</vt:lpstr>
      <vt:lpstr>Prezentace aplikace PowerPoint</vt:lpstr>
      <vt:lpstr>Historický vývoj právního rámce rozvodu</vt:lpstr>
      <vt:lpstr>Prezentace aplikace PowerPoint</vt:lpstr>
      <vt:lpstr>Práva dítěte</vt:lpstr>
      <vt:lpstr>Úmluva o právech dítěte</vt:lpstr>
      <vt:lpstr>Rozvod z pohledu procesního práva</vt:lpstr>
      <vt:lpstr>Rozvod manželství – občanský zákoník</vt:lpstr>
      <vt:lpstr>Prezentace aplikace PowerPoint</vt:lpstr>
      <vt:lpstr>Prezentace aplikace PowerPoint</vt:lpstr>
      <vt:lpstr>Prezentace aplikace PowerPoint</vt:lpstr>
      <vt:lpstr>Prezentace aplikace PowerPoint</vt:lpstr>
      <vt:lpstr>Prezentace aplikace PowerPoint</vt:lpstr>
      <vt:lpstr>Cochemský model </vt:lpstr>
      <vt:lpstr>Pravidla Cochemské praxe</vt:lpstr>
      <vt:lpstr>Kniha „Ty jsi moje dítě“</vt:lpstr>
      <vt:lpstr>Prezentace aplikace PowerPoint</vt:lpstr>
      <vt:lpstr>Prezentace aplikace PowerPoint</vt:lpstr>
      <vt:lpstr>VIZE</vt:lpstr>
      <vt:lpstr>Postup OSPOD - Cochem</vt:lpstr>
      <vt:lpstr>Prezentace aplikace PowerPoint</vt:lpstr>
      <vt:lpstr>Prezentace aplikace PowerPoint</vt:lpstr>
      <vt:lpstr>SLABÉ STRÁNKY</vt:lpstr>
      <vt:lpstr>Historie Náhradní rodinné péče v ČR</vt:lpstr>
      <vt:lpstr>Historie NRP v ČR</vt:lpstr>
      <vt:lpstr>Historie NRP v ČR</vt:lpstr>
      <vt:lpstr>Historie NRP v ČR</vt:lpstr>
      <vt:lpstr>Historie NRP v ČR</vt:lpstr>
      <vt:lpstr>Historie NRP v ČR</vt:lpstr>
      <vt:lpstr>Formy NRP</vt:lpstr>
      <vt:lpstr>Pěstounská péče</vt:lpstr>
      <vt:lpstr>Práva  a povinnosti pečujících osob</vt:lpstr>
      <vt:lpstr>Pěstounská péče na přechodnou dobu</vt:lpstr>
      <vt:lpstr>Pěstounská péče  - zprostředkovaná </vt:lpstr>
      <vt:lpstr>Pěstounská péče – příbuzenská </vt:lpstr>
      <vt:lpstr>Poručenství</vt:lpstr>
      <vt:lpstr>Osvojení</vt:lpstr>
      <vt:lpstr>Témata </vt:lpstr>
      <vt:lpstr>Témata </vt:lpstr>
      <vt:lpstr>Připravované změny </vt:lpstr>
      <vt:lpstr>Připravované změny </vt:lpstr>
      <vt:lpstr>         Město Šlapanice</vt:lpstr>
      <vt:lpstr>         Město Šlapanice</vt:lpstr>
      <vt:lpstr>         Město Šlapanice</vt:lpstr>
      <vt:lpstr>         Město Šlapanice</vt:lpstr>
      <vt:lpstr>         Město Šlapanice</vt:lpstr>
      <vt:lpstr>         Město Šlapanice</vt:lpstr>
      <vt:lpstr>         Město Šlapanice</vt:lpstr>
      <vt:lpstr>         Město Šlapanice</vt:lpstr>
      <vt:lpstr>Zákon soudnictví ve věci mládeže –  děti to 15 let</vt:lpstr>
      <vt:lpstr>Obecné  vymezení</vt:lpstr>
      <vt:lpstr>Čin jinak trestný</vt:lpstr>
      <vt:lpstr>Čin jinak trestný II</vt:lpstr>
      <vt:lpstr>Prověřování – činnost PČR</vt:lpstr>
      <vt:lpstr>Specifika řízení ve věcech nezletilých</vt:lpstr>
      <vt:lpstr>Specifika řízení ve věcech nezletilých II </vt:lpstr>
      <vt:lpstr>Zpráva OSPOD</vt:lpstr>
      <vt:lpstr>Postup po odložení věci</vt:lpstr>
      <vt:lpstr>Postup po odložení věci II</vt:lpstr>
      <vt:lpstr>Řízení před soudem pro mládež</vt:lpstr>
      <vt:lpstr>Opatření podle § 93 odst. 1 ZSM</vt:lpstr>
      <vt:lpstr>Vyhodnocení situace dítěte a jeho rodiny a zpracování IPOD</vt:lpstr>
      <vt:lpstr>Prezentace aplikace PowerPoint</vt:lpstr>
      <vt:lpstr>Prezentace aplikace PowerPoint</vt:lpstr>
      <vt:lpstr>Prezentace aplikace PowerPoint</vt:lpstr>
      <vt:lpstr>Individuální plán ochrany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Vývoj a změny v přístupu k rozvodu u nás</dc:title>
  <dc:creator>Ipser Ondřej</dc:creator>
  <cp:lastModifiedBy>Ondřej Ipser</cp:lastModifiedBy>
  <cp:revision>14</cp:revision>
  <dcterms:created xsi:type="dcterms:W3CDTF">2021-01-15T12:48:33Z</dcterms:created>
  <dcterms:modified xsi:type="dcterms:W3CDTF">2021-10-14T21:04:06Z</dcterms:modified>
</cp:coreProperties>
</file>