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5" r:id="rId1"/>
  </p:sldMasterIdLst>
  <p:sldIdLst>
    <p:sldId id="256" r:id="rId2"/>
    <p:sldId id="257" r:id="rId3"/>
    <p:sldId id="258" r:id="rId4"/>
    <p:sldId id="260" r:id="rId5"/>
    <p:sldId id="261" r:id="rId6"/>
    <p:sldId id="259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BA562-1136-4C7D-A45A-FC327146132D}" type="datetimeFigureOut">
              <a:rPr lang="ru-RU" smtClean="0"/>
              <a:t>09.01.2023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EDD3D-E72C-4B6E-8825-E3FD9A1DD92F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87058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BA562-1136-4C7D-A45A-FC327146132D}" type="datetimeFigureOut">
              <a:rPr lang="ru-RU" smtClean="0"/>
              <a:t>09.01.2023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EDD3D-E72C-4B6E-8825-E3FD9A1DD9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81477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BA562-1136-4C7D-A45A-FC327146132D}" type="datetimeFigureOut">
              <a:rPr lang="ru-RU" smtClean="0"/>
              <a:t>09.01.2023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EDD3D-E72C-4B6E-8825-E3FD9A1DD9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33369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BA562-1136-4C7D-A45A-FC327146132D}" type="datetimeFigureOut">
              <a:rPr lang="ru-RU" smtClean="0"/>
              <a:t>09.01.2023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EDD3D-E72C-4B6E-8825-E3FD9A1DD9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06817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BA562-1136-4C7D-A45A-FC327146132D}" type="datetimeFigureOut">
              <a:rPr lang="ru-RU" smtClean="0"/>
              <a:t>09.01.2023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EDD3D-E72C-4B6E-8825-E3FD9A1DD92F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67100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BA562-1136-4C7D-A45A-FC327146132D}" type="datetimeFigureOut">
              <a:rPr lang="ru-RU" smtClean="0"/>
              <a:t>09.01.2023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EDD3D-E72C-4B6E-8825-E3FD9A1DD9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90789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BA562-1136-4C7D-A45A-FC327146132D}" type="datetimeFigureOut">
              <a:rPr lang="ru-RU" smtClean="0"/>
              <a:t>09.01.2023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EDD3D-E72C-4B6E-8825-E3FD9A1DD9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56386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BA562-1136-4C7D-A45A-FC327146132D}" type="datetimeFigureOut">
              <a:rPr lang="ru-RU" smtClean="0"/>
              <a:t>09.01.2023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EDD3D-E72C-4B6E-8825-E3FD9A1DD9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11980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BA562-1136-4C7D-A45A-FC327146132D}" type="datetimeFigureOut">
              <a:rPr lang="ru-RU" smtClean="0"/>
              <a:t>09.01.2023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EDD3D-E72C-4B6E-8825-E3FD9A1DD9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2148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C21BA562-1136-4C7D-A45A-FC327146132D}" type="datetimeFigureOut">
              <a:rPr lang="ru-RU" smtClean="0"/>
              <a:t>09.01.2023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C2EDD3D-E72C-4B6E-8825-E3FD9A1DD9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01783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BA562-1136-4C7D-A45A-FC327146132D}" type="datetimeFigureOut">
              <a:rPr lang="ru-RU" smtClean="0"/>
              <a:t>09.01.2023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EDD3D-E72C-4B6E-8825-E3FD9A1DD9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29541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C21BA562-1136-4C7D-A45A-FC327146132D}" type="datetimeFigureOut">
              <a:rPr lang="ru-RU" smtClean="0"/>
              <a:t>09.01.2023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BC2EDD3D-E72C-4B6E-8825-E3FD9A1DD92F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4064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98A4E02-C133-4AC3-8BBE-27B0C6DC79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44187" y="758953"/>
            <a:ext cx="6710901" cy="356616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 2</a:t>
            </a: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Навчання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студентів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особливими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потребами в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умовах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закладів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вищої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європейський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досвід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957131F3-4B1C-48A4-9335-2928FA94D4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07798" y="5059921"/>
            <a:ext cx="6916413" cy="1143000"/>
          </a:xfrm>
        </p:spPr>
        <p:txBody>
          <a:bodyPr>
            <a:noAutofit/>
          </a:bodyPr>
          <a:lstStyle/>
          <a:p>
            <a:pPr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uk-UA" sz="2000" kern="0" cap="small" spc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Євгеній </a:t>
            </a:r>
            <a:r>
              <a:rPr lang="uk-UA" sz="2000" kern="0" cap="small" spc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Клопота</a:t>
            </a:r>
            <a:r>
              <a:rPr lang="uk-UA" sz="2000" kern="0" cap="small" spc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доктор психологічних наук, професор, Заслужений працівник освіти України</a:t>
            </a:r>
            <a:r>
              <a:rPr lang="uk-UA" sz="2000" kern="0" cap="small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	</a:t>
            </a:r>
            <a:endParaRPr lang="ru-RU" sz="2000" kern="0" cap="small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04EF5D6E-A00E-4A51-9FC6-ED7AEADB69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9448" y="1403007"/>
            <a:ext cx="3432345" cy="257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7034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4EF73A5D-A088-4FB2-98BC-DB1896AA3C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1864" y="548639"/>
            <a:ext cx="10304891" cy="5033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08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BE17D8B2-F030-401E-95D6-26BD69B4B3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0897" y="477078"/>
            <a:ext cx="9565420" cy="5136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7044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8947F1DA-293D-4535-82FB-3787FBCC86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8741" y="477078"/>
            <a:ext cx="10360549" cy="5462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2642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3B50F134-1EFA-4536-A022-48F651BA57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913" y="659958"/>
            <a:ext cx="10241280" cy="5136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2437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062990E-F75B-4C37-8450-2D4E0C5D3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6448" y="725997"/>
            <a:ext cx="10058400" cy="748454"/>
          </a:xfrm>
        </p:spPr>
        <p:txBody>
          <a:bodyPr>
            <a:normAutofit/>
          </a:bodyPr>
          <a:lstStyle/>
          <a:p>
            <a:pPr algn="ctr"/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ВИСНОВОК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E95C203-F2B3-4286-B039-B77DA20409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41150"/>
            <a:ext cx="10058400" cy="3577056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Отже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інтеграція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молоді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особливими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потребами в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середовищі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навчального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закладу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вимагає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взаємної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адаптації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обох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сторін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По-перше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молодих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людей,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одержали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середню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освіту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спеціальних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школах, до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нових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умов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навчання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змішаному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середовищі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По-друге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навчально-виховного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середовища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ЗВО до потреб таких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студентів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зокрема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розробці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спеціальних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засобів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навчання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впровадження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педагогічного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соціального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психологічного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супроводу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75891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031719C1-57CD-4A13-8599-76029750D944}"/>
              </a:ext>
            </a:extLst>
          </p:cNvPr>
          <p:cNvSpPr/>
          <p:nvPr/>
        </p:nvSpPr>
        <p:spPr>
          <a:xfrm>
            <a:off x="1052222" y="1368390"/>
            <a:ext cx="10087555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Перехід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школи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закладу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вищої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кризовим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періодом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особистості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особливими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потребами.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людина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опиняється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зовсім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нових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умовах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життя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і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того,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наскільки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успішно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вона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адаптується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них, буде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залежати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подальша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інтеграція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соціум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Середній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спеціальний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вищий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навчальний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заклад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стає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пробною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галуззю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життя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визначає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подальше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професійне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зростання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особистості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особливими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потребами. </a:t>
            </a:r>
          </a:p>
        </p:txBody>
      </p:sp>
    </p:spTree>
    <p:extLst>
      <p:ext uri="{BB962C8B-B14F-4D97-AF65-F5344CB8AC3E}">
        <p14:creationId xmlns:p14="http://schemas.microsoft.com/office/powerpoint/2010/main" val="40378639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9564603C-0E3C-48C9-A54B-7054E1C3E6D6}"/>
              </a:ext>
            </a:extLst>
          </p:cNvPr>
          <p:cNvSpPr/>
          <p:nvPr/>
        </p:nvSpPr>
        <p:spPr>
          <a:xfrm>
            <a:off x="1205947" y="662338"/>
            <a:ext cx="9780105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Адаптація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студентів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умов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навчання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закладах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вищої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наші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дні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набуває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більшої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значущості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зумовлене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наступними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причинами:</a:t>
            </a:r>
          </a:p>
          <a:p>
            <a:pPr algn="just"/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По-перше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успішність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подолання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труднощів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навчання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значною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мірою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визначає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напрямок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подальшого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професійного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становлення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молодої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людини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По-друге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успішності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адаптації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студентів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умов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навчання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закладах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вищої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багато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чому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залежить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ефективність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навчання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По-третє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студент добре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адаптується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умов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навчання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закладах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вищої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то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таким же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успіхом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буде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адаптуватися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й до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професійної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341436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17AB401C-5653-4303-95D4-9FCB0224A507}"/>
              </a:ext>
            </a:extLst>
          </p:cNvPr>
          <p:cNvSpPr/>
          <p:nvPr/>
        </p:nvSpPr>
        <p:spPr>
          <a:xfrm>
            <a:off x="1359673" y="1268349"/>
            <a:ext cx="9589273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Серед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причин,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найбільше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впливають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соціально-психологічну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адаптацію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інтеграцію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студентів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особливими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потребами в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умовах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вищої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школи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виділити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наступні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причини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загально-психологічного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спеціально-особистісного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соціального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характеру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зумовлені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обмеженими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фізичними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можливостями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785363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FDED1192-F7F4-4DFF-A161-BF9FDDBEEC6A}"/>
              </a:ext>
            </a:extLst>
          </p:cNvPr>
          <p:cNvSpPr/>
          <p:nvPr/>
        </p:nvSpPr>
        <p:spPr>
          <a:xfrm>
            <a:off x="1038971" y="667942"/>
            <a:ext cx="1011405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Складнощі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інтеграції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ЗВО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зумовлені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зокрема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що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протягом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шкільного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навчання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особливими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потребами 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розвивається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певний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негативний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захисний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комплекс перед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іншими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людьми,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поступово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перетворюється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стан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стійкого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стереотипу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поведінки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Усе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впливає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особливості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спілкування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такої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молоді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студентських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групах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Умови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співіснування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великою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групою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людей,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мають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інший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досвід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навчання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спілкування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для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осіб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обмеженими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фізичними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можливостями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створюють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нову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складну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ситуацію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пов’язану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протиріччями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звичайними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образами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взаємодії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особами,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мають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порушення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здоров’я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і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новими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умовами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навчання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звичайному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середовищі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168083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0C774E2-C76D-47D0-8DEF-C14E224C7E9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091821" y="167352"/>
            <a:ext cx="10058400" cy="1506537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Терезіас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Університету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ім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Масарика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інклюзивна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освіта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Чех</a:t>
            </a:r>
            <a:r>
              <a:rPr lang="uk-UA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ії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A9C552D8-816D-4B6B-87EB-4690BFBB2B55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1091821" y="1837662"/>
            <a:ext cx="10058400" cy="4110037"/>
          </a:xfrm>
        </p:spPr>
        <p:txBody>
          <a:bodyPr>
            <a:noAutofit/>
          </a:bodyPr>
          <a:lstStyle/>
          <a:p>
            <a:pPr marL="76200" lv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</a:pPr>
            <a:r>
              <a:rPr lang="uk-UA" sz="2400" kern="0" cap="none" spc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Центральний офіс Університету ім. </a:t>
            </a:r>
            <a:r>
              <a:rPr lang="uk-UA" sz="2400" kern="0" cap="none" spc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Масарика</a:t>
            </a:r>
            <a:r>
              <a:rPr lang="uk-UA" sz="2400" kern="0" cap="none" spc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в Брно, </a:t>
            </a:r>
            <a:r>
              <a:rPr lang="uk-UA" sz="2400" kern="0" cap="none" spc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методично</a:t>
            </a:r>
            <a:r>
              <a:rPr lang="uk-UA" sz="2400" kern="0" cap="none" spc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керує діяльністю навчального закладу, що забезпечує:</a:t>
            </a:r>
          </a:p>
          <a:p>
            <a:pPr marL="1047750" lvl="1" indent="-5143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+mj-lt"/>
              <a:buAutoNum type="arabicParenR"/>
            </a:pPr>
            <a:r>
              <a:rPr lang="uk-UA" sz="2400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його універсальний освітній дизайн; </a:t>
            </a:r>
          </a:p>
          <a:p>
            <a:pPr marL="1047750" lvl="1" indent="-5143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+mj-lt"/>
              <a:buAutoNum type="arabicParenR"/>
            </a:pPr>
            <a:r>
              <a:rPr lang="uk-UA" sz="2400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індивідуальну доступність середовища для людей з особливими потребами;</a:t>
            </a:r>
          </a:p>
          <a:p>
            <a:pPr marL="1047750" lvl="1" indent="-5143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+mj-lt"/>
              <a:buAutoNum type="arabicParenR"/>
            </a:pPr>
            <a:r>
              <a:rPr lang="uk-UA" sz="2400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в рамках шкільного закладу надає практичні послуги для: </a:t>
            </a:r>
          </a:p>
          <a:p>
            <a:pPr marL="1230630" lvl="2" indent="-5143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 pitchFamily="34" charset="0"/>
              <a:buChar char="•"/>
            </a:pPr>
            <a:r>
              <a:rPr lang="uk-UA" sz="2400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осіб із </a:t>
            </a:r>
            <a:r>
              <a:rPr lang="uk-UA" sz="2400" kern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особливими потребами </a:t>
            </a:r>
            <a:r>
              <a:rPr lang="uk-UA" sz="2400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(заявникам, студентам, викладачам, працівникам);</a:t>
            </a:r>
          </a:p>
          <a:p>
            <a:pPr marL="1230630" lvl="2" indent="-5143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 pitchFamily="34" charset="0"/>
              <a:buChar char="•"/>
            </a:pPr>
            <a:r>
              <a:rPr lang="uk-UA" sz="2400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викладачів, працівників та інших осіб, які співпрацюють із першою групою осіб.</a:t>
            </a:r>
          </a:p>
          <a:p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9241559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C6453DF1-215D-4154-A903-044A6706DF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4922" y="1449722"/>
            <a:ext cx="3542083" cy="1493649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D030741D-309B-4F37-93FE-2BC9E47249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2185" y="3096787"/>
            <a:ext cx="3432345" cy="257273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14429A72-2BD6-4D88-BABE-42AAACA6BE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8047" y="1449723"/>
            <a:ext cx="5102794" cy="149364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A631C2B0-01E5-4FB6-88D2-DFD7CA22B7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64429" y="3096787"/>
            <a:ext cx="3322608" cy="257273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C1AF5D13-AB5B-4111-BAF5-2F399D99E1C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9433" y="724235"/>
            <a:ext cx="4907705" cy="725487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C8CC16BA-94E0-4FE7-9C8E-8794463DD90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54250" y="730332"/>
            <a:ext cx="3840813" cy="719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5569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4CF96067-773F-40F6-9168-A3E9AF9F72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7767" y="612251"/>
            <a:ext cx="10225377" cy="5255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0925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7BBF17CE-9BA8-424B-B40E-965374FB88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7530" y="612251"/>
            <a:ext cx="10296939" cy="5287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909698"/>
      </p:ext>
    </p:extLst>
  </p:cSld>
  <p:clrMapOvr>
    <a:masterClrMapping/>
  </p:clrMapOvr>
</p:sld>
</file>

<file path=ppt/theme/theme1.xml><?xml version="1.0" encoding="utf-8"?>
<a:theme xmlns:a="http://schemas.openxmlformats.org/drawingml/2006/main" name="Ретро">
  <a:themeElements>
    <a:clrScheme name="Ретро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249</TotalTime>
  <Words>442</Words>
  <Application>Microsoft Office PowerPoint</Application>
  <PresentationFormat>Широкоэкранный</PresentationFormat>
  <Paragraphs>20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Ретро</vt:lpstr>
      <vt:lpstr>Тема 2  Навчання студентів з особливими потребами в умовах закладів вищої освіти: європейський досвід   </vt:lpstr>
      <vt:lpstr>Презентация PowerPoint</vt:lpstr>
      <vt:lpstr>Презентация PowerPoint</vt:lpstr>
      <vt:lpstr>Презентация PowerPoint</vt:lpstr>
      <vt:lpstr>Презентация PowerPoint</vt:lpstr>
      <vt:lpstr>Центр «Терезіас» Університету ім. Масарика та інклюзивна освіта в Чехії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ВИСНОВОК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ВЕБІНАР № 3  Навчання студентів з особливими потребами в умовах закладів вищої освіти: європейський досвід</dc:title>
  <dc:creator>38097</dc:creator>
  <cp:lastModifiedBy>Оля</cp:lastModifiedBy>
  <cp:revision>23</cp:revision>
  <dcterms:created xsi:type="dcterms:W3CDTF">2021-05-12T14:42:40Z</dcterms:created>
  <dcterms:modified xsi:type="dcterms:W3CDTF">2023-01-09T15:58:45Z</dcterms:modified>
</cp:coreProperties>
</file>