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sldIdLst>
    <p:sldId id="256" r:id="rId2"/>
    <p:sldId id="257" r:id="rId3"/>
    <p:sldId id="258" r:id="rId4"/>
    <p:sldId id="282" r:id="rId5"/>
    <p:sldId id="283" r:id="rId6"/>
    <p:sldId id="285" r:id="rId7"/>
    <p:sldId id="284" r:id="rId8"/>
    <p:sldId id="286" r:id="rId9"/>
    <p:sldId id="259" r:id="rId10"/>
    <p:sldId id="260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0" autoAdjust="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C97CCE3-44C1-44FE-A76A-1C2F9B2E6E1F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D5182A5-5FDC-4D3E-B62A-C367256D05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629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C9AD-5779-446A-AE88-8A13A5CD0A33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82A5D-1908-42CB-8100-2E4719642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4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0F07-6928-410B-9D82-2EE4042ED270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679BC-E636-40B9-9B10-7766EA1C18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04AC0-4494-4162-8985-7FB1F48F504A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73C01-C16A-4C4B-95F7-B08484354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72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2A6D97-6B9A-4B09-9771-74CF1EF2A5E1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F5F31A7-235C-47FB-B257-303A3885F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729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7849AEF-6C10-4702-B6DB-39845677DF92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E06851-EB8A-4206-9E4C-EAA76D878C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232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85440D-36D1-4121-B64A-0C6443B906C2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0125B3-1DA5-4AE0-8541-BE085A7989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583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42F913-65C1-454F-B5AA-48F1EADD620B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75229E-70CC-4F3A-A8AF-19E79FD3E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274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19E42-ACC7-49FD-BF0A-AB05FF801227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73E85-EDD6-4181-8CDE-EA28F9A48B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879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DB4B0C-C755-48DF-9723-544AF9D812C2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C6784F-B0CF-4F1A-BC80-AECFC6A8CB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755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009914-E533-4584-97DE-857707D7C431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E115FFB-68C9-4951-A2C9-33E95F150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062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33BFCEC-840B-4D3B-A4AA-B7A8AFE88ECA}" type="datetimeFigureOut">
              <a:rPr lang="ru-RU"/>
              <a:pPr>
                <a:defRPr/>
              </a:pPr>
              <a:t>12.01.2023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C19DEBE-F6A6-4ED6-AFD1-854C3C133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9" r:id="rId2"/>
    <p:sldLayoutId id="2147483864" r:id="rId3"/>
    <p:sldLayoutId id="2147483865" r:id="rId4"/>
    <p:sldLayoutId id="2147483866" r:id="rId5"/>
    <p:sldLayoutId id="2147483867" r:id="rId6"/>
    <p:sldLayoutId id="2147483860" r:id="rId7"/>
    <p:sldLayoutId id="2147483868" r:id="rId8"/>
    <p:sldLayoutId id="2147483869" r:id="rId9"/>
    <p:sldLayoutId id="2147483861" r:id="rId10"/>
    <p:sldLayoutId id="21474838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388" y="2204864"/>
            <a:ext cx="8424936" cy="2088232"/>
          </a:xfrm>
        </p:spPr>
        <p:txBody>
          <a:bodyPr>
            <a:normAutofit fontScale="90000"/>
          </a:bodyPr>
          <a:lstStyle/>
          <a:p>
            <a:r>
              <a:rPr lang="uk-UA" dirty="0">
                <a:effectLst/>
              </a:rPr>
              <a:t>Тема 3. </a:t>
            </a:r>
            <a:br>
              <a:rPr lang="uk-UA" dirty="0">
                <a:effectLst/>
              </a:rPr>
            </a:br>
            <a:r>
              <a:rPr lang="uk-UA" dirty="0" smtClean="0">
                <a:effectLst/>
              </a:rPr>
              <a:t>Адаптивний </a:t>
            </a:r>
            <a:r>
              <a:rPr lang="uk-UA" dirty="0">
                <a:effectLst/>
              </a:rPr>
              <a:t>потенціал та захисні механізми особистості</a:t>
            </a:r>
            <a:br>
              <a:rPr lang="uk-UA" dirty="0">
                <a:effectLst/>
              </a:rPr>
            </a:br>
            <a:r>
              <a:rPr lang="uk-UA" dirty="0">
                <a:effectLst/>
              </a:rPr>
              <a:t> 	</a:t>
            </a:r>
            <a:r>
              <a:rPr lang="aa-ET" dirty="0">
                <a:effectLst/>
              </a:rPr>
              <a:t/>
            </a:r>
            <a:br>
              <a:rPr lang="aa-ET" dirty="0">
                <a:effectLst/>
              </a:rPr>
            </a:br>
            <a:r>
              <a:rPr lang="uk-UA" dirty="0">
                <a:effectLst/>
              </a:rPr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645024"/>
            <a:ext cx="8496697" cy="22322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R="0" eaLnBrk="1" hangingPunct="1">
              <a:buFont typeface="Wingdings 2" pitchFamily="18" charset="2"/>
              <a:buNone/>
              <a:defRPr/>
            </a:pPr>
            <a:endParaRPr lang="ru-RU" altLang="ru-RU" sz="2400" b="1" dirty="0"/>
          </a:p>
          <a:p>
            <a:pPr marR="0" eaLnBrk="1" hangingPunct="1">
              <a:buFont typeface="Wingdings 2" pitchFamily="18" charset="2"/>
              <a:buNone/>
              <a:defRPr/>
            </a:pPr>
            <a:r>
              <a:rPr lang="ru-RU" altLang="ru-RU" sz="2400" dirty="0" err="1"/>
              <a:t>Євгеній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Клопота</a:t>
            </a:r>
            <a:r>
              <a:rPr lang="ru-RU" altLang="ru-RU" sz="2400" dirty="0"/>
              <a:t>,</a:t>
            </a:r>
          </a:p>
          <a:p>
            <a:pPr marR="0" eaLnBrk="1" hangingPunct="1">
              <a:buFont typeface="Wingdings 2" pitchFamily="18" charset="2"/>
              <a:buNone/>
              <a:defRPr/>
            </a:pPr>
            <a:r>
              <a:rPr lang="ru-RU" altLang="ru-RU" sz="2400" dirty="0"/>
              <a:t>Доктор </a:t>
            </a:r>
            <a:r>
              <a:rPr lang="ru-RU" altLang="ru-RU" sz="2400" dirty="0" err="1"/>
              <a:t>психологічних</a:t>
            </a:r>
            <a:r>
              <a:rPr lang="ru-RU" altLang="ru-RU" sz="2400" dirty="0"/>
              <a:t> наук, </a:t>
            </a:r>
            <a:r>
              <a:rPr lang="ru-RU" altLang="ru-RU" sz="2400" dirty="0" err="1"/>
              <a:t>професор</a:t>
            </a:r>
            <a:r>
              <a:rPr lang="ru-RU" altLang="ru-RU" sz="2400" dirty="0"/>
              <a:t>,  </a:t>
            </a:r>
          </a:p>
          <a:p>
            <a:pPr marR="0" eaLnBrk="1" hangingPunct="1">
              <a:buFont typeface="Wingdings 2" pitchFamily="18" charset="2"/>
              <a:buNone/>
              <a:defRPr/>
            </a:pPr>
            <a:r>
              <a:rPr lang="ru-RU" altLang="ru-RU" sz="2400" dirty="0" err="1"/>
              <a:t>Заслужений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працівник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освіти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України</a:t>
            </a:r>
            <a:endParaRPr lang="ru-RU" altLang="ru-RU" sz="2400" b="1" dirty="0"/>
          </a:p>
          <a:p>
            <a:pPr marR="0" algn="ctr" eaLnBrk="1" hangingPunct="1">
              <a:buFont typeface="Wingdings 2" pitchFamily="18" charset="2"/>
              <a:buNone/>
              <a:defRPr/>
            </a:pPr>
            <a:r>
              <a:rPr lang="ru-RU" altLang="ru-RU" sz="2800" b="1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38" y="1341437"/>
            <a:ext cx="8183562" cy="504031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у психології розглядається в рамках більш   загальної проблеми - структури самосвідомості. І.С. Коном, В.В. </a:t>
            </a:r>
            <a:r>
              <a:rPr lang="uk-UA" dirty="0" err="1"/>
              <a:t>Століним</a:t>
            </a:r>
            <a:r>
              <a:rPr lang="uk-UA" dirty="0"/>
              <a:t>, І.І. </a:t>
            </a:r>
            <a:r>
              <a:rPr lang="uk-UA" dirty="0" err="1"/>
              <a:t>Чесноковою</a:t>
            </a:r>
            <a:r>
              <a:rPr lang="uk-UA" dirty="0"/>
              <a:t> використовується безліч різних термінів: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«Я-концепція»;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«Я-система»;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«уявлення про себе»;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«ставлення до себе»;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«образ самого себе». 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   У багатьох дослідженнях терміни вживаються </a:t>
            </a:r>
            <a:r>
              <a:rPr lang="uk-UA" dirty="0" err="1"/>
              <a:t>нерозмежовано</a:t>
            </a:r>
            <a:r>
              <a:rPr lang="uk-UA" dirty="0"/>
              <a:t>, виступаючи як цілком чи частково взаємозамінними.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503238" y="476250"/>
            <a:ext cx="8183562" cy="8651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Проблема «Я-образу»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484784"/>
            <a:ext cx="8255000" cy="489696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   В зарубіжній психології (Ч.Кулі, В.Джеймс, Р.Бернс) ототожнюються як стійка, більшою чи меншою мірою усвідомлювана й пережита система уявлень особистості про себе, на основі якої вона будує власну поведінку. 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   Уявлення особистості про себе є результатом діяльності її самосвідомості.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692696"/>
            <a:ext cx="8183562" cy="720179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«Я-концепція особистості» </a:t>
            </a:r>
            <a:r>
              <a:rPr lang="cs-CZ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cs-CZ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і «Я-образ»</a:t>
            </a:r>
            <a:b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125" y="1413110"/>
            <a:ext cx="8183562" cy="40317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процес, за допомогою якого особистість пізнає себе і виробляє ставлення до себе. Самосвідомість характеризується своїм продуктом - уявленням про себе, тобто «Я-образом». 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61577"/>
            <a:ext cx="8183562" cy="105153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Самосвідомість -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536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77072"/>
            <a:ext cx="4991100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1773238"/>
            <a:ext cx="8183562" cy="41036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dirty="0"/>
              <a:t>    </a:t>
            </a:r>
            <a:r>
              <a:rPr lang="uk-UA" dirty="0"/>
              <a:t>У сучасній психологічній літературі є кілька підходів до проблеми класифікації кінцевих продуктів самосвідомості, які виражаються побудовою уявлень про себе.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   Поняття «Я-реальне» і «Я-ідеальне», присутні в роботах З. Фрейда, К. Роджерса, Ф. </a:t>
            </a:r>
            <a:r>
              <a:rPr lang="uk-UA" dirty="0" err="1"/>
              <a:t>Перлза</a:t>
            </a:r>
            <a:r>
              <a:rPr lang="uk-UA" dirty="0"/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«Матеріальне Я» і «соціальне Я», запропоновані </a:t>
            </a:r>
            <a:r>
              <a:rPr lang="uk-UA" dirty="0" err="1"/>
              <a:t>У.Джеймсом</a:t>
            </a:r>
            <a:r>
              <a:rPr lang="uk-UA" dirty="0"/>
              <a:t>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183562" cy="12954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Види</a:t>
            </a:r>
            <a:r>
              <a:rPr lang="uk-UA" i="1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«</a:t>
            </a: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Я-образів</a:t>
            </a:r>
            <a:r>
              <a:rPr lang="uk-UA" i="1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» </a:t>
            </a: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особистості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55576" y="1052736"/>
            <a:ext cx="7842250" cy="439194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М. </a:t>
            </a:r>
            <a:r>
              <a:rPr lang="uk-UA" dirty="0" err="1"/>
              <a:t>Розенберг</a:t>
            </a:r>
            <a:r>
              <a:rPr lang="uk-UA" dirty="0"/>
              <a:t> виділяє такі види «Я-образів»: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наявне  Я - яким індивід бачить себе в певний момент;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бажане  Я - яким індивід хотів би бачити себе;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uk-UA" dirty="0"/>
              <a:t>уявне  Я - яким він показує себе іншим.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238" y="530224"/>
            <a:ext cx="8183562" cy="577909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300" dirty="0"/>
              <a:t>    І. Зубкова розглядає таку систему Я-образів, в якій показниками є те, як особистість уявляє іншу людину й те, як вона оцінює сама себе:</a:t>
            </a:r>
            <a:endParaRPr lang="ru-RU" sz="33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33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300" dirty="0"/>
              <a:t>1. </a:t>
            </a:r>
            <a:r>
              <a:rPr lang="uk-UA" sz="3300" b="1" dirty="0"/>
              <a:t>Я-для інших:</a:t>
            </a:r>
            <a:endParaRPr lang="ru-RU" sz="3300" b="1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 Я-ідеальне;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Я-моральне;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 функціонально-рольове;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Я-фантастичне;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Я-професійне;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 соціальне.</a:t>
            </a:r>
            <a:endParaRPr lang="ru-RU" sz="33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33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3300" dirty="0"/>
              <a:t>2. </a:t>
            </a:r>
            <a:r>
              <a:rPr lang="uk-UA" sz="3300" b="1" dirty="0"/>
              <a:t>Я-для себе: </a:t>
            </a:r>
            <a:endParaRPr lang="ru-RU" sz="3300" b="1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Я-реальне;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Я-інтимно-рефлексивне;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Я-активне;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 майбутнє (бажане);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Я-прагматичне;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Я-уявне;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sz="3300" dirty="0"/>
              <a:t>Я-духовне.</a:t>
            </a:r>
            <a:endParaRPr lang="ru-RU" sz="3300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8436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140968"/>
            <a:ext cx="4176786" cy="2882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503238" y="1772816"/>
            <a:ext cx="8183562" cy="46805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449263" algn="just" eaLnBrk="1" fontAlgn="auto" hangingPunct="1">
              <a:lnSpc>
                <a:spcPct val="14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uk-UA" altLang="ru-RU" sz="1200" dirty="0"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4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cs typeface="Times New Roman" pitchFamily="18" charset="0"/>
              </a:rPr>
              <a:t>описові судження; </a:t>
            </a:r>
            <a:endParaRPr lang="ru-RU" altLang="ru-RU" sz="1600" dirty="0"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4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cs typeface="Times New Roman" pitchFamily="18" charset="0"/>
              </a:rPr>
              <a:t>оцінні судження; </a:t>
            </a:r>
            <a:endParaRPr lang="ru-RU" altLang="ru-RU" sz="1600" dirty="0"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4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cs typeface="Times New Roman" pitchFamily="18" charset="0"/>
              </a:rPr>
              <a:t>судження про особистісні стандарти; </a:t>
            </a:r>
            <a:endParaRPr lang="ru-RU" altLang="ru-RU" sz="1600" dirty="0"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4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cs typeface="Times New Roman" pitchFamily="18" charset="0"/>
              </a:rPr>
              <a:t>судження про правила створення, генерування Я-образу; </a:t>
            </a:r>
            <a:endParaRPr lang="ru-RU" altLang="ru-RU" sz="1600" dirty="0">
              <a:cs typeface="Times New Roman" pitchFamily="18" charset="0"/>
            </a:endParaRPr>
          </a:p>
          <a:p>
            <a:pPr marL="365760" indent="449263" eaLnBrk="1" fontAlgn="auto" hangingPunct="1">
              <a:lnSpc>
                <a:spcPct val="9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cs typeface="Times New Roman" pitchFamily="18" charset="0"/>
              </a:rPr>
              <a:t>судження про правила комунікації і </a:t>
            </a:r>
            <a:r>
              <a:rPr lang="uk-UA" altLang="ru-RU" dirty="0" err="1">
                <a:cs typeface="Times New Roman" pitchFamily="18" charset="0"/>
              </a:rPr>
              <a:t>самопрезентації</a:t>
            </a:r>
            <a:r>
              <a:rPr lang="uk-UA" altLang="ru-RU" dirty="0">
                <a:cs typeface="Times New Roman" pitchFamily="18" charset="0"/>
              </a:rPr>
              <a:t>.</a:t>
            </a:r>
            <a:endParaRPr lang="ru-RU" alt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2657"/>
            <a:ext cx="8183562" cy="1267544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altLang="ru-RU" sz="4000" dirty="0">
                <a:effectLst/>
                <a:cs typeface="Times New Roman" pitchFamily="18" charset="0"/>
              </a:rPr>
              <a:t>Структура «Я-образу» по</a:t>
            </a:r>
            <a:br>
              <a:rPr lang="uk-UA" altLang="ru-RU" sz="4000" dirty="0">
                <a:effectLst/>
                <a:cs typeface="Times New Roman" pitchFamily="18" charset="0"/>
              </a:rPr>
            </a:br>
            <a:r>
              <a:rPr lang="uk-UA" altLang="ru-RU" sz="4000" dirty="0">
                <a:effectLst/>
                <a:cs typeface="Times New Roman" pitchFamily="18" charset="0"/>
              </a:rPr>
              <a:t>Ю. </a:t>
            </a:r>
            <a:r>
              <a:rPr lang="uk-UA" altLang="ru-RU" sz="4000" dirty="0" err="1">
                <a:effectLst/>
                <a:cs typeface="Times New Roman" pitchFamily="18" charset="0"/>
              </a:rPr>
              <a:t>Козелецькому</a:t>
            </a:r>
            <a:endParaRPr lang="ru-RU" altLang="ru-RU" sz="4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Объект 2"/>
          <p:cNvSpPr>
            <a:spLocks noGrp="1"/>
          </p:cNvSpPr>
          <p:nvPr>
            <p:ph idx="1"/>
          </p:nvPr>
        </p:nvSpPr>
        <p:spPr>
          <a:xfrm>
            <a:off x="503238" y="1773238"/>
            <a:ext cx="8183562" cy="446407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2313" indent="-45720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uk-UA" altLang="ru-RU" sz="1000" dirty="0">
              <a:cs typeface="Times New Roman" pitchFamily="18" charset="0"/>
            </a:endParaRPr>
          </a:p>
          <a:p>
            <a:pPr marL="722313" indent="-45720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uk-UA" altLang="ru-RU" sz="1000" dirty="0">
              <a:cs typeface="Times New Roman" pitchFamily="18" charset="0"/>
            </a:endParaRPr>
          </a:p>
          <a:p>
            <a:pPr marL="722313" indent="-45720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sz="3200" dirty="0">
                <a:cs typeface="Times New Roman" pitchFamily="18" charset="0"/>
              </a:rPr>
              <a:t>образ тіла             </a:t>
            </a:r>
            <a:endParaRPr lang="ru-RU" altLang="ru-RU" sz="3200" dirty="0">
              <a:cs typeface="Times New Roman" pitchFamily="18" charset="0"/>
            </a:endParaRPr>
          </a:p>
          <a:p>
            <a:pPr marL="722313" indent="-45720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sz="3200" dirty="0">
                <a:cs typeface="Times New Roman" pitchFamily="18" charset="0"/>
              </a:rPr>
              <a:t>соціальне Я</a:t>
            </a:r>
            <a:endParaRPr lang="ru-RU" altLang="ru-RU" sz="3200" dirty="0">
              <a:cs typeface="Times New Roman" pitchFamily="18" charset="0"/>
            </a:endParaRPr>
          </a:p>
          <a:p>
            <a:pPr marL="722313" indent="-45720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sz="3200" dirty="0">
                <a:cs typeface="Times New Roman" pitchFamily="18" charset="0"/>
              </a:rPr>
              <a:t>когнітивне Я</a:t>
            </a:r>
            <a:endParaRPr lang="ru-RU" altLang="ru-RU" sz="3200" dirty="0">
              <a:cs typeface="Times New Roman" pitchFamily="18" charset="0"/>
            </a:endParaRPr>
          </a:p>
          <a:p>
            <a:pPr marL="722313" indent="-45720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sz="3200" dirty="0">
                <a:cs typeface="Times New Roman" pitchFamily="18" charset="0"/>
              </a:rPr>
              <a:t>самооцінка особистості</a:t>
            </a:r>
            <a:endParaRPr lang="ru-RU" altLang="ru-RU" sz="3200" dirty="0">
              <a:cs typeface="Times New Roman" pitchFamily="18" charset="0"/>
            </a:endParaRPr>
          </a:p>
          <a:p>
            <a:pPr marL="722313" indent="-45720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alt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76673"/>
            <a:ext cx="8183562" cy="720079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</a:b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Виміри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Я-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концепції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(</a:t>
            </a: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ea typeface="Times New Roman"/>
                <a:cs typeface="Arial" panose="020B0604020202020204" pitchFamily="34" charset="0"/>
              </a:rPr>
              <a:t>Ш.</a:t>
            </a:r>
            <a:r>
              <a:rPr lang="uk-UA" dirty="0" err="1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ea typeface="Times New Roman"/>
                <a:cs typeface="Arial" panose="020B0604020202020204" pitchFamily="34" charset="0"/>
              </a:rPr>
              <a:t>Самуель</a:t>
            </a:r>
            <a:r>
              <a:rPr lang="uk-UA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  <a:ea typeface="Times New Roman"/>
                <a:cs typeface="Arial" panose="020B0604020202020204" pitchFamily="34" charset="0"/>
              </a:rPr>
              <a:t>):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2048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636838"/>
            <a:ext cx="2087563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219" y="2204864"/>
            <a:ext cx="8183562" cy="410445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449263" algn="just" eaLnBrk="1" fontAlgn="auto" hangingPunct="1">
              <a:lnSpc>
                <a:spcPct val="13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uk-UA" altLang="ru-RU" sz="1000" dirty="0">
              <a:solidFill>
                <a:srgbClr val="000000"/>
              </a:solidFill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3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solidFill>
                  <a:srgbClr val="000000"/>
                </a:solidFill>
                <a:cs typeface="Times New Roman" pitchFamily="18" charset="0"/>
              </a:rPr>
              <a:t>фізичне Я;</a:t>
            </a: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3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solidFill>
                  <a:srgbClr val="000000"/>
                </a:solidFill>
                <a:cs typeface="Times New Roman" pitchFamily="18" charset="0"/>
              </a:rPr>
              <a:t>реальне Я;</a:t>
            </a: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3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solidFill>
                  <a:srgbClr val="000000"/>
                </a:solidFill>
                <a:cs typeface="Times New Roman" pitchFamily="18" charset="0"/>
              </a:rPr>
              <a:t>ідеальне Я;</a:t>
            </a: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3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solidFill>
                  <a:srgbClr val="000000"/>
                </a:solidFill>
                <a:cs typeface="Times New Roman" pitchFamily="18" charset="0"/>
              </a:rPr>
              <a:t>фантастичне Я;</a:t>
            </a: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3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solidFill>
                  <a:srgbClr val="000000"/>
                </a:solidFill>
                <a:cs typeface="Times New Roman" pitchFamily="18" charset="0"/>
              </a:rPr>
              <a:t>уявне Я;</a:t>
            </a: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marL="365760" indent="449263" algn="just" eaLnBrk="1" fontAlgn="auto" hangingPunct="1">
              <a:lnSpc>
                <a:spcPct val="13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uk-UA" altLang="ru-RU" dirty="0">
                <a:solidFill>
                  <a:srgbClr val="000000"/>
                </a:solidFill>
                <a:cs typeface="Times New Roman" pitchFamily="18" charset="0"/>
              </a:rPr>
              <a:t>викривлене Я.</a:t>
            </a:r>
            <a:endParaRPr lang="ru-RU" altLang="ru-RU" dirty="0">
              <a:solidFill>
                <a:srgbClr val="000000"/>
              </a:solidFill>
              <a:cs typeface="Times New Roman" pitchFamily="18" charset="0"/>
            </a:endParaRPr>
          </a:p>
          <a:p>
            <a:pPr marL="365760" indent="449263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Char char=""/>
              <a:defRPr/>
            </a:pPr>
            <a:endParaRPr lang="ru-RU" altLang="ru-RU" sz="2600" dirty="0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260648"/>
            <a:ext cx="8183562" cy="172849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Структура Я-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концепціЇ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особистості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(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сучасна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психологія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):</a:t>
            </a:r>
          </a:p>
        </p:txBody>
      </p:sp>
      <p:pic>
        <p:nvPicPr>
          <p:cNvPr id="21508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492375"/>
            <a:ext cx="33242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ъект 2"/>
          <p:cNvSpPr>
            <a:spLocks noGrp="1"/>
          </p:cNvSpPr>
          <p:nvPr>
            <p:ph idx="1"/>
          </p:nvPr>
        </p:nvSpPr>
        <p:spPr>
          <a:xfrm>
            <a:off x="503238" y="1844675"/>
            <a:ext cx="8183562" cy="403225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</a:pPr>
            <a:endParaRPr lang="ru-RU" altLang="ru-RU"/>
          </a:p>
          <a:p>
            <a:pPr marL="0" indent="0" eaLnBrk="1" hangingPunct="1">
              <a:buFont typeface="Wingdings 2" pitchFamily="18" charset="2"/>
              <a:buNone/>
            </a:pPr>
            <a:endParaRPr lang="ru-RU" altLang="ru-RU" sz="3200"/>
          </a:p>
          <a:p>
            <a:pPr marL="0" indent="0" eaLnBrk="1" hangingPunct="1">
              <a:buFont typeface="Wingdings 2" pitchFamily="18" charset="2"/>
              <a:buNone/>
            </a:pPr>
            <a:endParaRPr lang="ru-RU" altLang="ru-RU" sz="3200"/>
          </a:p>
          <a:p>
            <a:pPr marL="0" indent="0" eaLnBrk="1" hangingPunct="1">
              <a:buFont typeface="Wingdings 2" pitchFamily="18" charset="2"/>
              <a:buNone/>
            </a:pPr>
            <a:endParaRPr lang="ru-RU" altLang="ru-RU" sz="3200"/>
          </a:p>
          <a:p>
            <a:pPr marL="0" indent="0" eaLnBrk="1" hangingPunct="1">
              <a:buFont typeface="Wingdings 2" pitchFamily="18" charset="2"/>
              <a:buNone/>
            </a:pPr>
            <a:endParaRPr lang="ru-RU" altLang="ru-RU" sz="3200"/>
          </a:p>
          <a:p>
            <a:pPr marL="0" indent="0" eaLnBrk="1" hangingPunct="1">
              <a:buFont typeface="Wingdings 2" pitchFamily="18" charset="2"/>
              <a:buNone/>
            </a:pPr>
            <a:endParaRPr lang="ru-RU" altLang="ru-RU" sz="32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404665"/>
            <a:ext cx="8183562" cy="121543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Захисні</a:t>
            </a:r>
            <a:r>
              <a:rPr lang="uk-UA" sz="4000" i="1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</a:t>
            </a:r>
            <a:r>
              <a:rPr lang="uk-UA" sz="40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механізми</a:t>
            </a:r>
            <a:r>
              <a:rPr lang="uk-UA" sz="4000" i="1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 </a:t>
            </a:r>
            <a:r>
              <a:rPr lang="uk-UA" sz="4000" dirty="0">
                <a:solidFill>
                  <a:schemeClr val="accent1">
                    <a:tint val="88000"/>
                    <a:satMod val="150000"/>
                  </a:schemeClr>
                </a:solidFill>
                <a:effectLst/>
              </a:rPr>
              <a:t>особистості</a:t>
            </a:r>
            <a:endParaRPr lang="ru-RU" sz="4000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3431005"/>
            <a:ext cx="4824536" cy="311953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461" name="Прямоугольник 4"/>
          <p:cNvSpPr>
            <a:spLocks noChangeArrowheads="1"/>
          </p:cNvSpPr>
          <p:nvPr/>
        </p:nvSpPr>
        <p:spPr bwMode="auto">
          <a:xfrm>
            <a:off x="684213" y="1700213"/>
            <a:ext cx="7848600" cy="157003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2400" b="1" dirty="0">
                <a:latin typeface="+mn-lt"/>
              </a:rPr>
              <a:t>    За</a:t>
            </a:r>
            <a:r>
              <a:rPr lang="uk-UA" altLang="ru-RU" sz="2400" b="1" dirty="0" err="1">
                <a:latin typeface="+mn-lt"/>
              </a:rPr>
              <a:t>хисні</a:t>
            </a:r>
            <a:r>
              <a:rPr lang="ru-RU" altLang="ru-RU" sz="2400" b="1" dirty="0">
                <a:latin typeface="+mn-lt"/>
              </a:rPr>
              <a:t> </a:t>
            </a:r>
            <a:r>
              <a:rPr lang="uk-UA" altLang="ru-RU" sz="2400" b="1" dirty="0">
                <a:latin typeface="+mn-lt"/>
              </a:rPr>
              <a:t>механізми </a:t>
            </a:r>
            <a:r>
              <a:rPr lang="uk-UA" altLang="ru-RU" sz="2400" dirty="0">
                <a:latin typeface="+mn-lt"/>
              </a:rPr>
              <a:t>особистості являють собою неусвідомлювані психічні процеси, спрямовані на скорочення негативних переживань і лежать в основі розвитку опору</a:t>
            </a:r>
            <a:r>
              <a:rPr lang="uk-UA" altLang="ru-RU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503238" y="1412875"/>
            <a:ext cx="8183562" cy="49688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722313" indent="-457200" eaLnBrk="1" fontAlgn="auto" hangingPunct="1">
              <a:lnSpc>
                <a:spcPct val="80000"/>
              </a:lnSpc>
              <a:spcAft>
                <a:spcPts val="0"/>
              </a:spcAft>
              <a:buAutoNum type="arabicPeriod"/>
              <a:defRPr/>
            </a:pPr>
            <a:endParaRPr lang="uk-UA" altLang="ru-RU" sz="2400" dirty="0"/>
          </a:p>
          <a:p>
            <a:pPr marL="722313" indent="-457200" eaLnBrk="1" fontAlgn="auto" hangingPunct="1">
              <a:lnSpc>
                <a:spcPct val="110000"/>
              </a:lnSpc>
              <a:spcAft>
                <a:spcPts val="0"/>
              </a:spcAft>
              <a:buAutoNum type="arabicPeriod"/>
              <a:defRPr/>
            </a:pPr>
            <a:r>
              <a:rPr lang="uk-UA" altLang="ru-RU" sz="2400" dirty="0"/>
              <a:t>Адаптивні можливості особистості та основні типи адаптаційного процесу.</a:t>
            </a:r>
          </a:p>
          <a:p>
            <a:pPr marL="722313" indent="-457200" eaLnBrk="1" fontAlgn="auto" hangingPunct="1">
              <a:lnSpc>
                <a:spcPct val="110000"/>
              </a:lnSpc>
              <a:spcAft>
                <a:spcPts val="0"/>
              </a:spcAft>
              <a:buAutoNum type="arabicPeriod"/>
              <a:defRPr/>
            </a:pPr>
            <a:endParaRPr lang="uk-UA" altLang="ru-RU" sz="2400" dirty="0"/>
          </a:p>
          <a:p>
            <a:pPr marL="722313" indent="-457200" eaLnBrk="1" fontAlgn="auto" hangingPunct="1">
              <a:lnSpc>
                <a:spcPct val="110000"/>
              </a:lnSpc>
              <a:spcAft>
                <a:spcPts val="0"/>
              </a:spcAft>
              <a:buAutoNum type="arabicPeriod" startAt="2"/>
              <a:defRPr/>
            </a:pPr>
            <a:r>
              <a:rPr lang="uk-UA" altLang="ru-RU" sz="2400" dirty="0"/>
              <a:t>Самосвідомість та види Я-образу особистості.</a:t>
            </a:r>
          </a:p>
          <a:p>
            <a:pPr marL="722313" indent="-457200" eaLnBrk="1" fontAlgn="auto" hangingPunct="1">
              <a:lnSpc>
                <a:spcPct val="110000"/>
              </a:lnSpc>
              <a:spcAft>
                <a:spcPts val="0"/>
              </a:spcAft>
              <a:buAutoNum type="arabicPeriod" startAt="2"/>
              <a:defRPr/>
            </a:pPr>
            <a:endParaRPr lang="uk-UA" altLang="ru-RU" sz="2400" dirty="0"/>
          </a:p>
          <a:p>
            <a:pPr marL="722313" indent="-457200" eaLnBrk="1" fontAlgn="auto" hangingPunct="1">
              <a:lnSpc>
                <a:spcPct val="110000"/>
              </a:lnSpc>
              <a:spcAft>
                <a:spcPts val="0"/>
              </a:spcAft>
              <a:buAutoNum type="arabicPeriod" startAt="3"/>
              <a:defRPr/>
            </a:pPr>
            <a:r>
              <a:rPr lang="uk-UA" altLang="ru-RU" sz="2400" dirty="0"/>
              <a:t>Захисні механізми особистості.</a:t>
            </a:r>
          </a:p>
          <a:p>
            <a:pPr marL="265113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uk-UA" altLang="ru-RU" sz="2400" dirty="0"/>
          </a:p>
          <a:p>
            <a:pPr marL="265113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uk-UA" altLang="ru-RU" sz="2400" b="1" dirty="0"/>
              <a:t>Ключові поняття: </a:t>
            </a:r>
            <a:r>
              <a:rPr lang="uk-UA" altLang="ru-RU" sz="2400" dirty="0"/>
              <a:t>адаптація, інтеграція, адаптаційний процес, самосвідомість, Я-образ, захисні механізми. </a:t>
            </a:r>
          </a:p>
          <a:p>
            <a:pPr marL="265113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uk-UA" altLang="ru-RU" sz="2400" dirty="0"/>
          </a:p>
          <a:p>
            <a:pPr marL="265113" indent="0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r>
              <a:rPr lang="ru-RU" altLang="ru-RU" sz="2400" dirty="0"/>
              <a:t>Клопота Є.А. </a:t>
            </a:r>
            <a:r>
              <a:rPr lang="ru-RU" altLang="ru-RU" sz="2400" dirty="0" err="1"/>
              <a:t>Тренінг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самопізнання</a:t>
            </a:r>
            <a:r>
              <a:rPr lang="ru-RU" altLang="ru-RU" sz="2400" dirty="0"/>
              <a:t> та </a:t>
            </a:r>
            <a:r>
              <a:rPr lang="ru-RU" altLang="ru-RU" sz="2400" dirty="0" err="1"/>
              <a:t>саморозвитку</a:t>
            </a:r>
            <a:r>
              <a:rPr lang="ru-RU" altLang="ru-RU" sz="2400" dirty="0"/>
              <a:t>: </a:t>
            </a:r>
            <a:r>
              <a:rPr lang="ru-RU" altLang="ru-RU" sz="2400" dirty="0" err="1"/>
              <a:t>навчальний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посібник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під</a:t>
            </a:r>
            <a:r>
              <a:rPr lang="ru-RU" altLang="ru-RU" sz="2400" dirty="0"/>
              <a:t> грифом МОН </a:t>
            </a:r>
            <a:r>
              <a:rPr lang="ru-RU" altLang="ru-RU" sz="2400" dirty="0" err="1"/>
              <a:t>України</a:t>
            </a:r>
            <a:r>
              <a:rPr lang="ru-RU" altLang="ru-RU" sz="2400" dirty="0"/>
              <a:t>. </a:t>
            </a:r>
            <a:r>
              <a:rPr lang="ru-RU" altLang="ru-RU" sz="2400" dirty="0" err="1"/>
              <a:t>Запоріжжя</a:t>
            </a:r>
            <a:r>
              <a:rPr lang="ru-RU" altLang="ru-RU" sz="2400" dirty="0"/>
              <a:t>: ЗНУ, 2013. 208 с.</a:t>
            </a:r>
            <a:endParaRPr lang="uk-UA" altLang="ru-RU" sz="2400" dirty="0"/>
          </a:p>
          <a:p>
            <a:pPr marL="265113" indent="0"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ru-RU" altLang="ru-RU" sz="15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260649"/>
            <a:ext cx="8183562" cy="10081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П</a:t>
            </a:r>
            <a:r>
              <a:rPr lang="ru-RU" sz="4800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лан: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113088" y="2719388"/>
            <a:ext cx="2881312" cy="11509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/>
              <a:t>Захи</a:t>
            </a:r>
            <a:r>
              <a:rPr lang="uk-UA" sz="2400" b="1" dirty="0"/>
              <a:t>сні механізми</a:t>
            </a:r>
            <a:endParaRPr lang="ru-RU" sz="2400" b="1" dirty="0"/>
          </a:p>
        </p:txBody>
      </p:sp>
      <p:cxnSp>
        <p:nvCxnSpPr>
          <p:cNvPr id="6" name="Прямая со стрелкой 5"/>
          <p:cNvCxnSpPr>
            <a:stCxn id="4" idx="7"/>
          </p:cNvCxnSpPr>
          <p:nvPr/>
        </p:nvCxnSpPr>
        <p:spPr>
          <a:xfrm flipV="1">
            <a:off x="5572125" y="2143125"/>
            <a:ext cx="566738" cy="7445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4859338" y="1916113"/>
            <a:ext cx="73025" cy="792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2947988" y="2065338"/>
            <a:ext cx="823912" cy="731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427288" y="2878138"/>
            <a:ext cx="669925" cy="373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5651500" y="1427163"/>
            <a:ext cx="1800225" cy="70643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проекція</a:t>
            </a:r>
            <a:endParaRPr lang="ru-RU" sz="1600" dirty="0"/>
          </a:p>
        </p:txBody>
      </p:sp>
      <p:sp>
        <p:nvSpPr>
          <p:cNvPr id="14" name="Овал 13"/>
          <p:cNvSpPr/>
          <p:nvPr/>
        </p:nvSpPr>
        <p:spPr>
          <a:xfrm>
            <a:off x="3673475" y="1157288"/>
            <a:ext cx="2160588" cy="7588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витіснення</a:t>
            </a:r>
            <a:endParaRPr lang="ru-RU" sz="1600" dirty="0"/>
          </a:p>
        </p:txBody>
      </p:sp>
      <p:sp>
        <p:nvSpPr>
          <p:cNvPr id="15" name="Овал 14"/>
          <p:cNvSpPr/>
          <p:nvPr/>
        </p:nvSpPr>
        <p:spPr>
          <a:xfrm>
            <a:off x="1828800" y="1355725"/>
            <a:ext cx="1838325" cy="7048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регресія</a:t>
            </a:r>
            <a:endParaRPr lang="ru-RU" sz="1600" dirty="0"/>
          </a:p>
        </p:txBody>
      </p:sp>
      <p:sp>
        <p:nvSpPr>
          <p:cNvPr id="16" name="Овал 15"/>
          <p:cNvSpPr/>
          <p:nvPr/>
        </p:nvSpPr>
        <p:spPr>
          <a:xfrm>
            <a:off x="395288" y="2387600"/>
            <a:ext cx="2032000" cy="8191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err="1"/>
              <a:t>інтроекція</a:t>
            </a:r>
            <a:endParaRPr lang="ru-RU" sz="1600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427288" y="3662363"/>
            <a:ext cx="830262" cy="387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95288" y="3716338"/>
            <a:ext cx="2032000" cy="83661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сублімація</a:t>
            </a:r>
            <a:endParaRPr lang="ru-RU" sz="1600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871663" y="3724275"/>
            <a:ext cx="1838325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3771900" y="3860800"/>
            <a:ext cx="223838" cy="376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4248150" y="3856038"/>
            <a:ext cx="134938" cy="1163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5022850" y="3856038"/>
            <a:ext cx="681038" cy="8747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735638" y="3640138"/>
            <a:ext cx="923925" cy="59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921375" y="3505200"/>
            <a:ext cx="3476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" idx="6"/>
          </p:cNvCxnSpPr>
          <p:nvPr/>
        </p:nvCxnSpPr>
        <p:spPr>
          <a:xfrm flipV="1">
            <a:off x="5994400" y="2957513"/>
            <a:ext cx="809625" cy="338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Овал 39"/>
          <p:cNvSpPr/>
          <p:nvPr/>
        </p:nvSpPr>
        <p:spPr>
          <a:xfrm>
            <a:off x="6138863" y="2143125"/>
            <a:ext cx="2609850" cy="814388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/>
              <a:t>Ідентифікація</a:t>
            </a:r>
            <a:endParaRPr lang="ru-RU" sz="1600" dirty="0"/>
          </a:p>
        </p:txBody>
      </p:sp>
      <p:sp>
        <p:nvSpPr>
          <p:cNvPr id="42" name="Овал 41"/>
          <p:cNvSpPr/>
          <p:nvPr/>
        </p:nvSpPr>
        <p:spPr>
          <a:xfrm>
            <a:off x="355600" y="5019675"/>
            <a:ext cx="2058988" cy="7207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err="1"/>
              <a:t>дефлекція</a:t>
            </a:r>
            <a:endParaRPr lang="ru-RU" sz="1600" dirty="0"/>
          </a:p>
        </p:txBody>
      </p:sp>
      <p:sp>
        <p:nvSpPr>
          <p:cNvPr id="49" name="Овал 48"/>
          <p:cNvSpPr/>
          <p:nvPr/>
        </p:nvSpPr>
        <p:spPr>
          <a:xfrm>
            <a:off x="2719388" y="4165600"/>
            <a:ext cx="1627187" cy="5651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err="1"/>
              <a:t>еготізм</a:t>
            </a:r>
            <a:endParaRPr lang="ru-RU" sz="1600" dirty="0"/>
          </a:p>
        </p:txBody>
      </p:sp>
      <p:sp>
        <p:nvSpPr>
          <p:cNvPr id="55" name="Овал 54"/>
          <p:cNvSpPr/>
          <p:nvPr/>
        </p:nvSpPr>
        <p:spPr>
          <a:xfrm>
            <a:off x="2627313" y="5024438"/>
            <a:ext cx="2305050" cy="71596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err="1"/>
              <a:t>раціоналізіція</a:t>
            </a:r>
            <a:endParaRPr lang="ru-RU" sz="1600" dirty="0"/>
          </a:p>
        </p:txBody>
      </p:sp>
      <p:sp>
        <p:nvSpPr>
          <p:cNvPr id="57" name="Овал 56"/>
          <p:cNvSpPr/>
          <p:nvPr/>
        </p:nvSpPr>
        <p:spPr>
          <a:xfrm>
            <a:off x="6269038" y="3135313"/>
            <a:ext cx="2479675" cy="7207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err="1"/>
              <a:t>ретрофлесія</a:t>
            </a:r>
            <a:endParaRPr lang="ru-RU" sz="1600" dirty="0"/>
          </a:p>
        </p:txBody>
      </p:sp>
      <p:sp>
        <p:nvSpPr>
          <p:cNvPr id="66" name="Овал 65"/>
          <p:cNvSpPr/>
          <p:nvPr/>
        </p:nvSpPr>
        <p:spPr>
          <a:xfrm>
            <a:off x="5022850" y="4729163"/>
            <a:ext cx="2141538" cy="65246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err="1"/>
              <a:t>конфлуенція</a:t>
            </a:r>
            <a:endParaRPr lang="ru-RU" sz="1600" dirty="0"/>
          </a:p>
        </p:txBody>
      </p:sp>
      <p:sp>
        <p:nvSpPr>
          <p:cNvPr id="75" name="Овал 74"/>
          <p:cNvSpPr/>
          <p:nvPr/>
        </p:nvSpPr>
        <p:spPr>
          <a:xfrm>
            <a:off x="6551613" y="4117975"/>
            <a:ext cx="2413000" cy="63182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/>
              <a:t>девалідізація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76672"/>
            <a:ext cx="8183562" cy="5976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 Проблема адаптації та інтеграції особистості до критичних ситуацій суспільства ще з давніх часів привертала увагу вчених.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uk-UA" sz="24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 На сучасному етапі розвитку науки підвищився інтерес до цієї проблеми у зв’язку зі збільшенням </a:t>
            </a:r>
            <a:r>
              <a:rPr lang="uk-UA" sz="2400" b="1" dirty="0" err="1"/>
              <a:t>стресогенних</a:t>
            </a:r>
            <a:r>
              <a:rPr lang="uk-UA" sz="2400" b="1" dirty="0"/>
              <a:t> чинників</a:t>
            </a:r>
            <a:r>
              <a:rPr lang="uk-UA" sz="2400" dirty="0"/>
              <a:t>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uk-UA" sz="24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 Виникає необхідність адекватної адаптації учня в соціальних умовах, що його оточують, і тому особистість повинна постійно звертатися до свого «Я», удосконалювати знання про себе з метою більш </a:t>
            </a:r>
            <a:r>
              <a:rPr lang="uk-UA" sz="2400" dirty="0" err="1"/>
              <a:t>деференційованного</a:t>
            </a:r>
            <a:r>
              <a:rPr lang="uk-UA" sz="2400" dirty="0"/>
              <a:t> регулювання поведінки.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76672"/>
            <a:ext cx="8183562" cy="5976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 Психологічна адаптація визначає оптимальну збалансованість людини і суспільства на рівні особистості, що дозволяє реалізовувати актуальні потреби та пов’язані з ними значимі цілі.</a:t>
            </a:r>
            <a:endParaRPr lang="en-US" sz="24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uk-UA" sz="2400" dirty="0"/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 Дослідження психологічної адаптації допомагає вирішити практичні й теоретичні </a:t>
            </a:r>
            <a:r>
              <a:rPr lang="uk-UA" sz="2400" b="1" dirty="0"/>
              <a:t>завдання шкільної психології</a:t>
            </a:r>
            <a:r>
              <a:rPr lang="uk-UA" sz="2400" dirty="0"/>
              <a:t>, такі як проблеми онтогенетичного розвитку, становлення психічної діяльності та її перебудови у разі зміни умов оволодіння новими видами діяльності. При цьому, адаптивні зміни призводять до формування адаптивних характеристик особистості, способів оволодіння діяльністю, адаптивних реакцій. </a:t>
            </a:r>
          </a:p>
        </p:txBody>
      </p:sp>
    </p:spTree>
    <p:extLst>
      <p:ext uri="{BB962C8B-B14F-4D97-AF65-F5344CB8AC3E}">
        <p14:creationId xmlns:p14="http://schemas.microsoft.com/office/powerpoint/2010/main" val="17972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76672"/>
            <a:ext cx="8183562" cy="5976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</a:t>
            </a:r>
            <a:r>
              <a:rPr lang="uk-UA" sz="2200" dirty="0"/>
              <a:t>Феномен адаптації в психології розглядається як комплексна й міждисциплінарна проблема, що об’єднує різноманітні рівні існування особистості.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200" dirty="0"/>
              <a:t>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200" dirty="0"/>
              <a:t>     Можна стверджувати, що поняття </a:t>
            </a:r>
            <a:r>
              <a:rPr lang="uk-UA" sz="2200" b="1" dirty="0"/>
              <a:t>«адаптація» </a:t>
            </a:r>
            <a:r>
              <a:rPr lang="uk-UA" sz="2200" dirty="0"/>
              <a:t>є одним з основних компонентів при вивченні особистості, тому що саме механізми адаптації, вироблені в процесі еволюції, забезпечують можливість існування її в постійно мінливих умовах зовнішнього середовища.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endParaRPr lang="uk-UA" sz="24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9D3F8E68-3480-1404-CCA3-04479BAE29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114764"/>
            <a:ext cx="2952328" cy="224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92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76672"/>
            <a:ext cx="8183562" cy="5976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Незважаючи на наявність численних визначень даного явища, об’єктивно існує кілька </a:t>
            </a:r>
            <a:r>
              <a:rPr lang="uk-UA" sz="2400" b="1" dirty="0"/>
              <a:t>проявів адаптації</a:t>
            </a:r>
            <a:r>
              <a:rPr lang="uk-UA" sz="2400" dirty="0"/>
              <a:t>, яка дозволяє стверджувати, що адаптація – це: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1.	Властивість організму.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2.	процес пристосування до мінливих умов середовища, сутність якого полягає в досягненні одночасної рівноваги між середовищем і організмом.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3.	Результат взаємодії в системі «людина-середовище».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4.	Мета, до якої прагне організм.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Основні типи адаптаційного процесу формуються залежно від структури потреб, мотивів особистості та її психологічних властивостей. </a:t>
            </a:r>
          </a:p>
        </p:txBody>
      </p:sp>
    </p:spTree>
    <p:extLst>
      <p:ext uri="{BB962C8B-B14F-4D97-AF65-F5344CB8AC3E}">
        <p14:creationId xmlns:p14="http://schemas.microsoft.com/office/powerpoint/2010/main" val="5735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476672"/>
            <a:ext cx="8183562" cy="59766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Ефективність соціально-психологічної адаптації суттєво залежить від того, наскільки адекватно особистість </a:t>
            </a:r>
            <a:r>
              <a:rPr lang="uk-UA" sz="2400" i="1" dirty="0"/>
              <a:t>сприймає себе й свої соціальні зв’язки</a:t>
            </a:r>
            <a:r>
              <a:rPr lang="uk-UA" sz="2400" dirty="0"/>
              <a:t>. На психологічному рівні адаптація здійснюється за допомогою успішного прийняття рішень, прояву ініціативи, прийняття відповідальності, адаптації результатів передбачуваних дій тощо.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</a:t>
            </a:r>
            <a:r>
              <a:rPr lang="uk-UA" sz="2400" b="1" dirty="0"/>
              <a:t>Соціальна адаптація</a:t>
            </a:r>
            <a:r>
              <a:rPr lang="uk-UA" sz="2400" dirty="0"/>
              <a:t> – це процес ефективної взаємодії із соціальним середовищем, у ході якого особистість опановує механізми соціальної поведінки та засвоює його норми, що мають адаптивне значення.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Соціально-психологічна адаптація виступає і як засіб захисту особистості, за допомогою якого послабляються й усуваються внутрішня психічна напруга, занепокоєння, </a:t>
            </a:r>
            <a:r>
              <a:rPr lang="uk-UA" sz="2400" dirty="0" err="1"/>
              <a:t>дестабілізаційні</a:t>
            </a:r>
            <a:r>
              <a:rPr lang="uk-UA" sz="2400" dirty="0"/>
              <a:t> стани, що виникають у особистості при взаємодії з іншими людьми, суспільством у цілому.</a:t>
            </a:r>
          </a:p>
        </p:txBody>
      </p:sp>
    </p:spTree>
    <p:extLst>
      <p:ext uri="{BB962C8B-B14F-4D97-AF65-F5344CB8AC3E}">
        <p14:creationId xmlns:p14="http://schemas.microsoft.com/office/powerpoint/2010/main" val="147609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332656"/>
            <a:ext cx="8183562" cy="61926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До соціальної дезадаптації можуть призвести труднощі у міжособистісній взаємодії у процесі навчальної діяльності. 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Можна виділити такі </a:t>
            </a:r>
            <a:r>
              <a:rPr lang="uk-UA" sz="2400" b="1" dirty="0"/>
              <a:t>особливості, що утруднюють </a:t>
            </a:r>
            <a:r>
              <a:rPr lang="uk-UA" sz="2400" dirty="0"/>
              <a:t>взаємодію з навколишнім світом і собою: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1) Недовіра до оточення.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2) Підвищена сенситивність.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3) Підвищений рівень нейротизму.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4) Знижена </a:t>
            </a:r>
            <a:r>
              <a:rPr lang="uk-UA" sz="2400" dirty="0" err="1"/>
              <a:t>фрустраційна</a:t>
            </a:r>
            <a:r>
              <a:rPr lang="uk-UA" sz="2400" dirty="0"/>
              <a:t> толерантність.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5) Недостатнє усвідомлення себе як особливої людини.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6) </a:t>
            </a:r>
            <a:r>
              <a:rPr lang="uk-UA" sz="2400" dirty="0" err="1"/>
              <a:t>Емоційно</a:t>
            </a:r>
            <a:r>
              <a:rPr lang="uk-UA" sz="2400" dirty="0"/>
              <a:t>-соматичний дискомфорт, що виражається в постійній напрузі, пов’язаній з невизначеністю навколишньої дійсності й неможливістю її адекватно оцінити.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7) Прагнення бути корисним суспільству, схильність до співробітництва, до компромісу при вирішенні різних ситуацій.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8) Прийняття відповідальності за події, які відбулися з учнями та педагогами.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 9) Високий </a:t>
            </a:r>
            <a:r>
              <a:rPr lang="uk-UA" sz="2400" dirty="0" err="1"/>
              <a:t>емпатійно</a:t>
            </a:r>
            <a:r>
              <a:rPr lang="uk-UA" sz="2400" dirty="0"/>
              <a:t>-комунікативний потенціал, що усвідомлюється учнем та вчителем  як на емоційному, так і на поведінковому рівні.</a:t>
            </a:r>
          </a:p>
          <a:p>
            <a:pPr marL="0" indent="0" algn="just" eaLnBrk="1" fontAlgn="auto" hangingPunct="1">
              <a:spcAft>
                <a:spcPts val="0"/>
              </a:spcAft>
              <a:buNone/>
              <a:defRPr/>
            </a:pPr>
            <a:r>
              <a:rPr lang="uk-UA" sz="2400" dirty="0"/>
              <a:t>    10) Занижена самооцінка.</a:t>
            </a:r>
          </a:p>
        </p:txBody>
      </p:sp>
    </p:spTree>
    <p:extLst>
      <p:ext uri="{BB962C8B-B14F-4D97-AF65-F5344CB8AC3E}">
        <p14:creationId xmlns:p14="http://schemas.microsoft.com/office/powerpoint/2010/main" val="256969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313" y="2420887"/>
            <a:ext cx="8110537" cy="38163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   Поняття самосвідомості використовується як родове для позначення всієї низки в цілому, включаючи як процесуальні,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так і структурні характеристики.</a:t>
            </a:r>
            <a:endParaRPr lang="ru-RU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dirty="0"/>
              <a:t>     Самосвідомість особистості складається з трьох компонентів: 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к</a:t>
            </a:r>
            <a:r>
              <a:rPr lang="uk-UA" dirty="0" err="1"/>
              <a:t>огнітивний</a:t>
            </a:r>
            <a:r>
              <a:rPr lang="uk-UA" dirty="0"/>
              <a:t> (самопізнання); 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/>
              <a:t>емоційний (відношення до себе); </a:t>
            </a:r>
            <a:endParaRPr lang="ru-RU" dirty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/>
              <a:t>регулятивний.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620713"/>
            <a:ext cx="8183562" cy="172816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Теоретичні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погляди на проблему 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самосвідомості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у 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вітчизняній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та 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зарубіжній</a:t>
            </a:r>
            <a:r>
              <a:rPr lang="ru-RU" dirty="0">
                <a:solidFill>
                  <a:schemeClr val="accent1">
                    <a:tint val="88000"/>
                    <a:satMod val="1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1">
                    <a:tint val="88000"/>
                    <a:satMod val="150000"/>
                  </a:schemeClr>
                </a:solidFill>
              </a:rPr>
              <a:t>психології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2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3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ppt/theme/themeOverride4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649</TotalTime>
  <Words>1053</Words>
  <Application>Microsoft Office PowerPoint</Application>
  <PresentationFormat>Экран (4:3)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Тема 3.  Адаптивний потенціал та захисні механізми особистості     </vt:lpstr>
      <vt:lpstr>План: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Теоретичні погляди на проблему самосвідомості у вітчизняній та зарубіжній психології</vt:lpstr>
      <vt:lpstr>Проблема «Я-образу» </vt:lpstr>
      <vt:lpstr>   «Я-концепція особистості»  і «Я-образ»    </vt:lpstr>
      <vt:lpstr>Самосвідомість -</vt:lpstr>
      <vt:lpstr>Види «Я-образів» особистості</vt:lpstr>
      <vt:lpstr>Презентация PowerPoint</vt:lpstr>
      <vt:lpstr>Презентация PowerPoint</vt:lpstr>
      <vt:lpstr>Структура «Я-образу» по Ю. Козелецькому</vt:lpstr>
      <vt:lpstr> Виміри Я-концепції (Ш.Самуель):</vt:lpstr>
      <vt:lpstr>Структура Я-концепціЇ особистості (сучасна психологія):</vt:lpstr>
      <vt:lpstr>Захисні механізми особистості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Самосвідомість особистості</dc:title>
  <dc:creator>RePack by Diakov</dc:creator>
  <cp:lastModifiedBy>Оля</cp:lastModifiedBy>
  <cp:revision>53</cp:revision>
  <dcterms:created xsi:type="dcterms:W3CDTF">2018-06-22T09:02:02Z</dcterms:created>
  <dcterms:modified xsi:type="dcterms:W3CDTF">2023-01-12T12:44:41Z</dcterms:modified>
</cp:coreProperties>
</file>