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73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C2790-F450-4A75-8019-70FF8530BD84}" type="datetimeFigureOut">
              <a:rPr lang="uk-UA" smtClean="0"/>
              <a:t>12.01.2023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64ACFA-C290-46DB-9782-B712DACC7D8B}" type="slidenum">
              <a:rPr lang="uk-UA" smtClean="0"/>
              <a:t>‹#›</a:t>
            </a:fld>
            <a:endParaRPr lang="uk-UA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022468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C2790-F450-4A75-8019-70FF8530BD84}" type="datetimeFigureOut">
              <a:rPr lang="uk-UA" smtClean="0"/>
              <a:t>12.01.2023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64ACFA-C290-46DB-9782-B712DACC7D8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009552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C2790-F450-4A75-8019-70FF8530BD84}" type="datetimeFigureOut">
              <a:rPr lang="uk-UA" smtClean="0"/>
              <a:t>12.01.2023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64ACFA-C290-46DB-9782-B712DACC7D8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2190681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C2790-F450-4A75-8019-70FF8530BD84}" type="datetimeFigureOut">
              <a:rPr lang="uk-UA" smtClean="0"/>
              <a:t>12.01.2023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64ACFA-C290-46DB-9782-B712DACC7D8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4678865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C2790-F450-4A75-8019-70FF8530BD84}" type="datetimeFigureOut">
              <a:rPr lang="uk-UA" smtClean="0"/>
              <a:t>12.01.2023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64ACFA-C290-46DB-9782-B712DACC7D8B}" type="slidenum">
              <a:rPr lang="uk-UA" smtClean="0"/>
              <a:t>‹#›</a:t>
            </a:fld>
            <a:endParaRPr lang="uk-UA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828362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C2790-F450-4A75-8019-70FF8530BD84}" type="datetimeFigureOut">
              <a:rPr lang="uk-UA" smtClean="0"/>
              <a:t>12.01.2023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64ACFA-C290-46DB-9782-B712DACC7D8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9570955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C2790-F450-4A75-8019-70FF8530BD84}" type="datetimeFigureOut">
              <a:rPr lang="uk-UA" smtClean="0"/>
              <a:t>12.01.2023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64ACFA-C290-46DB-9782-B712DACC7D8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607428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C2790-F450-4A75-8019-70FF8530BD84}" type="datetimeFigureOut">
              <a:rPr lang="uk-UA" smtClean="0"/>
              <a:t>12.01.2023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64ACFA-C290-46DB-9782-B712DACC7D8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7530594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C2790-F450-4A75-8019-70FF8530BD84}" type="datetimeFigureOut">
              <a:rPr lang="uk-UA" smtClean="0"/>
              <a:t>12.01.2023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64ACFA-C290-46DB-9782-B712DACC7D8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2433853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58FC2790-F450-4A75-8019-70FF8530BD84}" type="datetimeFigureOut">
              <a:rPr lang="uk-UA" smtClean="0"/>
              <a:t>12.01.2023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164ACFA-C290-46DB-9782-B712DACC7D8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5140758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C2790-F450-4A75-8019-70FF8530BD84}" type="datetimeFigureOut">
              <a:rPr lang="uk-UA" smtClean="0"/>
              <a:t>12.01.2023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64ACFA-C290-46DB-9782-B712DACC7D8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2199071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58FC2790-F450-4A75-8019-70FF8530BD84}" type="datetimeFigureOut">
              <a:rPr lang="uk-UA" smtClean="0"/>
              <a:t>12.01.2023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E164ACFA-C290-46DB-9782-B712DACC7D8B}" type="slidenum">
              <a:rPr lang="uk-UA" smtClean="0"/>
              <a:t>‹#›</a:t>
            </a:fld>
            <a:endParaRPr lang="uk-UA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476874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18614" y="218364"/>
            <a:ext cx="11293342" cy="2831041"/>
          </a:xfrm>
        </p:spPr>
        <p:txBody>
          <a:bodyPr>
            <a:noAutofit/>
          </a:bodyPr>
          <a:lstStyle/>
          <a:p>
            <a:r>
              <a:rPr lang="uk-UA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Тема 5. Спілкування та взаємодія учнів з особливими потребами в інклюзивних класах</a:t>
            </a:r>
            <a:endParaRPr lang="uk-UA" sz="5400" b="1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354056" y="4507772"/>
            <a:ext cx="9144000" cy="1655762"/>
          </a:xfrm>
        </p:spPr>
        <p:txBody>
          <a:bodyPr>
            <a:normAutofit/>
          </a:bodyPr>
          <a:lstStyle/>
          <a:p>
            <a:pPr algn="r"/>
            <a:r>
              <a:rPr lang="ru-RU" cap="none" spc="-50" dirty="0" err="1">
                <a:solidFill>
                  <a:prstClr val="black">
                    <a:lumMod val="85000"/>
                    <a:lumOff val="1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Євгеній</a:t>
            </a:r>
            <a:r>
              <a:rPr lang="ru-RU" cap="none" spc="-50" dirty="0">
                <a:solidFill>
                  <a:prstClr val="black">
                    <a:lumMod val="85000"/>
                    <a:lumOff val="1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cap="none" spc="-50" dirty="0" err="1">
                <a:solidFill>
                  <a:prstClr val="black">
                    <a:lumMod val="85000"/>
                    <a:lumOff val="1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Клопота</a:t>
            </a:r>
            <a:r>
              <a:rPr lang="ru-RU" cap="none" spc="-50" dirty="0">
                <a:solidFill>
                  <a:prstClr val="black">
                    <a:lumMod val="85000"/>
                    <a:lumOff val="1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endParaRPr lang="ru-RU" cap="none" spc="-50" dirty="0" smtClean="0">
              <a:solidFill>
                <a:prstClr val="black">
                  <a:lumMod val="85000"/>
                  <a:lumOff val="15000"/>
                </a:prst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ru-RU" cap="none" spc="-50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доктор </a:t>
            </a:r>
            <a:r>
              <a:rPr lang="ru-RU" cap="none" spc="-50" dirty="0" err="1">
                <a:solidFill>
                  <a:prstClr val="black">
                    <a:lumMod val="85000"/>
                    <a:lumOff val="1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психологічних</a:t>
            </a:r>
            <a:r>
              <a:rPr lang="ru-RU" cap="none" spc="-50" dirty="0">
                <a:solidFill>
                  <a:prstClr val="black">
                    <a:lumMod val="85000"/>
                    <a:lumOff val="1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наук, </a:t>
            </a:r>
          </a:p>
          <a:p>
            <a:pPr algn="r"/>
            <a:r>
              <a:rPr lang="ru-RU" cap="none" spc="-50" dirty="0" err="1">
                <a:solidFill>
                  <a:prstClr val="black">
                    <a:lumMod val="85000"/>
                    <a:lumOff val="1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професор</a:t>
            </a:r>
            <a:r>
              <a:rPr lang="ru-RU" cap="none" spc="-50" dirty="0">
                <a:solidFill>
                  <a:prstClr val="black">
                    <a:lumMod val="85000"/>
                    <a:lumOff val="1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cap="none" spc="-50" dirty="0" err="1">
                <a:solidFill>
                  <a:prstClr val="black">
                    <a:lumMod val="85000"/>
                    <a:lumOff val="1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Заслужений</a:t>
            </a:r>
            <a:r>
              <a:rPr lang="ru-RU" cap="none" spc="-50" dirty="0">
                <a:solidFill>
                  <a:prstClr val="black">
                    <a:lumMod val="85000"/>
                    <a:lumOff val="1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cap="none" spc="-50" dirty="0" err="1">
                <a:solidFill>
                  <a:prstClr val="black">
                    <a:lumMod val="85000"/>
                    <a:lumOff val="1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працівник</a:t>
            </a:r>
            <a:r>
              <a:rPr lang="ru-RU" cap="none" spc="-50" dirty="0">
                <a:solidFill>
                  <a:prstClr val="black">
                    <a:lumMod val="85000"/>
                    <a:lumOff val="1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cap="none" spc="-50" dirty="0" err="1">
                <a:solidFill>
                  <a:prstClr val="black">
                    <a:lumMod val="85000"/>
                    <a:lumOff val="1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освіти</a:t>
            </a:r>
            <a:r>
              <a:rPr lang="ru-RU" cap="none" spc="-50" dirty="0">
                <a:solidFill>
                  <a:prstClr val="black">
                    <a:lumMod val="85000"/>
                    <a:lumOff val="1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cap="none" spc="-50" dirty="0" err="1">
                <a:solidFill>
                  <a:prstClr val="black">
                    <a:lumMod val="85000"/>
                    <a:lumOff val="1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України</a:t>
            </a:r>
            <a:endParaRPr lang="uk-UA" dirty="0"/>
          </a:p>
        </p:txBody>
      </p:sp>
      <p:pic>
        <p:nvPicPr>
          <p:cNvPr id="5" name="Рисунок 4" descr="Інклюзія у дитсадках. Процедури та корисні посилання для батьків |  Національна Асамблея людей з інвалідністю України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1041" y="3281890"/>
            <a:ext cx="4132777" cy="187696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66090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85104" y="392386"/>
            <a:ext cx="9655684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/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Особливості спілкування підлітків в інклюзивному освітньому просторі також можуть характеризуватися такими негативними проявами, як </a:t>
            </a:r>
            <a:r>
              <a:rPr lang="uk-UA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замкнутість, невпевненість у собі, зниження пізнавальної активності, порушення розуміння емоцій та їх прояву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Тому для покращення взаємодії в інклюзивних класах необхідно розвивати </a:t>
            </a:r>
            <a:r>
              <a:rPr lang="uk-UA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емоційний інтелект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учнів </a:t>
            </a:r>
            <a:r>
              <a:rPr lang="uk-UA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uk-UA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Трейнор</a:t>
            </a:r>
            <a:r>
              <a:rPr lang="uk-UA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А. А., 2008)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indent="457200" algn="just"/>
            <a:endParaRPr lang="uk-UA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/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процесі спільної навчальної діяльності, з метою розвитку взаєморозуміння між учасниками спілкування, виникає необхідність подолання стереотипів сприйняття, поведінки та врахування позицій партнерів </a:t>
            </a:r>
            <a:r>
              <a:rPr lang="uk-UA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uk-UA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Гудоніс</a:t>
            </a:r>
            <a:r>
              <a:rPr lang="uk-UA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В. </a:t>
            </a:r>
            <a:r>
              <a:rPr lang="uk-UA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Клопота</a:t>
            </a:r>
            <a:r>
              <a:rPr lang="uk-UA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Ю., 2017).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Розвиток доброзичливості сприяє вирішенню цих завдань.</a:t>
            </a:r>
          </a:p>
        </p:txBody>
      </p:sp>
      <p:pic>
        <p:nvPicPr>
          <p:cNvPr id="3" name="Рисунок 2" descr="Інклюзія в освіті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46560" y="4631417"/>
            <a:ext cx="2670645" cy="155715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674645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201352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uk-UA" sz="5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План</a:t>
            </a:r>
            <a:endParaRPr lang="uk-UA" sz="5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одзаголовок 2"/>
          <p:cNvSpPr>
            <a:spLocks noGrp="1"/>
          </p:cNvSpPr>
          <p:nvPr>
            <p:ph idx="1"/>
          </p:nvPr>
        </p:nvSpPr>
        <p:spPr>
          <a:xfrm>
            <a:off x="707977" y="2004587"/>
            <a:ext cx="10776045" cy="3249801"/>
          </a:xfrm>
        </p:spPr>
        <p:txBody>
          <a:bodyPr>
            <a:noAutofit/>
          </a:bodyPr>
          <a:lstStyle/>
          <a:p>
            <a:pPr lvl="0" indent="457200" algn="just"/>
            <a:r>
              <a:rPr lang="uk-UA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Вплив </a:t>
            </a:r>
            <a:r>
              <a:rPr lang="uk-UA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порушень здоров’я на </a:t>
            </a:r>
            <a:r>
              <a:rPr lang="uk-UA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міжгрупові</a:t>
            </a:r>
            <a:r>
              <a:rPr lang="uk-UA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процеси. </a:t>
            </a:r>
          </a:p>
          <a:p>
            <a:pPr indent="457200" algn="just"/>
            <a:r>
              <a:rPr lang="uk-UA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Особливості міжособистісної взаємодії підлітків в інклюзивних класах. </a:t>
            </a:r>
          </a:p>
          <a:p>
            <a:pPr marL="0" indent="45720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uk-UA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Особливості розвитку особистісних рис учнів в умовах інклюзивного освітнього простору.</a:t>
            </a:r>
          </a:p>
          <a:p>
            <a:pPr indent="457200" algn="just"/>
            <a:r>
              <a:rPr lang="uk-UA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indent="457200" algn="just"/>
            <a:r>
              <a:rPr lang="uk-UA" sz="28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Ключові слова:</a:t>
            </a:r>
            <a:r>
              <a:rPr lang="uk-UA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міжособистісна взаємодія, підліток з особливими потребами, інклюзивні класи, інтерактивна спрямованість особистості, адаптивність у спілкуванні.</a:t>
            </a:r>
            <a:endParaRPr lang="uk-UA" sz="2800" dirty="0"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0510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283108" y="500392"/>
            <a:ext cx="9579427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/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Зміна фізичного стану має вплив на всі сфери життєдіяльності особистості. Між суспільством і людиною з особливими потребами  виникає межа, причому вона підтримується обопільно. </a:t>
            </a:r>
            <a:endParaRPr lang="uk-UA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/>
            <a:endParaRPr lang="uk-UA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/>
            <a:r>
              <a:rPr lang="uk-UA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 </a:t>
            </a:r>
            <a:r>
              <a:rPr lang="uk-UA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одного боку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це зумовлено соціальними стереотипами про порушення здоров’я як нездоланного бар’єру для нормального існування. </a:t>
            </a:r>
            <a:endParaRPr lang="uk-UA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/>
            <a:endParaRPr lang="uk-UA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/>
            <a:r>
              <a:rPr lang="uk-UA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 </a:t>
            </a:r>
            <a:r>
              <a:rPr lang="uk-UA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іншого боку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відбувається відгородження та самоізоляція таких людей від соціуму внаслідок страху бути незрозумілими, осміяними, неприйнятими.</a:t>
            </a:r>
          </a:p>
        </p:txBody>
      </p:sp>
    </p:spTree>
    <p:extLst>
      <p:ext uri="{BB962C8B-B14F-4D97-AF65-F5344CB8AC3E}">
        <p14:creationId xmlns:p14="http://schemas.microsoft.com/office/powerpoint/2010/main" val="2021113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14150" y="238435"/>
            <a:ext cx="10836322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/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Особи з інвалідністю ж, переважно, інтегруються в </a:t>
            </a:r>
            <a:r>
              <a:rPr lang="uk-UA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інвасоціуми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тому що мають менше можливостей вибору соціального середовища; а також внаслідок недостатнього усвідомлення свого Я-образу, апатії, агресії, невпевненості в собі, низького рівня соціальної мобільності, і нарешті – неадекватного ставлення суспільства</a:t>
            </a: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indent="457200" algn="just"/>
            <a:endParaRPr lang="uk-UA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/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Підкреслимо, що інтеграція в суспільство є двостороннім процесом, який передбачає взаємне зближення, рух назустріч двох соціальних суб’єктів: осіб з особливими потребами, які прагнуть до включення в соціум, і самого соціуму, який повинен створити сприятливі організаційно-функціональні, морально-психологічні й інші умови для такого включення. </a:t>
            </a:r>
            <a:endParaRPr lang="uk-UA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/>
            <a:endParaRPr lang="uk-UA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/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Тож 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ефективність інтеграції в суспільство </a:t>
            </a:r>
            <a:r>
              <a:rPr lang="uk-UA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детермінується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по-перше, готовністю осіб з особливими потребами увійти в життя звичайного соціуму в якості повноправних учасників і, по-друге, готовністю даного суспільства прийняти їх у такій якості.</a:t>
            </a:r>
            <a:endParaRPr lang="uk-UA" sz="24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548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55093" y="514040"/>
            <a:ext cx="1054972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/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Зазначимо, що труднощі взаємодії людей з особливими потребами та різноманітних представників суспільства пов’язані часто з перекрученим, суперечливим образом «Інваліда» у свідомості людей, негативними соціальними установками на взаємодію, прагненням до уникнення спілкування з  такими людьми, відсутністю рівноправності у стосунках на </a:t>
            </a:r>
            <a:r>
              <a:rPr lang="uk-UA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макро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і мікросоціальних рівнях.</a:t>
            </a:r>
            <a:r>
              <a:rPr lang="aa-ET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indent="457200" algn="just"/>
            <a:endParaRPr lang="uk-UA" sz="24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/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Наявні у свідомості людей протилежні уявлення про особу з інвалідністю найчастіше створюють внутрішній конфлікт при їх сприйнятті, що призводить до усунення ситуацій спілкування з ними, прагнення відгородитися від них або проявляти домінантну позицію опіки</a:t>
            </a: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indent="457200" algn="just"/>
            <a:endParaRPr lang="uk-UA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/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Люди з особливими потребами також мають негативні установки до інших: </a:t>
            </a:r>
            <a:r>
              <a:rPr lang="uk-UA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уникнення, ізоляція, що утрудняє процес їх взаємодії з оточенням. </a:t>
            </a:r>
            <a:endParaRPr lang="uk-UA" sz="2400" i="1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555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173708" y="636386"/>
            <a:ext cx="9673446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/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Таким чином, кінцевою </a:t>
            </a:r>
            <a:r>
              <a:rPr lang="uk-UA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метою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психологічного супроводу має бути досягнення такого стану, коли людина з особливими потребами сприймає своє порушення здоров’я як </a:t>
            </a:r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одну 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зі своїх якостей, певну індивідуальну характеристику, що відрізняє його від інших</a:t>
            </a:r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indent="457200" algn="just"/>
            <a:endParaRPr lang="en-GB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/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Досягнення такого стану можливо не тільки при певній роботі з особами з особливими потребами, а й при формуванні адекватного ставлення до неї з боку соціального оточення. Мова йде про створення позитивного образу особистості з особливими потребами у сучасному суспільстві. </a:t>
            </a:r>
            <a:endParaRPr lang="uk-UA" sz="28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5562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728314" y="193158"/>
            <a:ext cx="10624457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/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Тому одним із важливих </a:t>
            </a:r>
            <a:r>
              <a:rPr lang="uk-UA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завдань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інклюзивної освіти є розвиток комунікативних навичок, спрямованих на ефективну взаємодію та спілкування на рівних.</a:t>
            </a:r>
          </a:p>
          <a:p>
            <a:pPr indent="457200" algn="just"/>
            <a:endParaRPr lang="en-GB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/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Дослідники </a:t>
            </a:r>
            <a:r>
              <a:rPr lang="uk-UA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Camargo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&amp; </a:t>
            </a:r>
            <a:r>
              <a:rPr lang="uk-UA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Bosa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(2009)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uk-UA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Houser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ML, </a:t>
            </a:r>
            <a:r>
              <a:rPr lang="uk-UA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Waldbuesser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C., </a:t>
            </a:r>
            <a:r>
              <a:rPr lang="uk-UA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(2016)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наголошують на важливості розвитку комунікації та навичок спілкування в шкільних колективах, адже наявність проблем у спілкуванні, таких як негативна поведінка, може бути наслідуванням іншими учнями, і як наслідок, негативно впливає на результати навчання.</a:t>
            </a:r>
          </a:p>
          <a:p>
            <a:pPr indent="457200" algn="just"/>
            <a:endParaRPr lang="uk-UA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/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Деякі програми, спрямовані на розвиток позитивного ставлення, включають вдосконалення соціальних навичок, таких як </a:t>
            </a:r>
            <a:r>
              <a:rPr lang="uk-UA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емпатія, впевненість у собі, прагнення до співпраці, самоконтроль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uk-UA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Seligman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MEP, </a:t>
            </a:r>
            <a:r>
              <a:rPr lang="uk-UA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Ernst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RM, </a:t>
            </a:r>
            <a:r>
              <a:rPr lang="uk-UA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Gillham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J., </a:t>
            </a:r>
            <a:r>
              <a:rPr lang="uk-UA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Reivich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K., &amp; </a:t>
            </a:r>
            <a:r>
              <a:rPr lang="uk-UA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Linkins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M. </a:t>
            </a:r>
            <a:r>
              <a:rPr lang="uk-UA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2009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 Цьому також сприяє розвиток позитивних рис особистості, таких як </a:t>
            </a:r>
            <a:r>
              <a:rPr lang="uk-UA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доброта, толерантність, людяність 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uk-UA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Peterson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C. &amp; </a:t>
            </a:r>
            <a:r>
              <a:rPr lang="uk-UA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Seligman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M. E. P. </a:t>
            </a:r>
            <a:r>
              <a:rPr lang="uk-UA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2004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3017418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73339" y="429624"/>
            <a:ext cx="6637144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/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Людина вважається соціально компетентною лише тоді, коли вона здатна справлятися з різними комунікативними ситуаціями, які виникають у її соціальному оточенні, і завдяки цій компетентності розвиває гармонійну, успішну соціальну взаємодію </a:t>
            </a:r>
            <a:r>
              <a:rPr lang="uk-UA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uk-UA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Nijs</a:t>
            </a:r>
            <a:r>
              <a:rPr lang="uk-UA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S., </a:t>
            </a:r>
            <a:r>
              <a:rPr lang="uk-UA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Penne</a:t>
            </a:r>
            <a:r>
              <a:rPr lang="uk-UA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A., </a:t>
            </a:r>
            <a:r>
              <a:rPr lang="uk-UA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Vlaskamp</a:t>
            </a:r>
            <a:r>
              <a:rPr lang="uk-UA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C., </a:t>
            </a:r>
            <a:r>
              <a:rPr lang="uk-UA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Maes</a:t>
            </a:r>
            <a:r>
              <a:rPr lang="uk-UA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B., 2016</a:t>
            </a:r>
            <a:r>
              <a:rPr lang="uk-UA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uk-UA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390866" y="3257405"/>
            <a:ext cx="6293351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/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Потреба у спілкуванні є однією з основних соціальних потреб</a:t>
            </a: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indent="457200" algn="just"/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Тому 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важливими </a:t>
            </a:r>
            <a:r>
              <a:rPr lang="uk-UA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завданнями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інклюзивної освіти є сприяння ефективній комунікації, позитивній атмосфері в класі, розвиток і підтримка дружніх стосунків та почуття приналежності до групи </a:t>
            </a:r>
            <a:r>
              <a:rPr lang="uk-UA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uk-UA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Giangreco</a:t>
            </a:r>
            <a:r>
              <a:rPr lang="uk-UA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2003).</a:t>
            </a:r>
          </a:p>
        </p:txBody>
      </p:sp>
      <p:pic>
        <p:nvPicPr>
          <p:cNvPr id="5" name="Рисунок 4" descr="Студенти з особливими потребами | КПІ ім. Ігоря Сікорського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5853" y="3753469"/>
            <a:ext cx="2963307" cy="1685528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Рисунок 5" descr="Студенти з особливими потребами | КПІ ім. Ігоря Сікорського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4587" y="925688"/>
            <a:ext cx="2963307" cy="168552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188963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23331" y="343935"/>
            <a:ext cx="10699845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Впровадження інклюзивної освіти в Україні має певні </a:t>
            </a:r>
            <a:r>
              <a:rPr lang="uk-UA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труднощі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uk-UA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uk-UA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недостатня 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розробленість нормативної бази та недостатня ефективність існуючих законодавчих документів; </a:t>
            </a:r>
            <a:endParaRPr lang="uk-UA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непідготовленість 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вчителів загальноосвітніх шкіл до роботи з учнями з особливими потребами; </a:t>
            </a:r>
            <a:endParaRPr lang="uk-UA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відсутність 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технічних засобів навчання та книг, надрукованих шрифтом </a:t>
            </a:r>
            <a:r>
              <a:rPr lang="uk-UA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Брайля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архітектурна непристосованість шкільних приміщень; </a:t>
            </a:r>
            <a:endParaRPr lang="uk-UA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необхідність 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додаткового фінансування; </a:t>
            </a:r>
            <a:endParaRPr lang="uk-UA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перевантаженість 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навчальних програм; </a:t>
            </a:r>
            <a:endParaRPr lang="uk-UA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негативне 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ставлення батьків звичайних учнів до дітей з особливими потребами; </a:t>
            </a:r>
            <a:r>
              <a:rPr lang="uk-UA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гіперопіка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або </a:t>
            </a:r>
            <a:r>
              <a:rPr lang="uk-UA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гіпоопіка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батьків дітей з особливими потребами; </a:t>
            </a:r>
            <a:endParaRPr lang="uk-UA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неадекватне 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ставлення звичайних школярів до однолітків з особливостями психофізичного розвитку; </a:t>
            </a:r>
            <a:endParaRPr lang="uk-UA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недостатній 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рівень психологічного супроводу тощо.</a:t>
            </a:r>
          </a:p>
        </p:txBody>
      </p:sp>
    </p:spTree>
    <p:extLst>
      <p:ext uri="{BB962C8B-B14F-4D97-AF65-F5344CB8AC3E}">
        <p14:creationId xmlns:p14="http://schemas.microsoft.com/office/powerpoint/2010/main" val="2425032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Ретро">
  <a:themeElements>
    <a:clrScheme name="Ретро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Ретро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Ретро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142</TotalTime>
  <Words>762</Words>
  <Application>Microsoft Office PowerPoint</Application>
  <PresentationFormat>Широкоэкранный</PresentationFormat>
  <Paragraphs>49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Times New Roman</vt:lpstr>
      <vt:lpstr>Ретро</vt:lpstr>
      <vt:lpstr>Тема 5. Спілкування та взаємодія учнів з особливими потребами в інклюзивних класах</vt:lpstr>
      <vt:lpstr>План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Topic 5. Communication and interaction of students with special needs in inclusive classes</dc:title>
  <dc:creator>Оля</dc:creator>
  <cp:lastModifiedBy>Оля</cp:lastModifiedBy>
  <cp:revision>11</cp:revision>
  <dcterms:created xsi:type="dcterms:W3CDTF">2023-01-11T10:11:21Z</dcterms:created>
  <dcterms:modified xsi:type="dcterms:W3CDTF">2023-01-12T12:47:03Z</dcterms:modified>
</cp:coreProperties>
</file>