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B7-AA8E-4F34-A300-3867F1D89063}" type="datetimeFigureOut">
              <a:rPr lang="uk-UA" smtClean="0"/>
              <a:t>11.01.2023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DC7F-5A24-4C7A-A4FC-A11A5DD17F1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B7-AA8E-4F34-A300-3867F1D89063}" type="datetimeFigureOut">
              <a:rPr lang="uk-UA" smtClean="0"/>
              <a:t>11.01.2023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DC7F-5A24-4C7A-A4FC-A11A5DD17F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462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B7-AA8E-4F34-A300-3867F1D89063}" type="datetimeFigureOut">
              <a:rPr lang="uk-UA" smtClean="0"/>
              <a:t>11.01.2023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DC7F-5A24-4C7A-A4FC-A11A5DD17F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615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B7-AA8E-4F34-A300-3867F1D89063}" type="datetimeFigureOut">
              <a:rPr lang="uk-UA" smtClean="0"/>
              <a:t>11.01.2023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DC7F-5A24-4C7A-A4FC-A11A5DD17F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025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B7-AA8E-4F34-A300-3867F1D89063}" type="datetimeFigureOut">
              <a:rPr lang="uk-UA" smtClean="0"/>
              <a:t>11.01.2023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DC7F-5A24-4C7A-A4FC-A11A5DD17F1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46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B7-AA8E-4F34-A300-3867F1D89063}" type="datetimeFigureOut">
              <a:rPr lang="uk-UA" smtClean="0"/>
              <a:t>11.01.2023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DC7F-5A24-4C7A-A4FC-A11A5DD17F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799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B7-AA8E-4F34-A300-3867F1D89063}" type="datetimeFigureOut">
              <a:rPr lang="uk-UA" smtClean="0"/>
              <a:t>11.01.2023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DC7F-5A24-4C7A-A4FC-A11A5DD17F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05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B7-AA8E-4F34-A300-3867F1D89063}" type="datetimeFigureOut">
              <a:rPr lang="uk-UA" smtClean="0"/>
              <a:t>11.01.2023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DC7F-5A24-4C7A-A4FC-A11A5DD17F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4368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B7-AA8E-4F34-A300-3867F1D89063}" type="datetimeFigureOut">
              <a:rPr lang="uk-UA" smtClean="0"/>
              <a:t>11.01.2023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DC7F-5A24-4C7A-A4FC-A11A5DD17F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525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0CD55B7-AA8E-4F34-A300-3867F1D89063}" type="datetimeFigureOut">
              <a:rPr lang="uk-UA" smtClean="0"/>
              <a:t>11.01.2023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ECDC7F-5A24-4C7A-A4FC-A11A5DD17F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613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55B7-AA8E-4F34-A300-3867F1D89063}" type="datetimeFigureOut">
              <a:rPr lang="uk-UA" smtClean="0"/>
              <a:t>11.01.2023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CDC7F-5A24-4C7A-A4FC-A11A5DD17F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839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0CD55B7-AA8E-4F34-A300-3867F1D89063}" type="datetimeFigureOut">
              <a:rPr lang="uk-UA" smtClean="0"/>
              <a:t>11.01.2023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8ECDC7F-5A24-4C7A-A4FC-A11A5DD17F18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00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8629" y="798060"/>
            <a:ext cx="11016343" cy="2387600"/>
          </a:xfrm>
        </p:spPr>
        <p:txBody>
          <a:bodyPr>
            <a:noAutofit/>
          </a:bodyPr>
          <a:lstStyle/>
          <a:p>
            <a:pPr algn="ctr"/>
            <a:r>
              <a:rPr lang="uk-UA" sz="5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Тема 8.</a:t>
            </a:r>
            <a:r>
              <a:rPr lang="uk-UA" sz="5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Сім’я як основа психологічного благополуччя дитини з особливими потребами</a:t>
            </a:r>
            <a:endParaRPr lang="uk-U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80343" y="4647067"/>
            <a:ext cx="9144000" cy="1655762"/>
          </a:xfrm>
        </p:spPr>
        <p:txBody>
          <a:bodyPr/>
          <a:lstStyle/>
          <a:p>
            <a:pPr algn="r"/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Євгеній</a:t>
            </a:r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</a:t>
            </a:r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r"/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</a:t>
            </a:r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наук, </a:t>
            </a:r>
          </a:p>
          <a:p>
            <a:pPr algn="r"/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</a:t>
            </a:r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Заслужений</a:t>
            </a:r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uk-UA" dirty="0" smtClean="0"/>
          </a:p>
        </p:txBody>
      </p:sp>
      <p:pic>
        <p:nvPicPr>
          <p:cNvPr id="4" name="Рисунок 3" descr="Психологічна служба – Криворізький Центрально-Міський ліце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93" y="4413250"/>
            <a:ext cx="1758950" cy="1758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957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228" y="505885"/>
            <a:ext cx="6545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uk-UA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Психологічний супровід може відбуватися кількома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способами</a:t>
            </a:r>
            <a:r>
              <a:rPr lang="uk-UA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50215" algn="just"/>
            <a:endParaRPr lang="uk-UA" sz="2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а) Індивідуальна робота з членами родини.</a:t>
            </a:r>
          </a:p>
          <a:p>
            <a:pPr indent="450215" algn="just"/>
            <a:r>
              <a:rPr lang="uk-UA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б) Робота з подружньою парою.</a:t>
            </a:r>
          </a:p>
          <a:p>
            <a:pPr indent="450215" algn="just"/>
            <a:r>
              <a:rPr lang="uk-UA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в) Робота з родиною в цілому.</a:t>
            </a:r>
          </a:p>
          <a:p>
            <a:pPr indent="450215" algn="just"/>
            <a:r>
              <a:rPr lang="uk-UA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г) Групова робота з кількома родинами.</a:t>
            </a:r>
            <a:endParaRPr lang="uk-UA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Психологічна служба – Криворізький Центрально-Міський ліце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362" y="749794"/>
            <a:ext cx="1758950" cy="1758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2148114" y="3299093"/>
            <a:ext cx="963748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завданнями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психологічного супроводу з родинами є:</a:t>
            </a:r>
          </a:p>
          <a:p>
            <a:pPr indent="457200" algn="just"/>
            <a:endParaRPr lang="uk-UA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допомога батькам пережити психічну травму;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ознайомлення їх з особливостями виховання й розвитку дитини з особливими потребами;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усвідомлення здібностей та можливостей такої дитини й прийняття її як унікальної особистості;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відновлення сімейного статусу дитини як особистості, що є кінцевою метою психологічного супроводу.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306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5315" y="1035709"/>
            <a:ext cx="92020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ВИСНОВОК</a:t>
            </a:r>
          </a:p>
          <a:p>
            <a:pPr algn="just"/>
            <a:endParaRPr lang="uk-UA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uk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Отже, існує необхідність використання різних видів роботи з родиною, зокрема таких, як: сімейна діагностика, сімейне консультування, психолого-педагогічна просвіта батьків, психокорекція ставлення батьків до дитини, групові тренінгові заняття.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10073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66800" y="-163340"/>
            <a:ext cx="10058400" cy="1450757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2024517"/>
            <a:ext cx="10515600" cy="4351338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Родина, як основа соціального успіху дитини з особливими потребами. 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GB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Зміст психологічної роботи з родиною, яка виховує дитину з особливими потребами. 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GB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Психологічний супровід родини, яка має дитину з особливими потребами. 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поняття: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родина, сімейне виховання, батьки, </a:t>
            </a:r>
            <a:r>
              <a:rPr lang="uk-UA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гіперопіка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емоційне благополуччя. 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745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70857" y="655882"/>
            <a:ext cx="99422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соціалізації людини в суспільство починається в родині, яка є </a:t>
            </a:r>
            <a:r>
              <a:rPr lang="uk-UA" sz="2800" spc="-1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найважливішим соціальним інститутом формування і розвитку 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особистості, тому що суспільство покладає відповідальність на батьків у вихованні дітей. </a:t>
            </a:r>
          </a:p>
          <a:p>
            <a:pPr indent="450215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Батьківство являє собою комбінацію таких компонентів, як мотивація, орієнтування в </a:t>
            </a:r>
            <a:r>
              <a:rPr lang="uk-UA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дитячо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-батьківському просторі, батьківська компетентність, рефлексія і є об’єктом дослідження широкого кола фахівців, як у нашій державі, так і за кордоном.</a:t>
            </a:r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Психологічна служба – Криворізький Центрально-Міський ліце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3668" y="4276725"/>
            <a:ext cx="1758950" cy="1758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430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8228" y="670396"/>
            <a:ext cx="988422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здоров’я накладає свій певний відбиток на положення людини в сімейно-побутовій сфері, тому що обмежені фізичні можливості можуть викликати й порушення сімейного статусу людини.</a:t>
            </a:r>
          </a:p>
          <a:p>
            <a:pPr indent="450215" algn="just"/>
            <a:endParaRPr lang="uk-UA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 виділити три типи </a:t>
            </a:r>
            <a:r>
              <a:rPr lang="uk-UA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неблагополучно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складних </a:t>
            </a:r>
            <a:r>
              <a:rPr lang="uk-UA" sz="2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внутрішньосімейних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взаємин:</a:t>
            </a:r>
          </a:p>
          <a:p>
            <a:pPr indent="450215" algn="just"/>
            <a:endParaRPr lang="uk-UA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а)  Виховання в атмосфері надмірної турботи.</a:t>
            </a: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б) Гнітюча, деспотична поведінка батьків.</a:t>
            </a: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в) Емоційне відчуження родини від такої дитини.</a:t>
            </a:r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68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0913" y="513699"/>
            <a:ext cx="1130663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Внаслідок неадекватних стилів виховання і соціальної ізоляції у дітей з особливими потребами формується ряд особистісних проблем: 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неадекватна самооцінка, емоційна нестійкість, страх соціальної взаємодії, схильність до самозвинувачення й інші деструктивні установки самосвідомості. </a:t>
            </a:r>
          </a:p>
          <a:p>
            <a:pPr indent="457200" algn="just"/>
            <a:endParaRPr lang="uk-UA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свою чергу, викривлення й недолік емоційного контакту з батьками (особливо, матір’ю), фіксує в дитини почуття страху, відчуження, ворожості, порушує форми спілкування з однолітками, спотворює потребу в емоційних контактах. </a:t>
            </a:r>
          </a:p>
          <a:p>
            <a:pPr indent="457200" algn="just"/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Отже, великого значення для формування комунікативної діяльності дітей з особливими потребами набуває 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комунікативна компетентність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батьків, особистість яких становить суб’єктно значиме коло соціального оточення дитини, у якому формуються індивідуальність і особистість людини, яка розвивається.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301280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9256" y="511967"/>
            <a:ext cx="978262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чинники, що впливають на виховну ефективність:</a:t>
            </a:r>
          </a:p>
          <a:p>
            <a:pPr indent="450215" algn="just"/>
            <a:endParaRPr lang="uk-UA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знання батьками психології дитини й вірна оцінка її індивідуальних якостей; </a:t>
            </a:r>
          </a:p>
          <a:p>
            <a:pPr indent="450215" algn="just"/>
            <a:endParaRPr lang="uk-UA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адекватний емоційний відгук на поведінкові реакції дитини і її актуальні психічні стани; </a:t>
            </a:r>
          </a:p>
          <a:p>
            <a:pPr indent="450215" algn="just"/>
            <a:endParaRPr lang="uk-UA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вибір такого способу взаємодії з дитиною, який найкраще відповідає її індивідуальним особливостям.</a:t>
            </a:r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Психологічна служба – Криворізький Центрально-Міський ліце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754" y="4305753"/>
            <a:ext cx="1758950" cy="1758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9450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370" y="382165"/>
            <a:ext cx="104357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Психологічний супровід сімей, які виховують дітей з особливими потребами повинен здійснюватися у декількох </a:t>
            </a:r>
            <a:r>
              <a:rPr lang="uk-UA" sz="28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напрямках</a:t>
            </a: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50215" algn="just"/>
            <a:endParaRPr lang="uk-UA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Супровід природнього розвитку батьківства.</a:t>
            </a: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Підтримка батьків у важкій життєвій ситуації, якою є втрата здоров’я дитиною.</a:t>
            </a: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Виведення членів родини зі стану психологічного стресу.</a:t>
            </a: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Психологічне орієнтування процесу сімейного виховання.</a:t>
            </a:r>
          </a:p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Допомога родині в поновленні свого соціально-психологічного і соціально-культурного статусу.</a:t>
            </a:r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233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2113" y="795609"/>
            <a:ext cx="995679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 психологічної роботи з родинами дітей з особливими потребами визначають: </a:t>
            </a:r>
          </a:p>
          <a:p>
            <a:pPr indent="450215" algn="just"/>
            <a:endParaRPr lang="uk-UA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 актуального психічного стану дитини;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особливостей сімейного функціонування при формуванні психологічного супроводу;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комбінація різних форм і методів роботи;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гнучкість психологічної тактики.</a:t>
            </a:r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Психологічна служба – Криворізький Центрально-Міський ліце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962" y="3957410"/>
            <a:ext cx="1758950" cy="1758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3728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9771" y="919592"/>
            <a:ext cx="82441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Психологічний супровід такої родини має бути спрямований на створення умов для емоційного благополуччя, успішного розвитку, виховання і навчання дитини в ситуаціях взаємодій, які організовуються у межах закладу освіти.</a:t>
            </a:r>
          </a:p>
          <a:p>
            <a:pPr indent="457200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такого супроводу – створення умов для максимального особистісного розвитку й навчання дитини в межах об’єктивно даного соціального оточення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59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</TotalTime>
  <Words>555</Words>
  <Application>Microsoft Office PowerPoint</Application>
  <PresentationFormat>Широкоэкранный</PresentationFormat>
  <Paragraphs>64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Ретро</vt:lpstr>
      <vt:lpstr>Тема 8. Сім’я як основа психологічного благополуччя дитини з особливими потребами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8. Сім’я як основа психологічного благополуччя дитини з особливими потребами</dc:title>
  <dc:creator>Оля</dc:creator>
  <cp:lastModifiedBy>Оля</cp:lastModifiedBy>
  <cp:revision>5</cp:revision>
  <dcterms:created xsi:type="dcterms:W3CDTF">2023-01-11T19:30:35Z</dcterms:created>
  <dcterms:modified xsi:type="dcterms:W3CDTF">2023-01-11T20:22:34Z</dcterms:modified>
</cp:coreProperties>
</file>