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Nuni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Nuni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italic.fntdata"/><Relationship Id="rId25" Type="http://schemas.openxmlformats.org/officeDocument/2006/relationships/font" Target="fonts/Nunito-bold.fntdata"/><Relationship Id="rId27" Type="http://schemas.openxmlformats.org/officeDocument/2006/relationships/font" Target="fonts/Nuni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08e13091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08e13091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Samohlásky: A, E, I, O, U</a:t>
            </a:r>
            <a:br>
              <a:rPr lang="cs"/>
            </a:br>
            <a:r>
              <a:rPr lang="cs"/>
              <a:t>Retné hlásky: P, M, B, F, V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Hlásky hrdelní: H, CH, G, 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DD8047"/>
                </a:solidFill>
              </a:rPr>
              <a:t>¨</a:t>
            </a:r>
            <a:r>
              <a:rPr lang="cs" sz="1200">
                <a:solidFill>
                  <a:schemeClr val="dk1"/>
                </a:solidFill>
              </a:rPr>
              <a:t>FONETIKA je nauka o hláskách (fónech).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DD8047"/>
                </a:solidFill>
              </a:rPr>
              <a:t>¨</a:t>
            </a:r>
            <a:r>
              <a:rPr lang="cs" sz="1200">
                <a:solidFill>
                  <a:schemeClr val="dk1"/>
                </a:solidFill>
              </a:rPr>
              <a:t>FONOLOGIE = zaměřuje se na ty složky, které jsou v daném jazyce významotvorné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08e13091b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08e13091b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Slovní zásoba se vyvíjí neustále vlivem sociálního prostředí - akademická půda, profese…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08e13091bd_0_1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08e13091bd_0_1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08e13091b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08e13091b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slovosled, skloňování, tvoření množného čísla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"/>
              <a:t>Mamka jezdit na kole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08e13091bd_0_1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08e13091bd_0_1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08e13091b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08e13091b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"/>
              <a:t>neotočím se zády, nebrblu, jiný slovník používám s kamarádem a jiný s učiteli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"/>
              <a:t>koverbální chování - adekvátní chování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Použité zdroje: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Klenková - Logopedie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Slezáková Kateřina - Mluv se mnou (obrázky)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Mgr. Gabriela Černochová (obrázky)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0f3752c61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0f3752c6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4f41696a8807b7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4f41696a8807b7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0f3e5eba7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0f3e5eba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08bdd4df3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08bdd4df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0c42ba110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0c42ba110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0c42ba110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0c42ba110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2. děti s NKS mají velké problémy, nedostatečná slovní zásoba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3. po správném zakódování větu řeknu, problém při breptavosti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5. i přes to, že větu slyším, nepřiřadím jí význam, vývojová dysfázie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0c42ba110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0c42ba110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dispozice se rozvíjí až při verbálním styku s mluvícím okolím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f41696a8807b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f41696a8807b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f41696a8807b7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f41696a8807b7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f41696a8807b7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f41696a8807b7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08bdd4df3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08bdd4df3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Graf znázorňuje nejintenzivnější vývoj dané jazykové roviny.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Všechny roviny jsou ovlivněny sociálním prostředím, komunikačním vzorem a citem pro jazyk.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KOMUNIKACE A JAZYKOVÉ ROVINY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cs"/>
              <a:t>Foneticko - fonologická (zvuková stránka)</a:t>
            </a:r>
            <a:endParaRPr/>
          </a:p>
        </p:txBody>
      </p:sp>
      <p:sp>
        <p:nvSpPr>
          <p:cNvPr id="197" name="Google Shape;197;p22"/>
          <p:cNvSpPr txBox="1"/>
          <p:nvPr>
            <p:ph idx="1" type="body"/>
          </p:nvPr>
        </p:nvSpPr>
        <p:spPr>
          <a:xfrm>
            <a:off x="819150" y="1533400"/>
            <a:ext cx="7505700" cy="29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latin typeface="Arial"/>
                <a:ea typeface="Arial"/>
                <a:cs typeface="Arial"/>
                <a:sym typeface="Arial"/>
              </a:rPr>
              <a:t>Schulz (In: Lechta, 1990) uvádí tzv. </a:t>
            </a:r>
            <a:r>
              <a:rPr b="1" i="1" lang="cs" sz="1200">
                <a:latin typeface="Arial"/>
                <a:ea typeface="Arial"/>
                <a:cs typeface="Arial"/>
                <a:sym typeface="Arial"/>
              </a:rPr>
              <a:t>pravidlo nejmenší námah</a:t>
            </a:r>
            <a:r>
              <a:rPr i="1" lang="cs" sz="1200"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cs" sz="1200">
                <a:latin typeface="Arial"/>
                <a:ea typeface="Arial"/>
                <a:cs typeface="Arial"/>
                <a:sym typeface="Arial"/>
              </a:rPr>
              <a:t>, podle něhož se nejdříve vyskytují samohlásky, poté retné hlásky a nakonec hlásky hrdelní.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200">
                <a:latin typeface="Arial"/>
                <a:ea typeface="Arial"/>
                <a:cs typeface="Arial"/>
                <a:sym typeface="Arial"/>
              </a:rPr>
              <a:t>Vývoj ovlivňuje mnoho příčin, například vyzrálost fonematického sluchu, obratnost mluvních orgánů, společenské faktory a další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200">
                <a:latin typeface="Arial"/>
                <a:ea typeface="Arial"/>
                <a:cs typeface="Arial"/>
                <a:sym typeface="Arial"/>
              </a:rPr>
              <a:t>Důležité jsou tzv. </a:t>
            </a:r>
            <a:r>
              <a:rPr b="1" lang="cs" sz="1200">
                <a:latin typeface="Arial"/>
                <a:ea typeface="Arial"/>
                <a:cs typeface="Arial"/>
                <a:sym typeface="Arial"/>
              </a:rPr>
              <a:t>fonémy</a:t>
            </a:r>
            <a:r>
              <a:rPr lang="cs" sz="1200">
                <a:latin typeface="Arial"/>
                <a:ea typeface="Arial"/>
                <a:cs typeface="Arial"/>
                <a:sym typeface="Arial"/>
              </a:rPr>
              <a:t>, neboli souhlásky, které se děti učí rozlišovat. Jsou to například souhlásky  </a:t>
            </a:r>
            <a:r>
              <a:rPr b="1" lang="cs" sz="12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cs" sz="120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b="1" lang="cs" sz="12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cs" sz="1200">
                <a:latin typeface="Arial"/>
                <a:ea typeface="Arial"/>
                <a:cs typeface="Arial"/>
                <a:sym typeface="Arial"/>
              </a:rPr>
              <a:t> nebo </a:t>
            </a:r>
            <a:r>
              <a:rPr b="1" lang="cs" sz="12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cs" sz="120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b="1" lang="cs" sz="12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cs" sz="1200">
                <a:latin typeface="Arial"/>
                <a:ea typeface="Arial"/>
                <a:cs typeface="Arial"/>
                <a:sym typeface="Arial"/>
              </a:rPr>
              <a:t>, protože vytvoří v češtině nové slovo: peru -  beru, ves - les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0975" y="3016775"/>
            <a:ext cx="2734749" cy="16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 txBox="1"/>
          <p:nvPr>
            <p:ph type="title"/>
          </p:nvPr>
        </p:nvSpPr>
        <p:spPr>
          <a:xfrm>
            <a:off x="819150" y="5920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2. Lexikálně - sémantická (slovní zásoba)</a:t>
            </a:r>
            <a:endParaRPr/>
          </a:p>
        </p:txBody>
      </p:sp>
      <p:sp>
        <p:nvSpPr>
          <p:cNvPr id="204" name="Google Shape;204;p23"/>
          <p:cNvSpPr txBox="1"/>
          <p:nvPr>
            <p:ph idx="1" type="body"/>
          </p:nvPr>
        </p:nvSpPr>
        <p:spPr>
          <a:xfrm>
            <a:off x="819150" y="1255700"/>
            <a:ext cx="7505700" cy="33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cs" sz="1205"/>
              <a:t>Zabývá se slovní zásobou a jejím vývojem (</a:t>
            </a:r>
            <a:r>
              <a:rPr b="1" lang="cs" sz="1205"/>
              <a:t>pasivním</a:t>
            </a:r>
            <a:r>
              <a:rPr lang="cs" sz="1205"/>
              <a:t> i </a:t>
            </a:r>
            <a:r>
              <a:rPr b="1" lang="cs" sz="1205"/>
              <a:t>aktivním</a:t>
            </a:r>
            <a:r>
              <a:rPr lang="cs" sz="1205"/>
              <a:t> slovníkem), schopností definice pojmů a úrovní zobecňování.</a:t>
            </a:r>
            <a:endParaRPr sz="1205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cs" sz="1205"/>
              <a:t>Rozlišujeme dvě různé fáze otázek:</a:t>
            </a:r>
            <a:endParaRPr sz="1205"/>
          </a:p>
          <a:p>
            <a:pPr indent="-305117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5"/>
              <a:buChar char="●"/>
            </a:pPr>
            <a:r>
              <a:rPr lang="cs" sz="1205"/>
              <a:t>První věk otázek (1,5 roku) - </a:t>
            </a:r>
            <a:r>
              <a:rPr i="1" lang="cs" sz="1205"/>
              <a:t>Co je to? Kdo je to?</a:t>
            </a:r>
            <a:endParaRPr i="1" sz="1205"/>
          </a:p>
          <a:p>
            <a:pPr indent="-305117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5"/>
              <a:buChar char="●"/>
            </a:pPr>
            <a:r>
              <a:rPr lang="cs" sz="1205"/>
              <a:t>Druhý věk otázek (po 3. roce) - </a:t>
            </a:r>
            <a:r>
              <a:rPr i="1" lang="cs" sz="1205"/>
              <a:t>Proč?</a:t>
            </a:r>
            <a:endParaRPr i="1" sz="1205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lang="cs" sz="1205"/>
              <a:t>Hypergeneralizace</a:t>
            </a:r>
            <a:r>
              <a:rPr lang="cs" sz="1205"/>
              <a:t> - dítě chápe slova všeobecně (např. všechno co má 4 nohy a je chlupaté je haf-haf)</a:t>
            </a:r>
            <a:endParaRPr sz="1205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lang="cs" sz="1205"/>
              <a:t>Hyperdiferenciace</a:t>
            </a:r>
            <a:r>
              <a:rPr lang="cs" sz="1205"/>
              <a:t> - dítě si pod konkrétním slovem představí jen jednu konkrétní věc/ osobu (např. slovo “máma” označuje jen jeho maminku)</a:t>
            </a:r>
            <a:endParaRPr sz="1205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lang="cs" sz="1205"/>
              <a:t>Aktivní slovní zásoba:</a:t>
            </a:r>
            <a:endParaRPr b="1" sz="1205"/>
          </a:p>
          <a:p>
            <a:pPr indent="-305117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5"/>
              <a:buChar char="●"/>
            </a:pPr>
            <a:r>
              <a:rPr lang="cs" sz="1205"/>
              <a:t>1 rok: 5-7 slov</a:t>
            </a:r>
            <a:endParaRPr sz="1205"/>
          </a:p>
          <a:p>
            <a:pPr indent="-305117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5"/>
              <a:buChar char="●"/>
            </a:pPr>
            <a:r>
              <a:rPr lang="cs" sz="1205"/>
              <a:t>2 roky: 200 slov</a:t>
            </a:r>
            <a:endParaRPr sz="1205"/>
          </a:p>
          <a:p>
            <a:pPr indent="-305117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5"/>
              <a:buChar char="●"/>
            </a:pPr>
            <a:r>
              <a:rPr lang="cs" sz="1205" u="sng"/>
              <a:t>3 roky: 1000 slov</a:t>
            </a:r>
            <a:endParaRPr sz="1205" u="sng"/>
          </a:p>
          <a:p>
            <a:pPr indent="-305117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5"/>
              <a:buChar char="●"/>
            </a:pPr>
            <a:r>
              <a:rPr lang="cs" sz="1205"/>
              <a:t>4 roky: 1500 slov</a:t>
            </a:r>
            <a:endParaRPr sz="1205"/>
          </a:p>
          <a:p>
            <a:pPr indent="-305117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5"/>
              <a:buChar char="●"/>
            </a:pPr>
            <a:r>
              <a:rPr lang="cs" sz="1205"/>
              <a:t>Před nástupem do školy: 2500-3000 slov</a:t>
            </a:r>
            <a:endParaRPr sz="1205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844" y="209500"/>
            <a:ext cx="3258381" cy="4458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897900" y="450876"/>
            <a:ext cx="3026825" cy="4588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3. Morfologicko - syntaktická (gramatická)</a:t>
            </a:r>
            <a:endParaRPr/>
          </a:p>
        </p:txBody>
      </p:sp>
      <p:sp>
        <p:nvSpPr>
          <p:cNvPr id="216" name="Google Shape;216;p25"/>
          <p:cNvSpPr txBox="1"/>
          <p:nvPr>
            <p:ph idx="1" type="body"/>
          </p:nvPr>
        </p:nvSpPr>
        <p:spPr>
          <a:xfrm>
            <a:off x="819150" y="1702425"/>
            <a:ext cx="7505700" cy="27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latin typeface="Arial"/>
                <a:ea typeface="Arial"/>
                <a:cs typeface="Arial"/>
                <a:sym typeface="Arial"/>
              </a:rPr>
              <a:t>Sleduje aplikaci gramatických pravidel, správnost slov, vět…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200">
                <a:latin typeface="Arial"/>
                <a:ea typeface="Arial"/>
                <a:cs typeface="Arial"/>
                <a:sym typeface="Arial"/>
              </a:rPr>
              <a:t>Nejprve dítě začne používat podstatná jména, slovesa a citoslovce: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AutoNum type="arabicPeriod"/>
            </a:pPr>
            <a:r>
              <a:rPr lang="cs" sz="1200">
                <a:latin typeface="Arial"/>
                <a:ea typeface="Arial"/>
                <a:cs typeface="Arial"/>
                <a:sym typeface="Arial"/>
              </a:rPr>
              <a:t>opakování slabik (mama, papa)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AutoNum type="arabicPeriod"/>
            </a:pPr>
            <a:r>
              <a:rPr lang="cs" sz="1200">
                <a:latin typeface="Arial"/>
                <a:ea typeface="Arial"/>
                <a:cs typeface="Arial"/>
                <a:sym typeface="Arial"/>
              </a:rPr>
              <a:t>celá slova v 1. pádu (dolů, ham)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AutoNum type="arabicPeriod"/>
            </a:pPr>
            <a:r>
              <a:rPr lang="cs" sz="1200">
                <a:latin typeface="Arial"/>
                <a:ea typeface="Arial"/>
                <a:cs typeface="Arial"/>
                <a:sym typeface="Arial"/>
              </a:rPr>
              <a:t>dvouslovné věty (mama papá, pes haf)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200">
                <a:latin typeface="Arial"/>
                <a:ea typeface="Arial"/>
                <a:cs typeface="Arial"/>
                <a:sym typeface="Arial"/>
              </a:rPr>
              <a:t>Kolem 3. roku se přidávají přídavná jména, zájmena, a nejpozději číslovky, předložky a spojky.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200">
                <a:latin typeface="Arial"/>
                <a:ea typeface="Arial"/>
                <a:cs typeface="Arial"/>
                <a:sym typeface="Arial"/>
              </a:rPr>
              <a:t>Po 4. roce by dítě mělo být schopno používat veškeré slovní druhy bez výrazných odchylek.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950" y="410513"/>
            <a:ext cx="3322300" cy="432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5901" y="272175"/>
            <a:ext cx="3396324" cy="459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4. Pragmatická rovina (aplikace komunikace)</a:t>
            </a:r>
            <a:endParaRPr/>
          </a:p>
        </p:txBody>
      </p:sp>
      <p:sp>
        <p:nvSpPr>
          <p:cNvPr id="228" name="Google Shape;228;p27"/>
          <p:cNvSpPr txBox="1"/>
          <p:nvPr>
            <p:ph idx="1" type="body"/>
          </p:nvPr>
        </p:nvSpPr>
        <p:spPr>
          <a:xfrm>
            <a:off x="819150" y="15261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Vyznačuje se schopností uplatnit komunikaci v praxi.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Schopnost dialogu, vhodné reakce při komunikaci, koverbální chování, udržení tématu rozhovoru..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Po 2. roce dítě chápe roli komunikačního partnera, kolem 3. roku se snaží sám navazovat kontakt a ve 4. letech by mělo být schopno správně komunikovat v určité sociální situaci.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9" name="Google Shape;2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1226" y="2711901"/>
            <a:ext cx="1603725" cy="19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625" y="3055778"/>
            <a:ext cx="2448814" cy="162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3875" y="2822975"/>
            <a:ext cx="2790802" cy="186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Otázky</a:t>
            </a:r>
            <a:endParaRPr/>
          </a:p>
        </p:txBody>
      </p:sp>
      <p:sp>
        <p:nvSpPr>
          <p:cNvPr id="237" name="Google Shape;237;p2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400"/>
              <a:t>Jaké jsou základní prvky komunikace?</a:t>
            </a:r>
            <a:endParaRPr sz="1400"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400"/>
              <a:t>Kolik máme fází komunikace? (vyjmenuj alespoň 3)</a:t>
            </a:r>
            <a:endParaRPr sz="1400"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400"/>
              <a:t>Uveď příklad komunikace činem?</a:t>
            </a:r>
            <a:endParaRPr sz="1400"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400"/>
              <a:t>Co znamená pravidlo nejmenší námahy?</a:t>
            </a:r>
            <a:endParaRPr sz="14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Děkujeme za pozornost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"/>
          <p:cNvSpPr txBox="1"/>
          <p:nvPr>
            <p:ph idx="1" type="body"/>
          </p:nvPr>
        </p:nvSpPr>
        <p:spPr>
          <a:xfrm>
            <a:off x="819150" y="134775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/>
              <a:t>Zdroje: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800">
                <a:solidFill>
                  <a:srgbClr val="212063"/>
                </a:solidFill>
                <a:highlight>
                  <a:srgbClr val="F5F6F7"/>
                </a:highlight>
                <a:latin typeface="Verdana"/>
                <a:ea typeface="Verdana"/>
                <a:cs typeface="Verdana"/>
                <a:sym typeface="Verdana"/>
              </a:rPr>
              <a:t>Klenková, J. (2006). </a:t>
            </a:r>
            <a:r>
              <a:rPr i="1" lang="cs" sz="800">
                <a:solidFill>
                  <a:srgbClr val="212063"/>
                </a:solidFill>
                <a:highlight>
                  <a:srgbClr val="F5F6F7"/>
                </a:highlight>
                <a:latin typeface="Verdana"/>
                <a:ea typeface="Verdana"/>
                <a:cs typeface="Verdana"/>
                <a:sym typeface="Verdana"/>
              </a:rPr>
              <a:t>Logopedie: narušení komunikační schopnosti, logopedická prevence, logopedická intervence v ČR, příklady z praxe</a:t>
            </a:r>
            <a:r>
              <a:rPr lang="cs" sz="800">
                <a:solidFill>
                  <a:srgbClr val="212063"/>
                </a:solidFill>
                <a:highlight>
                  <a:srgbClr val="F5F6F7"/>
                </a:highlight>
                <a:latin typeface="Verdana"/>
                <a:ea typeface="Verdana"/>
                <a:cs typeface="Verdana"/>
                <a:sym typeface="Verdana"/>
              </a:rPr>
              <a:t>. Grada. https://www.bookport.cz/kniha/logopedie-7774/</a:t>
            </a:r>
            <a:endParaRPr sz="800">
              <a:solidFill>
                <a:srgbClr val="212063"/>
              </a:solidFill>
              <a:highlight>
                <a:srgbClr val="F5F6F7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800">
                <a:solidFill>
                  <a:srgbClr val="212063"/>
                </a:solidFill>
                <a:highlight>
                  <a:srgbClr val="F5F6F7"/>
                </a:highlight>
                <a:latin typeface="Verdana"/>
                <a:ea typeface="Verdana"/>
                <a:cs typeface="Verdana"/>
                <a:sym typeface="Verdana"/>
              </a:rPr>
              <a:t>Dvořák, J. (1998). </a:t>
            </a:r>
            <a:r>
              <a:rPr i="1" lang="cs" sz="800">
                <a:solidFill>
                  <a:srgbClr val="212063"/>
                </a:solidFill>
                <a:highlight>
                  <a:srgbClr val="F5F6F7"/>
                </a:highlight>
                <a:latin typeface="Verdana"/>
                <a:ea typeface="Verdana"/>
                <a:cs typeface="Verdana"/>
                <a:sym typeface="Verdana"/>
              </a:rPr>
              <a:t>Logopedický slovník</a:t>
            </a:r>
            <a:r>
              <a:rPr lang="cs" sz="800">
                <a:solidFill>
                  <a:srgbClr val="212063"/>
                </a:solidFill>
                <a:highlight>
                  <a:srgbClr val="F5F6F7"/>
                </a:highlight>
                <a:latin typeface="Verdana"/>
                <a:ea typeface="Verdana"/>
                <a:cs typeface="Verdana"/>
                <a:sym typeface="Verdana"/>
              </a:rPr>
              <a:t>. Logopedické centrum.</a:t>
            </a:r>
            <a:endParaRPr sz="800">
              <a:solidFill>
                <a:srgbClr val="212063"/>
              </a:solidFill>
              <a:highlight>
                <a:srgbClr val="F5F6F7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800">
                <a:solidFill>
                  <a:srgbClr val="212063"/>
                </a:solidFill>
                <a:highlight>
                  <a:srgbClr val="F5F6F7"/>
                </a:highlight>
                <a:latin typeface="Verdana"/>
                <a:ea typeface="Verdana"/>
                <a:cs typeface="Verdana"/>
                <a:sym typeface="Verdana"/>
              </a:rPr>
              <a:t>Neubauer, K. (2010). </a:t>
            </a:r>
            <a:r>
              <a:rPr i="1" lang="cs" sz="800">
                <a:solidFill>
                  <a:srgbClr val="212063"/>
                </a:solidFill>
                <a:highlight>
                  <a:srgbClr val="F5F6F7"/>
                </a:highlight>
                <a:latin typeface="Verdana"/>
                <a:ea typeface="Verdana"/>
                <a:cs typeface="Verdana"/>
                <a:sym typeface="Verdana"/>
              </a:rPr>
              <a:t>Logopedie: učební text pro bakalářské studium speciální pedagogiky</a:t>
            </a:r>
            <a:r>
              <a:rPr lang="cs" sz="800">
                <a:solidFill>
                  <a:srgbClr val="212063"/>
                </a:solidFill>
                <a:highlight>
                  <a:srgbClr val="F5F6F7"/>
                </a:highlight>
                <a:latin typeface="Verdana"/>
                <a:ea typeface="Verdana"/>
                <a:cs typeface="Verdana"/>
                <a:sym typeface="Verdana"/>
              </a:rPr>
              <a:t> (3. vyd). Gaudeamus.</a:t>
            </a:r>
            <a:endParaRPr sz="800">
              <a:solidFill>
                <a:srgbClr val="212063"/>
              </a:solidFill>
              <a:highlight>
                <a:srgbClr val="F5F6F7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800">
                <a:solidFill>
                  <a:srgbClr val="212063"/>
                </a:solidFill>
                <a:highlight>
                  <a:srgbClr val="F5F6F7"/>
                </a:highlight>
                <a:latin typeface="Verdana"/>
                <a:ea typeface="Verdana"/>
                <a:cs typeface="Verdana"/>
                <a:sym typeface="Verdana"/>
              </a:rPr>
              <a:t>Dvořák, J. (2007). </a:t>
            </a:r>
            <a:r>
              <a:rPr i="1" lang="cs" sz="800">
                <a:solidFill>
                  <a:srgbClr val="212063"/>
                </a:solidFill>
                <a:highlight>
                  <a:srgbClr val="F5F6F7"/>
                </a:highlight>
                <a:latin typeface="Verdana"/>
                <a:ea typeface="Verdana"/>
                <a:cs typeface="Verdana"/>
                <a:sym typeface="Verdana"/>
              </a:rPr>
              <a:t>Logopedický slovník: [terminologický a výkladový]</a:t>
            </a:r>
            <a:r>
              <a:rPr lang="cs" sz="800">
                <a:solidFill>
                  <a:srgbClr val="212063"/>
                </a:solidFill>
                <a:highlight>
                  <a:srgbClr val="F5F6F7"/>
                </a:highlight>
                <a:latin typeface="Verdana"/>
                <a:ea typeface="Verdana"/>
                <a:cs typeface="Verdana"/>
                <a:sym typeface="Verdana"/>
              </a:rPr>
              <a:t> (3. dopl. a rozš. vyd). Logopedické centrum.</a:t>
            </a:r>
            <a:endParaRPr sz="800">
              <a:solidFill>
                <a:srgbClr val="212063"/>
              </a:solidFill>
              <a:highlight>
                <a:srgbClr val="F5F6F7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800">
                <a:solidFill>
                  <a:srgbClr val="212063"/>
                </a:solidFill>
                <a:highlight>
                  <a:srgbClr val="F5F6F7"/>
                </a:highlight>
                <a:latin typeface="Verdana"/>
                <a:ea typeface="Verdana"/>
                <a:cs typeface="Verdana"/>
                <a:sym typeface="Verdana"/>
              </a:rPr>
              <a:t>Mareš, J., &amp; Křivohlavý, J. (1995). </a:t>
            </a:r>
            <a:r>
              <a:rPr i="1" lang="cs" sz="800">
                <a:solidFill>
                  <a:srgbClr val="212063"/>
                </a:solidFill>
                <a:highlight>
                  <a:srgbClr val="F5F6F7"/>
                </a:highlight>
                <a:latin typeface="Verdana"/>
                <a:ea typeface="Verdana"/>
                <a:cs typeface="Verdana"/>
                <a:sym typeface="Verdana"/>
              </a:rPr>
              <a:t>Komunikace ve škole</a:t>
            </a:r>
            <a:r>
              <a:rPr lang="cs" sz="800">
                <a:solidFill>
                  <a:srgbClr val="212063"/>
                </a:solidFill>
                <a:highlight>
                  <a:srgbClr val="F5F6F7"/>
                </a:highlight>
                <a:latin typeface="Verdana"/>
                <a:ea typeface="Verdana"/>
                <a:cs typeface="Verdana"/>
                <a:sym typeface="Verdana"/>
              </a:rPr>
              <a:t>. Masarykova univerzita.</a:t>
            </a:r>
            <a:endParaRPr sz="800">
              <a:solidFill>
                <a:srgbClr val="212063"/>
              </a:solidFill>
              <a:highlight>
                <a:srgbClr val="F5F6F7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950">
              <a:solidFill>
                <a:srgbClr val="212063"/>
              </a:solidFill>
              <a:highlight>
                <a:srgbClr val="F5F6F7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Proces lidské komunikace</a:t>
            </a:r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1984803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termín pochází z latinského ,,communicatio” = spojování, sdělování, přenos, společenství 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obecně lidská schopnost užívat výrazových prostředků k </a:t>
            </a:r>
            <a:r>
              <a:rPr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vytvářením, udržování a pěstování mezilidských vztahů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Podle Dvořáka (1998) je komunikace přenos různých informačních obsahů pomocí různých komunikačních systémů zejména prostřednictvím jazyka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realizuje se ve 3 hlavních formách : mluvené, psané, ukazované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ovlivňuje rozvoj osobnosti, rozvoj vnitřní řeči a myšlení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Prvky komunikace</a:t>
            </a:r>
            <a:endParaRPr/>
          </a:p>
        </p:txBody>
      </p:sp>
      <p:sp>
        <p:nvSpPr>
          <p:cNvPr id="141" name="Google Shape;141;p15"/>
          <p:cNvSpPr txBox="1"/>
          <p:nvPr>
            <p:ph idx="1" type="body"/>
          </p:nvPr>
        </p:nvSpPr>
        <p:spPr>
          <a:xfrm>
            <a:off x="819150" y="1912575"/>
            <a:ext cx="4204500" cy="27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Klenková (2006) uvádí čtyři stavební prvky složitého procesu výměny informací: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b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komunikátor </a:t>
            </a:r>
            <a:r>
              <a:rPr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osoba sdělující něco nového, zdroj informace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b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komunikant </a:t>
            </a:r>
            <a:r>
              <a:rPr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příjemce informace, který na ni nějakým způsobem reaguje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b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komuniké </a:t>
            </a:r>
            <a:r>
              <a:rPr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nová informace, obsah sdělení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b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komunikační kanál</a:t>
            </a:r>
            <a:r>
              <a:rPr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způsob, kterým myšlenku předáváme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15"/>
          <p:cNvPicPr preferRelativeResize="0"/>
          <p:nvPr/>
        </p:nvPicPr>
        <p:blipFill rotWithShape="1">
          <a:blip r:embed="rId3">
            <a:alphaModFix/>
          </a:blip>
          <a:srcRect b="-10025" l="0" r="0" t="16155"/>
          <a:stretch/>
        </p:blipFill>
        <p:spPr>
          <a:xfrm>
            <a:off x="5341882" y="1823409"/>
            <a:ext cx="3021600" cy="149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Fáze komunikace</a:t>
            </a:r>
            <a:endParaRPr/>
          </a:p>
        </p:txBody>
      </p:sp>
      <p:sp>
        <p:nvSpPr>
          <p:cNvPr id="148" name="Google Shape;148;p1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000000"/>
                </a:solidFill>
              </a:rPr>
              <a:t>Rozlišujeme šest fází komunikace (Klenková 2006):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b="1" lang="cs" sz="1200">
                <a:solidFill>
                  <a:srgbClr val="000000"/>
                </a:solidFill>
              </a:rPr>
              <a:t>I</a:t>
            </a:r>
            <a:r>
              <a:rPr b="1" lang="cs" sz="1200">
                <a:solidFill>
                  <a:srgbClr val="000000"/>
                </a:solidFill>
              </a:rPr>
              <a:t>deová geneze </a:t>
            </a:r>
            <a:r>
              <a:rPr lang="cs" sz="1200">
                <a:solidFill>
                  <a:srgbClr val="000000"/>
                </a:solidFill>
              </a:rPr>
              <a:t>- vznik myšlenky, názoru, nápadu, obsahu mysli komunikátora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b="1" lang="cs" sz="1200">
                <a:solidFill>
                  <a:srgbClr val="000000"/>
                </a:solidFill>
              </a:rPr>
              <a:t>Z</a:t>
            </a:r>
            <a:r>
              <a:rPr b="1" lang="cs" sz="1200">
                <a:solidFill>
                  <a:srgbClr val="000000"/>
                </a:solidFill>
              </a:rPr>
              <a:t>akódování </a:t>
            </a:r>
            <a:r>
              <a:rPr lang="cs" sz="1200">
                <a:solidFill>
                  <a:srgbClr val="000000"/>
                </a:solidFill>
              </a:rPr>
              <a:t>- myšlenky vyjádřené  v symbolech, slovech, znacích, pohybech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b="1" lang="cs" sz="1200">
                <a:solidFill>
                  <a:srgbClr val="000000"/>
                </a:solidFill>
              </a:rPr>
              <a:t>P</a:t>
            </a:r>
            <a:r>
              <a:rPr b="1" lang="cs" sz="1200">
                <a:solidFill>
                  <a:srgbClr val="000000"/>
                </a:solidFill>
              </a:rPr>
              <a:t>řenos </a:t>
            </a:r>
            <a:r>
              <a:rPr lang="cs" sz="1200">
                <a:solidFill>
                  <a:srgbClr val="000000"/>
                </a:solidFill>
              </a:rPr>
              <a:t>- pohyb symbolů směrem od vysílajícího k příjemci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b="1" lang="cs" sz="1200">
                <a:solidFill>
                  <a:srgbClr val="000000"/>
                </a:solidFill>
              </a:rPr>
              <a:t>P</a:t>
            </a:r>
            <a:r>
              <a:rPr b="1" lang="cs" sz="1200">
                <a:solidFill>
                  <a:srgbClr val="000000"/>
                </a:solidFill>
              </a:rPr>
              <a:t>říjem </a:t>
            </a:r>
            <a:r>
              <a:rPr lang="cs" sz="1200">
                <a:solidFill>
                  <a:srgbClr val="000000"/>
                </a:solidFill>
              </a:rPr>
              <a:t>- okamžik příchodu symbolů k příjemci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b="1" lang="cs" sz="1200">
                <a:solidFill>
                  <a:srgbClr val="000000"/>
                </a:solidFill>
              </a:rPr>
              <a:t>D</a:t>
            </a:r>
            <a:r>
              <a:rPr b="1" lang="cs" sz="1200">
                <a:solidFill>
                  <a:srgbClr val="000000"/>
                </a:solidFill>
              </a:rPr>
              <a:t>ekódování </a:t>
            </a:r>
            <a:r>
              <a:rPr lang="cs" sz="1200">
                <a:solidFill>
                  <a:srgbClr val="000000"/>
                </a:solidFill>
              </a:rPr>
              <a:t>- proces, kdy příjemce interpretuje přijaté symboly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b="1" lang="cs" sz="1200">
                <a:solidFill>
                  <a:srgbClr val="000000"/>
                </a:solidFill>
              </a:rPr>
              <a:t>A</a:t>
            </a:r>
            <a:r>
              <a:rPr b="1" lang="cs" sz="1200">
                <a:solidFill>
                  <a:srgbClr val="000000"/>
                </a:solidFill>
              </a:rPr>
              <a:t>kce</a:t>
            </a:r>
            <a:r>
              <a:rPr lang="cs" sz="1200">
                <a:solidFill>
                  <a:srgbClr val="000000"/>
                </a:solidFill>
              </a:rPr>
              <a:t> - využívá informace, způsoby chování příjemce vyvolané přijatou zprávou</a:t>
            </a:r>
            <a:endParaRPr sz="1200">
              <a:solidFill>
                <a:srgbClr val="000000"/>
              </a:solidFill>
            </a:endParaRPr>
          </a:p>
        </p:txBody>
      </p:sp>
      <p:pic>
        <p:nvPicPr>
          <p:cNvPr id="149" name="Google Shape;14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2400" y="367100"/>
            <a:ext cx="2772075" cy="207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Řeč vs Jazyk</a:t>
            </a:r>
            <a:endParaRPr/>
          </a:p>
        </p:txBody>
      </p:sp>
      <p:sp>
        <p:nvSpPr>
          <p:cNvPr id="155" name="Google Shape;155;p17"/>
          <p:cNvSpPr txBox="1"/>
          <p:nvPr>
            <p:ph idx="1" type="body"/>
          </p:nvPr>
        </p:nvSpPr>
        <p:spPr>
          <a:xfrm>
            <a:off x="819150" y="1625900"/>
            <a:ext cx="7505700" cy="28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Pojem </a:t>
            </a:r>
            <a:r>
              <a:rPr b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řeč</a:t>
            </a:r>
            <a:r>
              <a:rPr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je definována jako “praktickou zvukovou realizací jazyka, zahrnuje motorické činnosti jako dýchání, fonaci, artikulaci v oblasti artikulačních orgánů nebo mluvidel” (Neubauer, 2010, s. 10)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řeč</a:t>
            </a:r>
            <a:r>
              <a:rPr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je specificky lidskou schopností, slouží k vyjádření myšlenek, pocitů a přání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řeči </a:t>
            </a:r>
            <a:r>
              <a:rPr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nevšímáme, dokud nenarazíme na nějakou nesnáz ve fungování jazyka 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schopnost </a:t>
            </a:r>
            <a:r>
              <a:rPr b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řeči</a:t>
            </a:r>
            <a:r>
              <a:rPr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nám není vrozená - ale máme dispozice (Klenková, 2006)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Pojem</a:t>
            </a:r>
            <a:r>
              <a:rPr b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jazyk</a:t>
            </a:r>
            <a:r>
              <a:rPr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je definován jako “základní systém lidské komunikace, který je prakticky realizován mluvenou řečí nebo písmem, nebo i manuálním způsobem” (Neubauer, 2010, s. 9)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jazyk</a:t>
            </a:r>
            <a:r>
              <a:rPr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je jevem a procesem společenským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schopnost ovládat a používat jistý symbolický vyjadřovací systém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Verbální a neverbální komunikace</a:t>
            </a:r>
            <a:endParaRPr/>
          </a:p>
        </p:txBody>
      </p:sp>
      <p:sp>
        <p:nvSpPr>
          <p:cNvPr id="161" name="Google Shape;161;p18"/>
          <p:cNvSpPr txBox="1"/>
          <p:nvPr>
            <p:ph idx="1" type="body"/>
          </p:nvPr>
        </p:nvSpPr>
        <p:spPr>
          <a:xfrm>
            <a:off x="688864" y="1800197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Rozlišujeme </a:t>
            </a:r>
            <a:r>
              <a:rPr b="1" lang="cs"/>
              <a:t>tři typy</a:t>
            </a:r>
            <a:r>
              <a:rPr lang="cs"/>
              <a:t> komunikace (Mareš, Křivohlavý, 1995)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Neverbální komunikace: vyjadřování postojů, emocí, vůle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Verbální komunikace: vyjadřování myšlenkových operací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Komunikace činem: lidské chování v sociální skupině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Verbální a neverbální komunikace</a:t>
            </a:r>
            <a:endParaRPr/>
          </a:p>
        </p:txBody>
      </p:sp>
      <p:sp>
        <p:nvSpPr>
          <p:cNvPr id="167" name="Google Shape;167;p19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Verbální komunikace</a:t>
            </a:r>
            <a:endParaRPr b="1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Uskutečňována slovem či písmem (Braun, 1992)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Sociální kontakty jsou závislé na vysokém schopnosti jazykové výměny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Uskutečňuje se společně s neverbální komunikací </a:t>
            </a:r>
            <a:r>
              <a:rPr lang="cs"/>
              <a:t>(Klenková, 2006)</a:t>
            </a:r>
            <a:endParaRPr/>
          </a:p>
        </p:txBody>
      </p:sp>
      <p:sp>
        <p:nvSpPr>
          <p:cNvPr id="168" name="Google Shape;168;p19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Neverbální komunikace</a:t>
            </a:r>
            <a:endParaRPr b="1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Fylogeneticky a ontogeneticky starší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Mimika, pohyby těla, postoj, haptika, tón hlasu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Vysoká srozumitelnost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Kulturní, etnické, geografické odlišnosti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Může</a:t>
            </a:r>
            <a:r>
              <a:rPr lang="cs"/>
              <a:t> být užita samostatně </a:t>
            </a:r>
            <a:r>
              <a:rPr lang="cs"/>
              <a:t>(Klenková, 2006)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Verbální a </a:t>
            </a:r>
            <a:r>
              <a:rPr lang="cs"/>
              <a:t>neverbální komunikace</a:t>
            </a:r>
            <a:endParaRPr/>
          </a:p>
        </p:txBody>
      </p:sp>
      <p:sp>
        <p:nvSpPr>
          <p:cNvPr id="174" name="Google Shape;174;p20"/>
          <p:cNvSpPr txBox="1"/>
          <p:nvPr>
            <p:ph idx="1" type="body"/>
          </p:nvPr>
        </p:nvSpPr>
        <p:spPr>
          <a:xfrm>
            <a:off x="819150" y="1919658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Věříme více neverbálním signálům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Neverbální komunikací se vyjadřují mezilidské vztahy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Verbální komunikace se vyvinula později -&gt; člověk získal možnost komunikovat o svých zkušenostech, poznatcích, postojích -&gt; neverbální pouze jako doplnění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Slova mohou potěšit i zraňovat </a:t>
            </a:r>
            <a:r>
              <a:rPr lang="cs"/>
              <a:t>(Klenková, 2006)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/>
          <p:nvPr>
            <p:ph type="title"/>
          </p:nvPr>
        </p:nvSpPr>
        <p:spPr>
          <a:xfrm>
            <a:off x="819150" y="4471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Vymezení jazykových rovin</a:t>
            </a:r>
            <a:endParaRPr/>
          </a:p>
        </p:txBody>
      </p:sp>
      <p:sp>
        <p:nvSpPr>
          <p:cNvPr id="180" name="Google Shape;180;p21"/>
          <p:cNvSpPr txBox="1"/>
          <p:nvPr>
            <p:ph idx="1" type="body"/>
          </p:nvPr>
        </p:nvSpPr>
        <p:spPr>
          <a:xfrm>
            <a:off x="722575" y="1328125"/>
            <a:ext cx="7505700" cy="3170700"/>
          </a:xfrm>
          <a:prstGeom prst="rect">
            <a:avLst/>
          </a:prstGeom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Dvořák (2007) definuje jazykovou rovinu jako určitý dílčí systém jazyka charakterizovaný specifickými základními jednotkami, které ji utváří (zvuk, slovní zásoba, gramatika a praktická aplikace).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 průběhu vývoje řeči se jazykové roviny vzájemně prolínají: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Foneticko-fonologická</a:t>
            </a:r>
            <a:endParaRPr sz="1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Morfologicko-syntaktická</a:t>
            </a:r>
            <a:endParaRPr sz="1200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Lexikálně-sémantická</a:t>
            </a:r>
            <a:endParaRPr sz="1200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Pragmatická</a:t>
            </a:r>
            <a:endParaRPr sz="1200">
              <a:solidFill>
                <a:srgbClr val="A64D7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Ontogeneze:  </a:t>
            </a:r>
            <a:r>
              <a:rPr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narození dítěte    8 měsíců   1 rok      2 roky        3 roky       4 roky               7 let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1"/>
          <p:cNvSpPr/>
          <p:nvPr/>
        </p:nvSpPr>
        <p:spPr>
          <a:xfrm>
            <a:off x="2593725" y="4044450"/>
            <a:ext cx="6275700" cy="142800"/>
          </a:xfrm>
          <a:prstGeom prst="rightArrow">
            <a:avLst>
              <a:gd fmla="val 16648" name="adj1"/>
              <a:gd fmla="val 315686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2" name="Google Shape;182;p21"/>
          <p:cNvCxnSpPr>
            <a:endCxn id="181" idx="1"/>
          </p:cNvCxnSpPr>
          <p:nvPr/>
        </p:nvCxnSpPr>
        <p:spPr>
          <a:xfrm>
            <a:off x="2582625" y="2769450"/>
            <a:ext cx="11100" cy="134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21"/>
          <p:cNvCxnSpPr/>
          <p:nvPr/>
        </p:nvCxnSpPr>
        <p:spPr>
          <a:xfrm>
            <a:off x="2593725" y="2846500"/>
            <a:ext cx="54072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21"/>
          <p:cNvCxnSpPr/>
          <p:nvPr/>
        </p:nvCxnSpPr>
        <p:spPr>
          <a:xfrm rot="10800000">
            <a:off x="4692725" y="3220375"/>
            <a:ext cx="2363100" cy="10800"/>
          </a:xfrm>
          <a:prstGeom prst="straightConnector1">
            <a:avLst/>
          </a:prstGeom>
          <a:noFill/>
          <a:ln cap="flat" cmpd="sng" w="7620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5" name="Google Shape;185;p21"/>
          <p:cNvSpPr/>
          <p:nvPr/>
        </p:nvSpPr>
        <p:spPr>
          <a:xfrm>
            <a:off x="3846625" y="3505950"/>
            <a:ext cx="4978800" cy="142800"/>
          </a:xfrm>
          <a:prstGeom prst="rightArrow">
            <a:avLst>
              <a:gd fmla="val 16648" name="adj1"/>
              <a:gd fmla="val 292489" name="adj2"/>
            </a:avLst>
          </a:prstGeom>
          <a:solidFill>
            <a:srgbClr val="6AA84F"/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1"/>
          <p:cNvSpPr/>
          <p:nvPr/>
        </p:nvSpPr>
        <p:spPr>
          <a:xfrm>
            <a:off x="5704025" y="3775200"/>
            <a:ext cx="3121500" cy="142800"/>
          </a:xfrm>
          <a:prstGeom prst="rightArrow">
            <a:avLst>
              <a:gd fmla="val 16648" name="adj1"/>
              <a:gd fmla="val 292489" name="adj2"/>
            </a:avLst>
          </a:prstGeom>
          <a:solidFill>
            <a:srgbClr val="A64D79"/>
          </a:solidFill>
          <a:ln cap="flat" cmpd="sng" w="2857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7" name="Google Shape;187;p21"/>
          <p:cNvCxnSpPr/>
          <p:nvPr/>
        </p:nvCxnSpPr>
        <p:spPr>
          <a:xfrm>
            <a:off x="8001000" y="2736600"/>
            <a:ext cx="0" cy="2307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" name="Google Shape;188;p21"/>
          <p:cNvCxnSpPr/>
          <p:nvPr/>
        </p:nvCxnSpPr>
        <p:spPr>
          <a:xfrm>
            <a:off x="4692725" y="3110425"/>
            <a:ext cx="300" cy="241800"/>
          </a:xfrm>
          <a:prstGeom prst="straightConnector1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9" name="Google Shape;189;p21"/>
          <p:cNvCxnSpPr/>
          <p:nvPr/>
        </p:nvCxnSpPr>
        <p:spPr>
          <a:xfrm>
            <a:off x="7055825" y="3143250"/>
            <a:ext cx="0" cy="208800"/>
          </a:xfrm>
          <a:prstGeom prst="straightConnector1">
            <a:avLst/>
          </a:prstGeom>
          <a:noFill/>
          <a:ln cap="flat" cmpd="sng" w="3810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" name="Google Shape;190;p21"/>
          <p:cNvCxnSpPr/>
          <p:nvPr/>
        </p:nvCxnSpPr>
        <p:spPr>
          <a:xfrm>
            <a:off x="3846625" y="3462000"/>
            <a:ext cx="0" cy="2307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1" name="Google Shape;191;p21"/>
          <p:cNvCxnSpPr/>
          <p:nvPr/>
        </p:nvCxnSpPr>
        <p:spPr>
          <a:xfrm>
            <a:off x="5704025" y="3731250"/>
            <a:ext cx="0" cy="230700"/>
          </a:xfrm>
          <a:prstGeom prst="straightConnector1">
            <a:avLst/>
          </a:prstGeom>
          <a:noFill/>
          <a:ln cap="flat" cmpd="sng" w="38100">
            <a:solidFill>
              <a:srgbClr val="A64D7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