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Old Standard TT"/>
      <p:regular r:id="rId14"/>
      <p:bold r:id="rId15"/>
      <p: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ldStandardTT-bold.fntdata"/><Relationship Id="rId14" Type="http://schemas.openxmlformats.org/officeDocument/2006/relationships/font" Target="fonts/OldStandardTT-regular.fntdata"/><Relationship Id="rId16" Type="http://schemas.openxmlformats.org/officeDocument/2006/relationships/font" Target="fonts/OldStandardT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0f278fa1d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0f278fa1d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0e81e2f5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0e81e2f5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6fe83965e08de1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6fe83965e08de1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6fe83965e08de14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6fe83965e08de14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6fe83965e08de14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6fe83965e08de14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6fe83965e08de14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6fe83965e08de14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19ee3cb3fb134a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19ee3cb3fb134a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mzcr.cz/wp-content/uploads/wepub/4225/11910/P%C5%99%C3%ADloha%20%C4%8D.%2040%20-%20Klinicka%20logopedie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vzdelavacisluzby.cz/dokumenty/legislativa/placena-sekce/msmt/informace-doporuceni/14712-2009-61.pdf" TargetMode="External"/><Relationship Id="rId4" Type="http://schemas.openxmlformats.org/officeDocument/2006/relationships/hyperlink" Target="https://www.klinickalogopedie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Logopedie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739350"/>
            <a:ext cx="8123100" cy="103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Gabriela Fojtová, Anastázie Šenková, Anežka Pumrová, Anna Freiwaldová, Lucie Vejvodová, Viktorie Zbožínková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Koncepce oboru logopedie</a:t>
            </a:r>
            <a:endParaRPr b="1"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Zařazena pod speciální pedagogiku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Logos=slovo, paidea=výchova (řečtina)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Nauka o výchově řeči a předcházení a odstraňování poruch řeči. (Sovák ( 1965, s. 8))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Nauka o fyziologii a patologii dorozumívacího procesu, prevenci a ošetřování jeho poruch. (Vytštejn (1979, s. 116)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Předmět oboru: zákonitosti vzniku, eliminování a prevence NKS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Zkoumá NKS - příčiny, projevy, následky, diagnostika, terapie, prevence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Děti, adolescenti, dospělí, senioři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Koncepce oboru logopedie</a:t>
            </a:r>
            <a:endParaRPr b="1"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interdisciplinární obor -přírodně-společenské a empiricko-normativní vědy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cs" sz="1800"/>
              <a:t>zdravotnický + speciálně-pedagogický obor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změna paradigmatu (od hovoření ke komunikaci)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cs" sz="1800"/>
              <a:t>důraz kladen na všechny jazykové roviny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cs" sz="1800"/>
              <a:t>proces přetváření na moderní vědu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Francie - lékařské fakulty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Švýcarsko - psychologie/lingvistika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Polsko - aplikovaná fonetika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1176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Vztah logopedie k jiným </a:t>
            </a:r>
            <a:r>
              <a:rPr b="1" lang="cs"/>
              <a:t>vědním oborům a mezioborová spolupráce</a:t>
            </a:r>
            <a:endParaRPr b="1"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222040"/>
            <a:ext cx="8520600" cy="375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Logopedie využívá poznatky z různých oborů - interdisciplinární obor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—&gt; speciální pedagogika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těsný vztah k obecné pedagogice i ostatním oborům speciální pedagogiky (surdopedie, somatopedie, psychopedie, oftalmopedie)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—&gt; medicína - foniatrie, psychiatrie, neurologie, ORL, pediatrie, gerontologie, plastická chirurgie, ortodoncie, stomatologie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—&gt; psychologie - vývojová psychologie, patopsychologie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—&gt; jazykověda - </a:t>
            </a:r>
            <a:r>
              <a:rPr lang="cs"/>
              <a:t>fonetika, fonologie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—&gt; neurolingvistika, psycholingvistika, genetika, informatika, kybernetika, právní vědy atd… (poznatky se stávají stále důležitějšími)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Logoped</a:t>
            </a:r>
            <a:endParaRPr b="1"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zkoumá narušenou komunikační schopnost z hlediska příčin a projevů, důsledků, možností diagnostiky, prevence, terapie i prognózy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cs"/>
              <a:t>vzdělání:</a:t>
            </a:r>
            <a:r>
              <a:rPr lang="cs"/>
              <a:t> speciální pedagogika se SZZ z logopedie a surdopedie (Bc.)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		speciální pedagogika se SZZ z logopedie a surdopedie (Mgr.)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		AKK - 1 rok (výuka, stáž, praxe na foniatrii/klinické logopedii)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		specializační vzdělávání - atestace - KLINICKÝ LOGOPED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cs"/>
              <a:t>atestace:</a:t>
            </a:r>
            <a:r>
              <a:rPr lang="cs"/>
              <a:t> min 36 měsíců (při plném prac. úvazku) rozděleno do 2 částí (základní kmen, specializovaný výcvik)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50000"/>
              <a:buChar char="●"/>
            </a:pPr>
            <a:r>
              <a:rPr lang="cs"/>
              <a:t>odkaz na podrobné informace ke specializačnímu vzdělávání - </a:t>
            </a:r>
            <a:r>
              <a:rPr lang="cs" sz="1200" u="sng">
                <a:solidFill>
                  <a:schemeClr val="hlink"/>
                </a:solidFill>
                <a:hlinkClick r:id="rId3"/>
              </a:rPr>
              <a:t>https://www.mzcr.cz/wp-content/uploads/wepub/4225/11910/P%C5%99%C3%ADloha%20%C4%8D.%2040%20-%20Klinicka%20logopedie.pdf</a:t>
            </a:r>
            <a:r>
              <a:rPr lang="cs" sz="1200"/>
              <a:t> </a:t>
            </a:r>
            <a:endParaRPr sz="1200"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cs"/>
              <a:t>předpoklady:</a:t>
            </a:r>
            <a:r>
              <a:rPr lang="cs"/>
              <a:t> znalost angličtiny, výborná úroveň komunikační schopnosti, sociální cítění, apod.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Logopedický asistent</a:t>
            </a:r>
            <a:endParaRPr b="1"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logopedický asistent vykonává činnost pod vedením klinického logopeda nebo speciálně pedagogického centra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u="sng"/>
              <a:t>získání potřebné kvalifikace:</a:t>
            </a:r>
            <a:endParaRPr u="sng"/>
          </a:p>
          <a:p>
            <a:pPr indent="-342900" lvl="1" marL="9144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cs" sz="1800"/>
              <a:t>vysokoškolské bakalářské vzdělání se státní zkouškou z logopedie/ surdopedie</a:t>
            </a:r>
            <a:endParaRPr sz="1800"/>
          </a:p>
          <a:p>
            <a:pPr indent="-342900" lvl="1" marL="9144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cs" sz="1800"/>
              <a:t>absolvování programu celoživotního vzdělávání uskutečňovaného vysokou školou a zaměřeného na speciální pedagogiku - logopedii</a:t>
            </a:r>
            <a:endParaRPr sz="1800"/>
          </a:p>
          <a:p>
            <a:pPr indent="-368300" lvl="1" marL="9144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 sz="1800"/>
              <a:t>absolvováním kursu zaměřeného na logopedickou prevenci akreditovaného MŠMT</a:t>
            </a:r>
            <a:endParaRPr sz="2200"/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Logopedický asistent</a:t>
            </a:r>
            <a:endParaRPr b="1" sz="2500"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86875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u="sng"/>
              <a:t>Logopedický asistent provádí:</a:t>
            </a:r>
            <a:endParaRPr u="sng"/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přímou logopedickou intervenci u žáků se zjištěnou prostou vadou výslovnosti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reedukaci stanovenou logopedem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depistáž dětí a žáků s narušenou komunikační schopností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činnosti zaměřené na podporu přirozeného rozvoje řeči a prevenci vzniku poruch řeči a vzniku čtenářských obtíží,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poskytování informací o možnostech dostupnosti logopedické péče rodičům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/>
              <a:t>Osobnostní předpoklady:</a:t>
            </a:r>
            <a:endParaRPr u="sng"/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výborná úroveň komunikační schopnosti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dobrá fonematická diferenciace</a:t>
            </a:r>
            <a:endParaRPr/>
          </a:p>
          <a:p>
            <a:pPr indent="0" lvl="0" marL="457200" rtl="0" algn="l">
              <a:lnSpc>
                <a:spcPct val="98181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Zdroje</a:t>
            </a:r>
            <a:endParaRPr b="1"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 sz="1400">
                <a:solidFill>
                  <a:srgbClr val="212529"/>
                </a:solidFill>
                <a:highlight>
                  <a:srgbClr val="FFFFFF"/>
                </a:highlight>
              </a:rPr>
              <a:t>KLENKOVÁ, Jiřina. Logopedie - vědní a studijní obor. In: </a:t>
            </a:r>
            <a:r>
              <a:rPr i="1" lang="cs" sz="1400">
                <a:solidFill>
                  <a:srgbClr val="212529"/>
                </a:solidFill>
                <a:highlight>
                  <a:srgbClr val="FFFFFF"/>
                </a:highlight>
              </a:rPr>
              <a:t>Logopedie</a:t>
            </a:r>
            <a:r>
              <a:rPr lang="cs" sz="1400">
                <a:solidFill>
                  <a:srgbClr val="212529"/>
                </a:solidFill>
                <a:highlight>
                  <a:srgbClr val="FFFFFF"/>
                </a:highlight>
              </a:rPr>
              <a:t>. Praha: Grada Publishing, 2006, s. 11-14. ISBN 978-80-247-1110-9.</a:t>
            </a:r>
            <a:endParaRPr sz="1400"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Char char="●"/>
            </a:pPr>
            <a:r>
              <a:rPr lang="cs" sz="1400">
                <a:solidFill>
                  <a:srgbClr val="212529"/>
                </a:solidFill>
                <a:highlight>
                  <a:schemeClr val="lt1"/>
                </a:highlight>
              </a:rPr>
              <a:t>Laurenčíková, K. (2009). </a:t>
            </a:r>
            <a:r>
              <a:rPr i="1" lang="cs" sz="1400">
                <a:solidFill>
                  <a:srgbClr val="212529"/>
                </a:solidFill>
                <a:highlight>
                  <a:schemeClr val="lt1"/>
                </a:highlight>
              </a:rPr>
              <a:t>Č. j. 14 712/2009 - 61 Metodické doporučení k zabezpečení logopedické péče ve školství</a:t>
            </a:r>
            <a:r>
              <a:rPr lang="cs" sz="1400">
                <a:solidFill>
                  <a:srgbClr val="212529"/>
                </a:solidFill>
                <a:highlight>
                  <a:schemeClr val="lt1"/>
                </a:highlight>
              </a:rPr>
              <a:t>. Vzdělávací služby. Retrieved February 20, 2023, from </a:t>
            </a:r>
            <a:r>
              <a:rPr lang="cs" sz="1400" u="sng">
                <a:solidFill>
                  <a:schemeClr val="hlink"/>
                </a:solidFill>
                <a:highlight>
                  <a:schemeClr val="lt1"/>
                </a:highlight>
                <a:hlinkClick r:id="rId3"/>
              </a:rPr>
              <a:t>https://www.vzdelavacisluzby.cz/dokumenty/legislativa/placena-sekce/msmt/informace-doporuceni/14712-2009-61.pdf</a:t>
            </a:r>
            <a:endParaRPr sz="1400">
              <a:solidFill>
                <a:srgbClr val="212529"/>
              </a:solidFill>
              <a:highlight>
                <a:schemeClr val="lt1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1400"/>
              <a:buChar char="●"/>
            </a:pPr>
            <a:r>
              <a:rPr lang="cs" sz="1400">
                <a:solidFill>
                  <a:srgbClr val="212529"/>
                </a:solidFill>
                <a:highlight>
                  <a:srgbClr val="FFFFFF"/>
                </a:highlight>
              </a:rPr>
              <a:t>Asociace klinických logopedů. </a:t>
            </a:r>
            <a:r>
              <a:rPr i="1" lang="cs" sz="1400">
                <a:solidFill>
                  <a:srgbClr val="212529"/>
                </a:solidFill>
                <a:highlight>
                  <a:srgbClr val="FFFFFF"/>
                </a:highlight>
              </a:rPr>
              <a:t>Asociace klinických logopedů</a:t>
            </a:r>
            <a:r>
              <a:rPr lang="cs" sz="1400">
                <a:solidFill>
                  <a:srgbClr val="212529"/>
                </a:solidFill>
                <a:highlight>
                  <a:srgbClr val="FFFFFF"/>
                </a:highlight>
              </a:rPr>
              <a:t> [online]. Praha: -, 2023 [cit. 2023-02-20]. Dostupné z: </a:t>
            </a:r>
            <a:r>
              <a:rPr lang="cs" sz="14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https://www.klinickalogopedie.cz</a:t>
            </a:r>
            <a:r>
              <a:rPr lang="cs" sz="1400">
                <a:solidFill>
                  <a:srgbClr val="212529"/>
                </a:solidFill>
                <a:highlight>
                  <a:srgbClr val="FFFFFF"/>
                </a:highlight>
              </a:rPr>
              <a:t> </a:t>
            </a:r>
            <a:endParaRPr sz="1400">
              <a:solidFill>
                <a:srgbClr val="212529"/>
              </a:solidFill>
              <a:highlight>
                <a:schemeClr val="lt1"/>
              </a:highlight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