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Raleway"/>
      <p:regular r:id="rId26"/>
      <p:bold r:id="rId27"/>
      <p:italic r:id="rId28"/>
      <p:boldItalic r:id="rId29"/>
    </p:embeddedFont>
    <p:embeddedFont>
      <p:font typeface="Nunito"/>
      <p:regular r:id="rId30"/>
      <p:bold r:id="rId31"/>
      <p:italic r:id="rId32"/>
      <p:boldItalic r:id="rId33"/>
    </p:embeddedFont>
    <p:embeddedFont>
      <p:font typeface="Lato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aleway-regular.fntdata"/><Relationship Id="rId25" Type="http://schemas.openxmlformats.org/officeDocument/2006/relationships/slide" Target="slides/slide20.xml"/><Relationship Id="rId28" Type="http://schemas.openxmlformats.org/officeDocument/2006/relationships/font" Target="fonts/Raleway-italic.fntdata"/><Relationship Id="rId27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Nunito-bold.fntdata"/><Relationship Id="rId30" Type="http://schemas.openxmlformats.org/officeDocument/2006/relationships/font" Target="fonts/Nunito-regular.fntdata"/><Relationship Id="rId11" Type="http://schemas.openxmlformats.org/officeDocument/2006/relationships/slide" Target="slides/slide6.xml"/><Relationship Id="rId33" Type="http://schemas.openxmlformats.org/officeDocument/2006/relationships/font" Target="fonts/Nunito-boldItalic.fntdata"/><Relationship Id="rId10" Type="http://schemas.openxmlformats.org/officeDocument/2006/relationships/slide" Target="slides/slide5.xml"/><Relationship Id="rId32" Type="http://schemas.openxmlformats.org/officeDocument/2006/relationships/font" Target="fonts/Nunito-italic.fntdata"/><Relationship Id="rId13" Type="http://schemas.openxmlformats.org/officeDocument/2006/relationships/slide" Target="slides/slide8.xml"/><Relationship Id="rId35" Type="http://schemas.openxmlformats.org/officeDocument/2006/relationships/font" Target="fonts/Lato-bold.fntdata"/><Relationship Id="rId12" Type="http://schemas.openxmlformats.org/officeDocument/2006/relationships/slide" Target="slides/slide7.xml"/><Relationship Id="rId34" Type="http://schemas.openxmlformats.org/officeDocument/2006/relationships/font" Target="fonts/Lato-regular.fntdata"/><Relationship Id="rId15" Type="http://schemas.openxmlformats.org/officeDocument/2006/relationships/slide" Target="slides/slide10.xml"/><Relationship Id="rId37" Type="http://schemas.openxmlformats.org/officeDocument/2006/relationships/font" Target="fonts/Lato-boldItalic.fntdata"/><Relationship Id="rId14" Type="http://schemas.openxmlformats.org/officeDocument/2006/relationships/slide" Target="slides/slide9.xml"/><Relationship Id="rId36" Type="http://schemas.openxmlformats.org/officeDocument/2006/relationships/font" Target="fonts/Lato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1504edde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1504edde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1504edde3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1504edde3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15b6fb2f8a_1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15b6fb2f8a_1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15b6fb2f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15b6fb2f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15b6fb2f8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15b6fb2f8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15b6fb2f8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15b6fb2f8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1354c0a2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1354c0a2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14e54adba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14e54adba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14e54adbae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14e54adbae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15b6fb2f8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15b6fb2f8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b67768b76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b67768b76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14e54adbae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14e54adbae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14e54adba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14e54adba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b67768b762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b67768b76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159d0a9142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159d0a9142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b67768b762_2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b67768b762_2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b67768b762_3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b67768b762_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59d0a914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59d0a914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159d0a9142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159d0a9142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okumen.pub/language-development-an-introduction-global-edition-9nbsped-1292104422-9781292104423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Ontogeneze řeči a jazykových schopností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729452" y="298715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latin typeface="Raleway"/>
                <a:ea typeface="Raleway"/>
                <a:cs typeface="Raleway"/>
                <a:sym typeface="Raleway"/>
              </a:rPr>
              <a:t>Faktory ovlivňující vývoj řeči a jazykových schopností</a:t>
            </a:r>
            <a:endParaRPr sz="2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729450" y="3714100"/>
            <a:ext cx="6222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Lato"/>
                <a:ea typeface="Lato"/>
                <a:cs typeface="Lato"/>
                <a:sym typeface="Lato"/>
              </a:rPr>
              <a:t>Gajdušková, Smělíková, Jobeková, Hejda, Fábiková, Nikodémová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Lato"/>
                <a:ea typeface="Lato"/>
                <a:cs typeface="Lato"/>
                <a:sym typeface="Lato"/>
              </a:rPr>
              <a:t>Brno 2023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701050" y="824825"/>
            <a:ext cx="7597500" cy="535200"/>
          </a:xfrm>
          <a:prstGeom prst="rect">
            <a:avLst/>
          </a:prstGeom>
          <a:solidFill>
            <a:srgbClr val="FCE5CD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19999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Jazykové roviny v ontogenezi řeči</a:t>
            </a:r>
            <a:endParaRPr sz="2300"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525875" y="1534000"/>
            <a:ext cx="3942900" cy="32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  <a:highlight>
                  <a:srgbClr val="D9EAD3"/>
                </a:highlight>
              </a:rPr>
              <a:t>Morfologicko-syntaktická</a:t>
            </a:r>
            <a:endParaRPr b="1" sz="1400">
              <a:solidFill>
                <a:srgbClr val="000000"/>
              </a:solidFill>
              <a:highlight>
                <a:srgbClr val="D9EAD3"/>
              </a:highlight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1. rok (vlastní vývoj řeči)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Opakování</a:t>
            </a:r>
            <a:r>
              <a:rPr lang="cs">
                <a:solidFill>
                  <a:srgbClr val="000000"/>
                </a:solidFill>
              </a:rPr>
              <a:t> slabik – jednoslovné věty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1,5 – 2 roky – dvouslovné věty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2,5 - 3 roky - 3, 4, 5 slov ve větě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Morfologie – Podstatná jména, Onomatopoická citoslovce, slovesa, přídavná jména, osobní zájmena….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Syntax – transfer 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cs">
                <a:solidFill>
                  <a:srgbClr val="000000"/>
                </a:solidFill>
              </a:rPr>
              <a:t>Fyziologický dysgramatismus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2"/>
          <p:cNvSpPr txBox="1"/>
          <p:nvPr>
            <p:ph idx="2" type="body"/>
          </p:nvPr>
        </p:nvSpPr>
        <p:spPr>
          <a:xfrm>
            <a:off x="4826075" y="1534000"/>
            <a:ext cx="3774300" cy="33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  <a:highlight>
                  <a:srgbClr val="FFF2CC"/>
                </a:highlight>
              </a:rPr>
              <a:t>Lexikálně-sémantická</a:t>
            </a:r>
            <a:endParaRPr b="1" sz="1600">
              <a:solidFill>
                <a:srgbClr val="000000"/>
              </a:solidFill>
              <a:highlight>
                <a:srgbClr val="FFF2CC"/>
              </a:highlight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10. měsíc – pasivní slovní zásoba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12. měsíc – aktivní slovní zásoba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Hypergeneralizace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Hyperdiferenciace</a:t>
            </a:r>
            <a:endParaRPr sz="15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Slovní zásoba: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1. rok – 5-7 slov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2. rok – 200 slov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3. rok – 1 000 slov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4. rok – 1 500 slov</a:t>
            </a:r>
            <a:endParaRPr sz="1500">
              <a:solidFill>
                <a:srgbClr val="000000"/>
              </a:solidFill>
            </a:endParaRPr>
          </a:p>
          <a:p>
            <a:pPr indent="-30956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1500">
                <a:solidFill>
                  <a:srgbClr val="000000"/>
                </a:solidFill>
              </a:rPr>
              <a:t>6. rok – 2 500-3 000 slov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191" name="Google Shape;191;p22"/>
          <p:cNvCxnSpPr/>
          <p:nvPr/>
        </p:nvCxnSpPr>
        <p:spPr>
          <a:xfrm>
            <a:off x="4549800" y="1628975"/>
            <a:ext cx="44400" cy="328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"/>
          <p:cNvSpPr txBox="1"/>
          <p:nvPr>
            <p:ph type="title"/>
          </p:nvPr>
        </p:nvSpPr>
        <p:spPr>
          <a:xfrm>
            <a:off x="852300" y="547500"/>
            <a:ext cx="7597500" cy="535200"/>
          </a:xfrm>
          <a:prstGeom prst="rect">
            <a:avLst/>
          </a:prstGeom>
          <a:solidFill>
            <a:srgbClr val="FCE5CD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19999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cs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Jazykové roviny v ontogenezi řeči</a:t>
            </a:r>
            <a:endParaRPr sz="2300"/>
          </a:p>
        </p:txBody>
      </p:sp>
      <p:sp>
        <p:nvSpPr>
          <p:cNvPr id="197" name="Google Shape;197;p23"/>
          <p:cNvSpPr txBox="1"/>
          <p:nvPr>
            <p:ph idx="1" type="body"/>
          </p:nvPr>
        </p:nvSpPr>
        <p:spPr>
          <a:xfrm>
            <a:off x="542850" y="1402650"/>
            <a:ext cx="3942900" cy="326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000000"/>
                </a:solidFill>
                <a:highlight>
                  <a:srgbClr val="E6B8AF"/>
                </a:highlight>
              </a:rPr>
              <a:t>Foneticko-fonologická</a:t>
            </a:r>
            <a:endParaRPr b="1" sz="1200">
              <a:solidFill>
                <a:srgbClr val="000000"/>
              </a:solidFill>
              <a:highlight>
                <a:srgbClr val="E6B8AF"/>
              </a:highlight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>
                <a:solidFill>
                  <a:srgbClr val="000000"/>
                </a:solidFill>
              </a:rPr>
              <a:t>Počátky okolo 6. až 8. měsíce → vyčlenění hlásek mateřského jazyka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 u="sng">
                <a:solidFill>
                  <a:srgbClr val="000000"/>
                </a:solidFill>
              </a:rPr>
              <a:t>Pořadí fixace jednotlivých hlásek</a:t>
            </a:r>
            <a:endParaRPr sz="1200" u="sng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samohlásky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souhlásky: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závěrové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úžinové jednoduché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polozávěrové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200">
                <a:solidFill>
                  <a:srgbClr val="000000"/>
                </a:solidFill>
              </a:rPr>
              <a:t>úžinové se zvláštním způsobem tvoření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>
                <a:solidFill>
                  <a:srgbClr val="000000"/>
                </a:solidFill>
              </a:rPr>
              <a:t>Vývoj výslovnosti může být ukončen asi v 5 letech, ale může trvat také do 5.-7</a:t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3"/>
          <p:cNvSpPr txBox="1"/>
          <p:nvPr>
            <p:ph idx="2" type="body"/>
          </p:nvPr>
        </p:nvSpPr>
        <p:spPr>
          <a:xfrm>
            <a:off x="4808275" y="1402650"/>
            <a:ext cx="4041600" cy="335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cs" sz="1200">
                <a:solidFill>
                  <a:srgbClr val="000000"/>
                </a:solidFill>
                <a:highlight>
                  <a:srgbClr val="C9DAF8"/>
                </a:highlight>
              </a:rPr>
              <a:t>Pragmatická</a:t>
            </a:r>
            <a:endParaRPr b="1" sz="1200">
              <a:solidFill>
                <a:srgbClr val="000000"/>
              </a:solidFill>
              <a:highlight>
                <a:srgbClr val="C9DAF8"/>
              </a:highlight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>
                <a:solidFill>
                  <a:srgbClr val="000000"/>
                </a:solidFill>
              </a:rPr>
              <a:t>2.-3. rok – role komunikačního partnera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>
                <a:solidFill>
                  <a:srgbClr val="000000"/>
                </a:solidFill>
              </a:rPr>
              <a:t>po 3. roce snaha komunikovat, navazovat a udržovat krátký rozhovor s dospělými,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cs" sz="1200">
                <a:solidFill>
                  <a:srgbClr val="000000"/>
                </a:solidFill>
              </a:rPr>
              <a:t>ve 4 letech komunikace přiměřená dané situaci – období intelektualizace řeči, dochází v něm k regulační funkci řeči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0" lvl="0" marL="0" rtl="0" algn="ctr">
              <a:lnSpc>
                <a:spcPct val="98181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cxnSp>
        <p:nvCxnSpPr>
          <p:cNvPr id="199" name="Google Shape;199;p23"/>
          <p:cNvCxnSpPr/>
          <p:nvPr/>
        </p:nvCxnSpPr>
        <p:spPr>
          <a:xfrm>
            <a:off x="4485750" y="1384650"/>
            <a:ext cx="44400" cy="328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Faktory ovlivňující vývoj řeči a jazyka</a:t>
            </a:r>
            <a:endParaRPr/>
          </a:p>
        </p:txBody>
      </p:sp>
      <p:sp>
        <p:nvSpPr>
          <p:cNvPr id="205" name="Google Shape;205;p24"/>
          <p:cNvSpPr txBox="1"/>
          <p:nvPr>
            <p:ph idx="1" type="body"/>
          </p:nvPr>
        </p:nvSpPr>
        <p:spPr>
          <a:xfrm>
            <a:off x="687875" y="1612325"/>
            <a:ext cx="4200900" cy="22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4800">
                <a:solidFill>
                  <a:srgbClr val="000000"/>
                </a:solidFill>
              </a:rPr>
              <a:t> 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Motorické schopnosti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Stav CNS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Intelektové schopnosti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Stav mluvidel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Zrakové a sluchové vnímání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Vrozená míra nadání pro jazyk</a:t>
            </a:r>
            <a:endParaRPr sz="56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600">
                <a:solidFill>
                  <a:srgbClr val="000000"/>
                </a:solidFill>
              </a:rPr>
              <a:t>Sociální prostředí</a:t>
            </a:r>
            <a:endParaRPr sz="5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4800">
                <a:solidFill>
                  <a:srgbClr val="000000"/>
                </a:solidFill>
              </a:rPr>
              <a:t> 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4"/>
          <p:cNvSpPr txBox="1"/>
          <p:nvPr/>
        </p:nvSpPr>
        <p:spPr>
          <a:xfrm>
            <a:off x="4376850" y="1966475"/>
            <a:ext cx="40413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Možnosti stimulace vývoje řeči (v domácím v prostředí):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Komunikace tváří v tvář a na stejné úrovni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Jasná mluva, základní slovní zásoba, krátké věty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Všechno, co dělám jasně pojmenovávat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Opakovat, co dítě říká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Pochvala, motivace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Přijímat přístup dítěte</a:t>
            </a:r>
            <a:endParaRPr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Mozek a řeč</a:t>
            </a:r>
            <a:endParaRPr/>
          </a:p>
        </p:txBody>
      </p:sp>
      <p:pic>
        <p:nvPicPr>
          <p:cNvPr id="212" name="Google Shape;21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075" y="1697325"/>
            <a:ext cx="3781325" cy="2984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40700" y="1743675"/>
            <a:ext cx="4109453" cy="298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Vývoj mozku a řeč</a:t>
            </a:r>
            <a:endParaRPr/>
          </a:p>
        </p:txBody>
      </p:sp>
      <p:sp>
        <p:nvSpPr>
          <p:cNvPr id="219" name="Google Shape;219;p2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Osvojování řeči a jazyka souvisí s fyzickým dozráváním a specializací mozku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Nejrychlejší </a:t>
            </a:r>
            <a:r>
              <a:rPr lang="cs" sz="1200">
                <a:solidFill>
                  <a:srgbClr val="000000"/>
                </a:solidFill>
              </a:rPr>
              <a:t>růst</a:t>
            </a: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 prvních 2 letech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Hmotnost mozku - </a:t>
            </a:r>
            <a:r>
              <a:rPr lang="cs" sz="1200">
                <a:solidFill>
                  <a:srgbClr val="000000"/>
                </a:solidFill>
              </a:rPr>
              <a:t>ukazatel</a:t>
            </a: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neurologického vývoje - novorozenec 25% hmotnosti dospělého mozku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rok - 60% hmotnosti dospělého mozku - první slova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 let - 90% ---- finální hmotnost cca 12 let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Množství neuronů se výrazně nemění, zvyšuje se množství dendritů a axonů, probíhá myelinizace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Vliv: choroba, podvýživa, senzorická deprivace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Myelinizace pod vlivem estrogenu - děvčata dřívější neurologický vývoj?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Vývoj mozkové kůry</a:t>
            </a:r>
            <a:endParaRPr/>
          </a:p>
        </p:txBody>
      </p:sp>
      <p:sp>
        <p:nvSpPr>
          <p:cNvPr id="225" name="Google Shape;225;p27"/>
          <p:cNvSpPr txBox="1"/>
          <p:nvPr>
            <p:ph idx="1" type="body"/>
          </p:nvPr>
        </p:nvSpPr>
        <p:spPr>
          <a:xfrm>
            <a:off x="819150" y="14037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Myelinizační cykly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Motorická area ve frontálním laloku (Brocova)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Somatosenzorická area v parietálním laloku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3. Primární vizuální area v okcipitálním laloku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Heschlovy závity - primární sluchová oblast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Později: oblasti spojené s řečí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Nejdřív primární centra, pak asociační oblasti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Fasciculus arcuatus se myelinizuje v 1.roku života - první slova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Rychlá myelinizace asociační oblasti parietálního laloku - 2.-3.rok - rychlý nárůst slovní zásoby - růst až do 40.let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c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Vývojové opoždění jazyka - nedostatečné vyzrávání myelinu v asociačních oblastech a jazykových centrách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Ontogeneze znakového jazyka u dětí</a:t>
            </a:r>
            <a:endParaRPr/>
          </a:p>
        </p:txBody>
      </p:sp>
      <p:sp>
        <p:nvSpPr>
          <p:cNvPr id="231" name="Google Shape;231;p28"/>
          <p:cNvSpPr txBox="1"/>
          <p:nvPr>
            <p:ph idx="1" type="body"/>
          </p:nvPr>
        </p:nvSpPr>
        <p:spPr>
          <a:xfrm>
            <a:off x="819150" y="17554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●"/>
            </a:pPr>
            <a:r>
              <a:rPr lang="cs" sz="1500">
                <a:solidFill>
                  <a:srgbClr val="000000"/>
                </a:solidFill>
              </a:rPr>
              <a:t>znakový jazyk dětí x znakový jazyk dospělých</a:t>
            </a:r>
            <a:endParaRPr sz="1500">
              <a:solidFill>
                <a:srgbClr val="000000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</a:pPr>
            <a:r>
              <a:rPr lang="cs" sz="1300">
                <a:solidFill>
                  <a:srgbClr val="000000"/>
                </a:solidFill>
              </a:rPr>
              <a:t>jednodušší artikulace, častější opakování znaku</a:t>
            </a:r>
            <a:endParaRPr sz="13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●"/>
            </a:pPr>
            <a:r>
              <a:rPr lang="cs" sz="1500">
                <a:solidFill>
                  <a:srgbClr val="000000"/>
                </a:solidFill>
              </a:rPr>
              <a:t>dítě s těžkou vrozenou nebo raně získanou vadou sluchu:</a:t>
            </a:r>
            <a:endParaRPr sz="1500">
              <a:solidFill>
                <a:srgbClr val="000000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</a:pPr>
            <a:r>
              <a:rPr lang="cs" sz="1300">
                <a:solidFill>
                  <a:srgbClr val="000000"/>
                </a:solidFill>
              </a:rPr>
              <a:t>reflexivní křik, broukání, zdvojování slabik</a:t>
            </a:r>
            <a:endParaRPr sz="1300">
              <a:solidFill>
                <a:srgbClr val="000000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</a:pPr>
            <a:r>
              <a:rPr lang="cs" sz="1300">
                <a:solidFill>
                  <a:srgbClr val="000000"/>
                </a:solidFill>
              </a:rPr>
              <a:t>vývoj řeči se pozastavuje až u pudového žvatlání (6 měsíc dítěte)</a:t>
            </a:r>
            <a:endParaRPr sz="1300">
              <a:solidFill>
                <a:srgbClr val="000000"/>
              </a:solidFill>
            </a:endParaRPr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■"/>
            </a:pPr>
            <a:r>
              <a:rPr lang="cs" sz="1300">
                <a:solidFill>
                  <a:srgbClr val="000000"/>
                </a:solidFill>
              </a:rPr>
              <a:t>vyžaduje zpětnou sluchovou vazbu vlastního hlasu a vnímání hlasů ostatních</a:t>
            </a:r>
            <a:endParaRPr sz="13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●"/>
            </a:pPr>
            <a:r>
              <a:rPr lang="cs" sz="1500">
                <a:solidFill>
                  <a:srgbClr val="000000"/>
                </a:solidFill>
              </a:rPr>
              <a:t>znakový jazyk jako mateřský </a:t>
            </a:r>
            <a:endParaRPr sz="1500">
              <a:solidFill>
                <a:srgbClr val="000000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</a:pPr>
            <a:r>
              <a:rPr lang="cs" sz="1300">
                <a:solidFill>
                  <a:srgbClr val="000000"/>
                </a:solidFill>
              </a:rPr>
              <a:t>vizuálně pohybové znaky dítětem snadno viditelné, učení spontánně</a:t>
            </a:r>
            <a:endParaRPr sz="13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●"/>
            </a:pPr>
            <a:r>
              <a:rPr lang="cs" sz="1500">
                <a:solidFill>
                  <a:srgbClr val="000000"/>
                </a:solidFill>
              </a:rPr>
              <a:t>první znaky nejčastěji: Máma, táta, pes, ahoj, pá, ne, …</a:t>
            </a:r>
            <a:endParaRPr sz="1500">
              <a:solidFill>
                <a:srgbClr val="000000"/>
              </a:solidFill>
            </a:endParaRPr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○"/>
            </a:pPr>
            <a:r>
              <a:rPr lang="cs" sz="1300">
                <a:solidFill>
                  <a:srgbClr val="000000"/>
                </a:solidFill>
              </a:rPr>
              <a:t>u neslyšících dříve znaky zvířat než u slyšících pojmenování zvířat (rozlišují podle zvuků, které to zvíře vydává)</a:t>
            </a:r>
            <a:endParaRPr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Jazykové roviny ve vývoji znakového jazyka</a:t>
            </a:r>
            <a:endParaRPr/>
          </a:p>
        </p:txBody>
      </p:sp>
      <p:sp>
        <p:nvSpPr>
          <p:cNvPr id="237" name="Google Shape;237;p29"/>
          <p:cNvSpPr txBox="1"/>
          <p:nvPr>
            <p:ph idx="1" type="body"/>
          </p:nvPr>
        </p:nvSpPr>
        <p:spPr>
          <a:xfrm>
            <a:off x="311700" y="1601725"/>
            <a:ext cx="8520600" cy="310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rovina foneticko - fonologická: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vývojová patlavost - děti nejsou schopné koordinovat pohyby rukou (znaky komolí) → něco jako špatná výslovnost hlásek u dětí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zjednodušené znaky - lehčí tvary rukou, více ikonické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rovina morfologicko - syntaktická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manuální žvatlání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rok/rok a půl: první skutečné znaky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hypergeneralizace - zevšeobecňování, rozšiřování významu znaků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dva roky: izolované znaky se přeměňují do kombinací znaků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cs"/>
              <a:t>osvojení morfologických struktur v předškolním věku, syntaktických s. do 10 let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rovina lexikálně sémantická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rok: první tázací výrazy (kde, co)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rok a půl: rozvíjí se aktivní znaková zásoba, začátek používání obličejových výrazů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dva a půl/tři roky: 350 pojmů (stejně jako mluvená zásoba slyšícího dítěte)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Shrnutí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0"/>
          <p:cNvSpPr txBox="1"/>
          <p:nvPr>
            <p:ph idx="1" type="body"/>
          </p:nvPr>
        </p:nvSpPr>
        <p:spPr>
          <a:xfrm>
            <a:off x="819150" y="18002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starší literatura: vývoj dětského znakového jazyka je pomalejší než vývoj mluvené dětské řeči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neplatí : probíhá obdobně jako vývoj</a:t>
            </a:r>
            <a:r>
              <a:rPr lang="cs" sz="1400"/>
              <a:t> mluveného jazyka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možný rozdíl: neslyšící děti slyšících x neslyšících rodičů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Zajímavosti: </a:t>
            </a:r>
            <a:endParaRPr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fáze osvojování si základních komunikačních dovedností</a:t>
            </a:r>
            <a:endParaRPr sz="15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cs" sz="1200"/>
              <a:t>upoutání pozornosti dotykem, důležitost očního kontaktu, dělení pozornosti mezi předmět komunikace a komunikanta</a:t>
            </a:r>
            <a:endParaRPr sz="12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děti cca do 3 let nerozlišují pravou a levou ruku u znakování - nemají rozlišenou lateralitu</a:t>
            </a:r>
            <a:endParaRPr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Užitečná</a:t>
            </a:r>
            <a:r>
              <a:rPr lang="cs"/>
              <a:t> literatura </a:t>
            </a:r>
            <a:endParaRPr/>
          </a:p>
        </p:txBody>
      </p:sp>
      <p:sp>
        <p:nvSpPr>
          <p:cNvPr id="249" name="Google Shape;249;p31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 sz="1400"/>
              <a:t>Ilona Kejlíčková - Vady řeči u dětí - příklady z praxe, tipy na aktivity pro rozvoj dětských mluvidel, porovnání vývoje řeči a motoriky, přehledné tabulky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 sz="1400" u="sng">
                <a:solidFill>
                  <a:schemeClr val="hlink"/>
                </a:solidFill>
                <a:hlinkClick r:id="rId3"/>
              </a:rPr>
              <a:t>Robert E.Owens Jr - Language Development</a:t>
            </a:r>
            <a:r>
              <a:rPr lang="cs" sz="1400">
                <a:solidFill>
                  <a:srgbClr val="000000"/>
                </a:solidFill>
              </a:rPr>
              <a:t>: An Introduction - detailní popis vývoje jazyka a řeči u dětí, informace, které nejsou běžně v česko-slovenské literatuře, mírně odlišné ponětí, na stáhnutí zdarma (klik na název knihy)</a:t>
            </a:r>
            <a:endParaRPr sz="14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Dělení ontogeneze řeči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928400" y="1595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Dělení dle Lechty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</a:rPr>
              <a:t>1. období pragmatizace</a:t>
            </a: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přibližně do konce prvního roku života; 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</a:rPr>
              <a:t>2. období sémantizace</a:t>
            </a: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první až druhý rok života; 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</a:rPr>
              <a:t>3. období lexémizace</a:t>
            </a: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druhý až třetí rok života; 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</a:rPr>
              <a:t>4. období gramatizace</a:t>
            </a: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třetí až čtvrtý rok života 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1600">
                <a:solidFill>
                  <a:srgbClr val="000000"/>
                </a:solidFill>
              </a:rPr>
              <a:t>5. období intelektualizace</a:t>
            </a: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- po čtvrtém roce života.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Zdroje:</a:t>
            </a:r>
            <a:endParaRPr/>
          </a:p>
        </p:txBody>
      </p:sp>
      <p:sp>
        <p:nvSpPr>
          <p:cNvPr id="255" name="Google Shape;255;p32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  <a:highlight>
                  <a:srgbClr val="FFFFFF"/>
                </a:highlight>
              </a:rPr>
              <a:t>SCHÄFFEROVÁ, Erika. Jazykové kompetence žáků mladšího školního věku s těžkou sluchovou vadou v českém znakovém jazyce. Praha, 2016. Diplomová práce. Univerzita Karlova v Praze. Vedoucí práce Mgr. Miroslava Kotvová.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  <a:highlight>
                  <a:srgbClr val="FFFFFF"/>
                </a:highlight>
              </a:rPr>
              <a:t>LIŠKOVÁ, Monika. Osvojování češtiny a znakového jazyka: srovnání. Brno, 2006. Diplomová bakalářská práce. Masarykova univerzita. Vedoucí práce Mgr. Linda Awadová.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  <a:highlight>
                  <a:srgbClr val="FFFFFF"/>
                </a:highlight>
              </a:rPr>
              <a:t>DEJMKOVÁ, Štěpánka. Vývoj jazykových kompetencí jedinců CODA. Praha, 2014. Bakalářská práce. Univerzita Karlova v Praze. Vedoucí práce Mgr. Miroslava Kotvová.</a:t>
            </a:r>
            <a:endParaRPr sz="25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</a:rPr>
              <a:t>Horňáková, K., Kapalková, S., &amp; Mikulajová, M. (2009). Jak mluvit s dětmi: od narození do tří let (1 vyd.). Portál.</a:t>
            </a:r>
            <a:endParaRPr sz="2500">
              <a:solidFill>
                <a:srgbClr val="000000"/>
              </a:solidFill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</a:rPr>
              <a:t>KLENKOVÁ, Jiřina. Logopedie. Redigovala Mgr. Alena HERBERGOVÁ. Praha: Grada Publishing, 2006, 224 s. ISBN 978-80-247-9088-6.</a:t>
            </a:r>
            <a:endParaRPr sz="2500">
              <a:solidFill>
                <a:srgbClr val="000000"/>
              </a:solidFill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</a:rPr>
              <a:t>LOVE, Russell J. Mozek a řeč: neurologie nejen pro logopedy. Vyd. 1. Praha: Portál, 2009.</a:t>
            </a:r>
            <a:endParaRPr sz="2500">
              <a:solidFill>
                <a:srgbClr val="000000"/>
              </a:solidFill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</a:rPr>
              <a:t>Robert E. Owens, Jr (2016). Language development: An Introduction (9th edition). Pearson.</a:t>
            </a:r>
            <a:endParaRPr sz="2500">
              <a:solidFill>
                <a:srgbClr val="000000"/>
              </a:solidFill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2500">
                <a:solidFill>
                  <a:srgbClr val="000000"/>
                </a:solidFill>
              </a:rPr>
              <a:t>KEJKLÍČKOVÁ, Ilona. Vady řeči u dětí: návody pro praxi. Vydání 1. Praha: Grada, 2016. 222 stran. Pedagogika.</a:t>
            </a:r>
            <a:endParaRPr sz="25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727650" y="6304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Dělení ontogeneze řeči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826575" y="1165650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Dle Sováka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předběžná </a:t>
            </a:r>
            <a:r>
              <a:rPr b="1"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stádia</a:t>
            </a:r>
            <a:r>
              <a:rPr b="1"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ontogeneze řeči</a:t>
            </a:r>
            <a:endParaRPr b="1"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období křiku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období žvatlání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4913050" y="1567225"/>
            <a:ext cx="3000000" cy="217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latin typeface="Calibri"/>
                <a:ea typeface="Calibri"/>
                <a:cs typeface="Calibri"/>
                <a:sym typeface="Calibri"/>
              </a:rPr>
              <a:t>vlastní vývoj řeči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latin typeface="Calibri"/>
                <a:ea typeface="Calibri"/>
                <a:cs typeface="Calibri"/>
                <a:sym typeface="Calibri"/>
              </a:rPr>
              <a:t>1. stadium emocionálně volní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latin typeface="Calibri"/>
                <a:ea typeface="Calibri"/>
                <a:cs typeface="Calibri"/>
                <a:sym typeface="Calibri"/>
              </a:rPr>
              <a:t>2. stadium asociačně reprodukční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600">
                <a:latin typeface="Calibri"/>
                <a:ea typeface="Calibri"/>
                <a:cs typeface="Calibri"/>
                <a:sym typeface="Calibri"/>
              </a:rPr>
              <a:t>3. stadium logických pojmů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600">
                <a:latin typeface="Calibri"/>
                <a:ea typeface="Calibri"/>
                <a:cs typeface="Calibri"/>
                <a:sym typeface="Calibri"/>
              </a:rPr>
              <a:t>4. intelektualizace řeči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784200" y="5971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cs" sz="2600">
                <a:latin typeface="Calibri"/>
                <a:ea typeface="Calibri"/>
                <a:cs typeface="Calibri"/>
                <a:sym typeface="Calibri"/>
              </a:rPr>
              <a:t>Přípravné období vývoje řeči </a:t>
            </a:r>
            <a:r>
              <a:rPr lang="cs" sz="2600">
                <a:latin typeface="Calibri"/>
                <a:ea typeface="Calibri"/>
                <a:cs typeface="Calibri"/>
                <a:sym typeface="Calibri"/>
              </a:rPr>
              <a:t>(od narození do 1 roku)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727650" y="12176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79999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–  d</a:t>
            </a:r>
            <a:r>
              <a:rPr lang="cs">
                <a:solidFill>
                  <a:srgbClr val="000000"/>
                </a:solidFill>
              </a:rPr>
              <a:t>ítě se připravuje na mluvení, „trénuje“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cs">
                <a:solidFill>
                  <a:srgbClr val="000000"/>
                </a:solidFill>
              </a:rPr>
              <a:t> </a:t>
            </a:r>
            <a:r>
              <a:rPr lang="cs">
                <a:solidFill>
                  <a:srgbClr val="000000"/>
                </a:solidFill>
              </a:rPr>
              <a:t>osvojuje zručnosti a návyky, na jejichž základě vzniká později skutečná řeč.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1" lang="cs">
                <a:solidFill>
                  <a:srgbClr val="000000"/>
                </a:solidFill>
              </a:rPr>
              <a:t>Neverbální projevy </a:t>
            </a:r>
            <a:r>
              <a:rPr lang="cs">
                <a:solidFill>
                  <a:srgbClr val="000000"/>
                </a:solidFill>
              </a:rPr>
              <a:t>= nezvukové i zvukové prvky (zrakový kontakt, tělesný kontakt při kojení)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       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">
                <a:solidFill>
                  <a:srgbClr val="000000"/>
                </a:solidFill>
              </a:rPr>
              <a:t> nemusí být vždy vázány na budoucí mluvenou řeč 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       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">
                <a:solidFill>
                  <a:srgbClr val="000000"/>
                </a:solidFill>
              </a:rPr>
              <a:t>neverbální komunikace přetrvává v různých formách po celý život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1" lang="cs">
                <a:solidFill>
                  <a:srgbClr val="000000"/>
                </a:solidFill>
              </a:rPr>
              <a:t>Předverbální projevy </a:t>
            </a:r>
            <a:r>
              <a:rPr lang="cs">
                <a:solidFill>
                  <a:srgbClr val="000000"/>
                </a:solidFill>
              </a:rPr>
              <a:t>= křik, broukání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      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">
                <a:solidFill>
                  <a:srgbClr val="000000"/>
                </a:solidFill>
              </a:rPr>
              <a:t>užší vazba na budoucí zvukovou slovní, mluvenou řeč dítěte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→ </a:t>
            </a:r>
            <a:r>
              <a:rPr lang="cs">
                <a:solidFill>
                  <a:srgbClr val="000000"/>
                </a:solidFill>
              </a:rPr>
              <a:t>postupně zanikají, ve vývoji budou nahrazeny verbálními projevy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příprava artikulačního aparátu ke skutečné řeči</a:t>
            </a:r>
            <a:endParaRPr>
              <a:solidFill>
                <a:srgbClr val="000000"/>
              </a:solidFill>
            </a:endParaRPr>
          </a:p>
          <a:p>
            <a:pPr indent="-228600" lvl="0" marL="4064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8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začátek již před narozením dítěte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17"/>
          <p:cNvCxnSpPr/>
          <p:nvPr/>
        </p:nvCxnSpPr>
        <p:spPr>
          <a:xfrm flipH="1">
            <a:off x="4566450" y="2022600"/>
            <a:ext cx="11100" cy="1210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5" name="Google Shape;155;p17"/>
          <p:cNvSpPr txBox="1"/>
          <p:nvPr/>
        </p:nvSpPr>
        <p:spPr>
          <a:xfrm>
            <a:off x="611000" y="1768800"/>
            <a:ext cx="300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Prenatální období</a:t>
            </a:r>
            <a:endParaRPr b="1"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7"/>
          <p:cNvSpPr txBox="1"/>
          <p:nvPr/>
        </p:nvSpPr>
        <p:spPr>
          <a:xfrm>
            <a:off x="4734675" y="1768800"/>
            <a:ext cx="300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Perinatální období</a:t>
            </a:r>
            <a:endParaRPr b="1"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7"/>
          <p:cNvSpPr txBox="1"/>
          <p:nvPr/>
        </p:nvSpPr>
        <p:spPr>
          <a:xfrm>
            <a:off x="576050" y="734275"/>
            <a:ext cx="71238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Přípravné období vývoje řeči</a:t>
            </a:r>
            <a:br>
              <a:rPr lang="cs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cs" sz="176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Prenatální, perinatální a postnatální období</a:t>
            </a:r>
            <a:endParaRPr b="1" sz="176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326100" y="2153700"/>
            <a:ext cx="42459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cs" sz="13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" sz="1300">
                <a:latin typeface="Calibri"/>
                <a:ea typeface="Calibri"/>
                <a:cs typeface="Calibri"/>
                <a:sym typeface="Calibri"/>
              </a:rPr>
              <a:t>nitroděložní kvílení (vaginus uterinus)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300">
                <a:latin typeface="Calibri"/>
                <a:ea typeface="Calibri"/>
                <a:cs typeface="Calibri"/>
                <a:sym typeface="Calibri"/>
              </a:rPr>
              <a:t>  –  polykací pohyby, dumlání palce, „naladění“ sluchu na zvuky řeči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7"/>
          <p:cNvSpPr txBox="1"/>
          <p:nvPr/>
        </p:nvSpPr>
        <p:spPr>
          <a:xfrm>
            <a:off x="537350" y="3593375"/>
            <a:ext cx="826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Vývoj řečových aktivit je možný až po ovládnutí činností sání, žvýkání, polykání. To je důležité pro logopedickou praxi, kde je nutná stimulace těchto primárních činností…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4734675" y="2158500"/>
            <a:ext cx="46104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360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– reflexní novorozenecký křik (reakce na změnu </a:t>
            </a: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dýchání)</a:t>
            </a: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– křik nemá ještě signální význam</a:t>
            </a:r>
            <a:b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"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(reflex)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714325" y="958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400">
                <a:solidFill>
                  <a:srgbClr val="000000"/>
                </a:solidFill>
              </a:rPr>
              <a:t>Postnatální období</a:t>
            </a:r>
            <a:br>
              <a:rPr b="1" lang="cs" sz="1400">
                <a:solidFill>
                  <a:srgbClr val="000000"/>
                </a:solidFill>
              </a:rPr>
            </a:br>
            <a:br>
              <a:rPr b="1" lang="cs" sz="1400">
                <a:solidFill>
                  <a:srgbClr val="000000"/>
                </a:solidFill>
              </a:rPr>
            </a:br>
            <a:r>
              <a:rPr b="1" i="1" lang="cs">
                <a:solidFill>
                  <a:srgbClr val="000000"/>
                </a:solidFill>
              </a:rPr>
              <a:t>První 2 měsíce po porodu</a:t>
            </a:r>
            <a:endParaRPr b="1" i="1"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specifická preverbální komunikace novorozence s matkou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            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">
                <a:solidFill>
                  <a:srgbClr val="000000"/>
                </a:solidFill>
              </a:rPr>
              <a:t>k</a:t>
            </a:r>
            <a:r>
              <a:rPr lang="cs">
                <a:solidFill>
                  <a:srgbClr val="000000"/>
                </a:solidFill>
              </a:rPr>
              <a:t>ojení jako typický přirozený komunikační obřad (Damborská 1982)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            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cs">
                <a:solidFill>
                  <a:srgbClr val="000000"/>
                </a:solidFill>
              </a:rPr>
              <a:t> s</a:t>
            </a:r>
            <a:r>
              <a:rPr lang="cs">
                <a:solidFill>
                  <a:srgbClr val="000000"/>
                </a:solidFill>
              </a:rPr>
              <a:t>enzorická stimulace (doteky tělíčka, změna polohy dítěte)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schopnost příklonu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ú</a:t>
            </a:r>
            <a:r>
              <a:rPr lang="cs">
                <a:solidFill>
                  <a:srgbClr val="000000"/>
                </a:solidFill>
              </a:rPr>
              <a:t>směv </a:t>
            </a:r>
            <a:r>
              <a:rPr lang="cs">
                <a:solidFill>
                  <a:srgbClr val="000000"/>
                </a:solidFill>
              </a:rPr>
              <a:t>(2.-3. týden)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cs">
                <a:solidFill>
                  <a:srgbClr val="000000"/>
                </a:solidFill>
              </a:rPr>
              <a:t>–  citově zabarvený křik vyjadřující </a:t>
            </a:r>
            <a:r>
              <a:rPr b="1" lang="cs">
                <a:solidFill>
                  <a:srgbClr val="000000"/>
                </a:solidFill>
              </a:rPr>
              <a:t>nespokojenost</a:t>
            </a:r>
            <a:r>
              <a:rPr lang="cs">
                <a:solidFill>
                  <a:srgbClr val="000000"/>
                </a:solidFill>
              </a:rPr>
              <a:t> – tvrdý hlasový začátek (asi od 6.</a:t>
            </a:r>
            <a:r>
              <a:rPr lang="cs">
                <a:solidFill>
                  <a:srgbClr val="000000"/>
                </a:solidFill>
              </a:rPr>
              <a:t> týdne)</a:t>
            </a:r>
            <a:endParaRPr>
              <a:solidFill>
                <a:srgbClr val="000000"/>
              </a:solidFill>
            </a:endParaRPr>
          </a:p>
          <a:p>
            <a:pPr indent="0" lvl="0" marL="215900" rtl="0" algn="l">
              <a:lnSpc>
                <a:spcPct val="70000"/>
              </a:lnSpc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r>
              <a:t/>
            </a:r>
            <a:endParaRPr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idx="1" type="body"/>
          </p:nvPr>
        </p:nvSpPr>
        <p:spPr>
          <a:xfrm>
            <a:off x="471575" y="779900"/>
            <a:ext cx="86154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cs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 – 3. měsíc</a:t>
            </a:r>
            <a:endParaRPr b="1" i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reakce úsměvem na úsměv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křik vyjadřuje i </a:t>
            </a:r>
            <a:r>
              <a:rPr b="1" lang="cs">
                <a:solidFill>
                  <a:srgbClr val="000000"/>
                </a:solidFill>
              </a:rPr>
              <a:t>spokojenost </a:t>
            </a:r>
            <a:r>
              <a:rPr lang="cs">
                <a:solidFill>
                  <a:srgbClr val="000000"/>
                </a:solidFill>
              </a:rPr>
              <a:t>(měkký hlasový začátek)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broukání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cs">
                <a:solidFill>
                  <a:srgbClr val="000000"/>
                </a:solidFill>
              </a:rPr>
              <a:t>dítě vydává různé zvuky, zejména ve stavu nasycení, spokojenosti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7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začátky žvatlání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b="1" lang="cs">
                <a:solidFill>
                  <a:srgbClr val="000000"/>
                </a:solidFill>
              </a:rPr>
              <a:t>pudové žvatlání</a:t>
            </a:r>
            <a:r>
              <a:rPr lang="cs">
                <a:solidFill>
                  <a:srgbClr val="000000"/>
                </a:solidFill>
              </a:rPr>
              <a:t> („babbling“) 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cs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cs">
                <a:solidFill>
                  <a:srgbClr val="000000"/>
                </a:solidFill>
              </a:rPr>
              <a:t>6. – 8. měsíc</a:t>
            </a:r>
            <a:endParaRPr b="1" i="1"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</a:t>
            </a:r>
            <a:r>
              <a:rPr b="1" lang="cs">
                <a:solidFill>
                  <a:srgbClr val="000000"/>
                </a:solidFill>
              </a:rPr>
              <a:t>napodobující žvatlání </a:t>
            </a:r>
            <a:r>
              <a:rPr lang="cs">
                <a:solidFill>
                  <a:srgbClr val="000000"/>
                </a:solidFill>
              </a:rPr>
              <a:t>(jen u slyšících dětí)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k napodobení je třeba mnoho pokusů = fyziologická echolalie</a:t>
            </a:r>
            <a:endParaRPr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cs">
                <a:solidFill>
                  <a:srgbClr val="000000"/>
                </a:solidFill>
              </a:rPr>
              <a:t>10. – 12. měsíc</a:t>
            </a:r>
            <a:endParaRPr b="1" i="1">
              <a:solidFill>
                <a:srgbClr val="000000"/>
              </a:solidFill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–         rozumění řeči – projevuje motorickou reakcí („Udělej paci, paci“ </a:t>
            </a:r>
            <a:r>
              <a:rPr lang="cs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cs">
                <a:solidFill>
                  <a:srgbClr val="000000"/>
                </a:solidFill>
              </a:rPr>
              <a:t> zatleská)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2"/>
                </a:solidFill>
              </a:rPr>
              <a:t> 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Stadia vlastního vývoje řeči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0"/>
          <p:cNvSpPr txBox="1"/>
          <p:nvPr>
            <p:ph idx="1" type="body"/>
          </p:nvPr>
        </p:nvSpPr>
        <p:spPr>
          <a:xfrm>
            <a:off x="819150" y="15789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5200">
                <a:solidFill>
                  <a:schemeClr val="dk2"/>
                </a:solidFill>
              </a:rPr>
              <a:t>Stádium emocionálně volní (1-1,5 r.)</a:t>
            </a:r>
            <a:endParaRPr b="1" sz="5200">
              <a:solidFill>
                <a:schemeClr val="dk2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cs" sz="5200">
                <a:solidFill>
                  <a:srgbClr val="000000"/>
                </a:solidFill>
              </a:rPr>
              <a:t> jednoslovné věty vyjadřující vlastní pocity, přání, prosby, př. pa, ham,…(slova plní funkci věty)</a:t>
            </a:r>
            <a:endParaRPr sz="5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5200">
                <a:solidFill>
                  <a:srgbClr val="000000"/>
                </a:solidFill>
              </a:rPr>
              <a:t>Stádium egocentrického vývoje řeči (1,5-2 roky)</a:t>
            </a:r>
            <a:endParaRPr b="1" sz="52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5200">
                <a:solidFill>
                  <a:srgbClr val="000000"/>
                </a:solidFill>
              </a:rPr>
              <a:t>dítě napodobuje dospělé, často si také opakuje slova, objevuje mluvení jako činnost</a:t>
            </a:r>
            <a:endParaRPr sz="5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5200">
                <a:solidFill>
                  <a:srgbClr val="000000"/>
                </a:solidFill>
              </a:rPr>
              <a:t>Stádium asociačně reprodukční (2-2,5 r.)</a:t>
            </a:r>
            <a:endParaRPr b="1" sz="52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5200">
                <a:solidFill>
                  <a:srgbClr val="000000"/>
                </a:solidFill>
              </a:rPr>
              <a:t>chápe souvislosti</a:t>
            </a:r>
            <a:endParaRPr sz="52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5200">
                <a:solidFill>
                  <a:srgbClr val="000000"/>
                </a:solidFill>
              </a:rPr>
              <a:t> objevují se chyby, př. dobrý - dobřejší</a:t>
            </a:r>
            <a:endParaRPr sz="5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0"/>
          <p:cNvSpPr txBox="1"/>
          <p:nvPr/>
        </p:nvSpPr>
        <p:spPr>
          <a:xfrm>
            <a:off x="-1449800" y="320375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771475" y="7051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333">
                <a:latin typeface="Calibri"/>
                <a:ea typeface="Calibri"/>
                <a:cs typeface="Calibri"/>
                <a:sym typeface="Calibri"/>
              </a:rPr>
              <a:t>Stadia vlastního vývoje řeči</a:t>
            </a:r>
            <a:endParaRPr sz="333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586600" y="134960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4800">
                <a:solidFill>
                  <a:srgbClr val="000000"/>
                </a:solidFill>
              </a:rPr>
              <a:t>Stádium rozvoje komunikační řeči (2,2-3 roky)</a:t>
            </a:r>
            <a:endParaRPr b="1"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prudký rozvoj komunikační řeči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snaží se s dospělými komunikovat stále častěji</a:t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4800">
                <a:solidFill>
                  <a:srgbClr val="000000"/>
                </a:solidFill>
              </a:rPr>
              <a:t> </a:t>
            </a:r>
            <a:endParaRPr b="1"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4800">
                <a:solidFill>
                  <a:srgbClr val="000000"/>
                </a:solidFill>
              </a:rPr>
              <a:t>Stádium logických pojmů (3 r.)</a:t>
            </a:r>
            <a:endParaRPr b="1"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gramatické období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začíná skloňovat, časovat, druhé období otázek - proč?</a:t>
            </a:r>
            <a:endParaRPr sz="48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4800">
                <a:solidFill>
                  <a:srgbClr val="000000"/>
                </a:solidFill>
              </a:rPr>
              <a:t>Intelektualizace řeči (4 r.)</a:t>
            </a:r>
            <a:endParaRPr b="1"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mluví ve větách, souvislejší vyjadřování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osvojování nových slov, rozšiřování slovní zásoby</a:t>
            </a:r>
            <a:endParaRPr sz="48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cs" sz="4800">
                <a:solidFill>
                  <a:srgbClr val="000000"/>
                </a:solidFill>
              </a:rPr>
              <a:t>pokračuje až do dospělosti člověka</a:t>
            </a:r>
            <a:endParaRPr sz="6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