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Old Standard TT"/>
      <p:regular r:id="rId24"/>
      <p:bold r:id="rId25"/>
      <p: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OldStandardTT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OldStandardTT-italic.fntdata"/><Relationship Id="rId25" Type="http://schemas.openxmlformats.org/officeDocument/2006/relationships/font" Target="fonts/OldStandardT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is.muni.cz/th/rwwa6/Bakalarska_prace.pdf?fbclid=IwAR2UYjxb1NwrbyqvSnVMzGS6HTYnTOcQjeSEdC1-VOiUCmrm27AWOsi78-M" TargetMode="Externa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is.muni.cz/th/rwwa6/Bakalarska_prace.pdf?fbclid=IwAR2UYjxb1NwrbyqvSnVMzGS6HTYnTOcQjeSEdC1-VOiUCmrm27AWOsi78-M" TargetMode="Externa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1407233e6e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1407233e6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15d6af8a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15d6af8a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Přetahování rtů přes zuby (starý dědeček) – posilování svalového tonu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Počítání zubů - koordinace pohybu a regulace poměru svalového napětí v jazyce, používání špičky jazyka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Opička, bonbón - Upevnění retního uzávěru při současném pohybu jazyka. Zlepšení vnímání napětí svalstva jazyka. Vědomé zaujímání klidové polohy jazyka vedoucí k rychlejší automatizaci. Koordinace pohybů jazyka a napětí.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Kroužení na vnější straně zubů - Orientace jazyka v dutině ústní. Podporování celkového svalstva jazyka a obličeje (rtů a čelistí). Pomalé tempo cvičení ovlivňuje spolupráci všech svalových skupin jazyka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zdroj: </a:t>
            </a:r>
            <a:r>
              <a:rPr lang="cs" u="sng">
                <a:solidFill>
                  <a:schemeClr val="hlink"/>
                </a:solidFill>
                <a:hlinkClick r:id="rId2"/>
              </a:rPr>
              <a:t>https://is.muni.cz/th/rwwa6/Bakalarska_prace.pdf?fbclid=IwAR2UYjxb1NwrbyqvSnVMzGS6HTYnTOcQjeSEdC1-VOiUCmrm27AWOsi78-M</a:t>
            </a:r>
            <a:r>
              <a:rPr lang="cs"/>
              <a:t> str 26-29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15d6af8a2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15d6af8a2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zdroj: </a:t>
            </a:r>
            <a:r>
              <a:rPr lang="cs" u="sng">
                <a:solidFill>
                  <a:schemeClr val="hlink"/>
                </a:solidFill>
                <a:hlinkClick r:id="rId2"/>
              </a:rPr>
              <a:t>https://is.muni.cz/th/rwwa6/Bakalarska_prace.pdf?fbclid=IwAR2UYjxb1NwrbyqvSnVMzGS6HTYnTOcQjeSEdC1-VOiUCmrm27AWOsi78-M</a:t>
            </a:r>
            <a:r>
              <a:rPr lang="cs"/>
              <a:t> str 29-39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15ccc7f17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15ccc7f17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15ccc7f17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15ccc7f17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8458c423eeb508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8458c423eeb50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8458c423eeb508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8458c423eeb508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8458c423eeb508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8458c423eeb508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161c1388b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161c1388b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13bd5120c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13bd5120c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13bd5120c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13bd5120c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13bd5120c5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13bd5120c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150049c6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150049c6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150049c68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150049c68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150049c682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150049c682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150049c68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150049c68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1407233e6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1407233e6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is.muni.cz/th/rwwa6/Bakalarska_prace.pdf?fbclid=IwAR2UYjxb1NwrbyqvSnVMzGS6HTYnTOcQjeSEdC1-VOiUCmrm27AWOsi78-M" TargetMode="External"/><Relationship Id="rId4" Type="http://schemas.openxmlformats.org/officeDocument/2006/relationships/hyperlink" Target="https://is.muni.cz/th/rwwa6/Bakalarska_prace.pdf?fbclid=IwAR2CEyL-p_WAzQzwKzIb9avFjpU0_xKh7Y6zk-109Lhlx-tKlrF-8f_KWzw" TargetMode="External"/><Relationship Id="rId5" Type="http://schemas.openxmlformats.org/officeDocument/2006/relationships/hyperlink" Target="https://theses.cz/id/2e72gw/2206117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Narušený vývoj řeči a jazykových schopností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cs" sz="1520">
                <a:solidFill>
                  <a:srgbClr val="B7B7B7"/>
                </a:solidFill>
              </a:rPr>
              <a:t>Gabriela Fojtová, Anastázie Šenková, Anežka Pumrová, </a:t>
            </a:r>
            <a:endParaRPr sz="152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 sz="1520">
                <a:solidFill>
                  <a:srgbClr val="B7B7B7"/>
                </a:solidFill>
              </a:rPr>
              <a:t>Anna Freiwaldová, Lucie Vejvodová, Viktorie Zbožínková</a:t>
            </a:r>
            <a:endParaRPr sz="1520">
              <a:solidFill>
                <a:srgbClr val="B7B7B7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t/>
            </a:r>
            <a:endParaRPr sz="152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b="1" lang="cs"/>
              <a:t>O</a:t>
            </a:r>
            <a:r>
              <a:rPr b="1" lang="cs"/>
              <a:t>vlivňování vývoje jazyka a řeči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cs" sz="1400">
                <a:solidFill>
                  <a:schemeClr val="dk1"/>
                </a:solidFill>
              </a:rPr>
              <a:t>smyslové vnímání</a:t>
            </a:r>
            <a:r>
              <a:rPr lang="cs" sz="1400">
                <a:solidFill>
                  <a:schemeClr val="dk1"/>
                </a:solidFill>
              </a:rPr>
              <a:t>: sluch, zrak, </a:t>
            </a:r>
            <a:r>
              <a:rPr lang="cs" sz="1200">
                <a:solidFill>
                  <a:schemeClr val="dk1"/>
                </a:solidFill>
              </a:rPr>
              <a:t>hmat, chuť a čich</a:t>
            </a:r>
            <a:br>
              <a:rPr lang="cs" sz="1200">
                <a:solidFill>
                  <a:schemeClr val="dk1"/>
                </a:solidFill>
              </a:rPr>
            </a:br>
            <a:endParaRPr sz="12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b="1" lang="cs" sz="1400">
                <a:solidFill>
                  <a:schemeClr val="dk1"/>
                </a:solidFill>
              </a:rPr>
              <a:t>motorika a vývoj řeči</a:t>
            </a:r>
            <a:endParaRPr b="1" sz="1400"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cs">
                <a:solidFill>
                  <a:schemeClr val="dk1"/>
                </a:solidFill>
              </a:rPr>
              <a:t>u procesu mluvení jde o  precizně koordinovaný proces jemné motoriky řečového aparátu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cs">
                <a:solidFill>
                  <a:schemeClr val="dk1"/>
                </a:solidFill>
              </a:rPr>
              <a:t>základy motoriky mluvních orgánů jsou pozorovány už u plodu dítěte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cs">
                <a:solidFill>
                  <a:schemeClr val="dk1"/>
                </a:solidFill>
              </a:rPr>
              <a:t>obrovský význam pro úspěšné rozvíjení jazyka a řeči má obratnost vedoucí ruky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b="1" lang="cs">
                <a:solidFill>
                  <a:schemeClr val="dk1"/>
                </a:solidFill>
              </a:rPr>
              <a:t>hrubá motorika</a:t>
            </a:r>
            <a:endParaRPr b="1">
              <a:solidFill>
                <a:schemeClr val="dk1"/>
              </a:solidFill>
            </a:endParaRPr>
          </a:p>
          <a:p>
            <a:pPr indent="-317500" lvl="2" marL="13716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cs">
                <a:solidFill>
                  <a:schemeClr val="dk1"/>
                </a:solidFill>
              </a:rPr>
              <a:t>poskoky na jedné noze, na obou nohách, házení míče, chytání míče oběma rukama, potom jen levou a pak pravou, podlézání pod překážkou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b="1" lang="cs">
                <a:solidFill>
                  <a:schemeClr val="dk1"/>
                </a:solidFill>
              </a:rPr>
              <a:t>jemná motorika</a:t>
            </a:r>
            <a:endParaRPr b="1">
              <a:solidFill>
                <a:schemeClr val="dk1"/>
              </a:solidFill>
            </a:endParaRPr>
          </a:p>
          <a:p>
            <a:pPr indent="-317500" lvl="2" marL="13716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cs">
                <a:solidFill>
                  <a:schemeClr val="dk1"/>
                </a:solidFill>
              </a:rPr>
              <a:t>rozvíjíme pomocí stavebnic, hrou s kostkami, skládáním puzzle, navlékání korálek, kreslíme s dítětem zprvu na větší, posléze na menší formát papíru </a:t>
            </a:r>
            <a:endParaRPr>
              <a:solidFill>
                <a:schemeClr val="dk1"/>
              </a:solidFill>
            </a:endParaRPr>
          </a:p>
          <a:p>
            <a:pPr indent="-317500" lvl="2" marL="13716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cs">
                <a:solidFill>
                  <a:schemeClr val="dk1"/>
                </a:solidFill>
              </a:rPr>
              <a:t>procvičuje se také hrou s plastelínou - mačkání, hnětení  →  rozvíjí se zároveň dětská tvořivost a fantazie</a:t>
            </a:r>
            <a:endParaRPr>
              <a:solidFill>
                <a:schemeClr val="dk1"/>
              </a:solidFill>
            </a:endParaRPr>
          </a:p>
          <a:p>
            <a:pPr indent="-317500" lvl="2" marL="13716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cs">
                <a:solidFill>
                  <a:schemeClr val="dk1"/>
                </a:solidFill>
              </a:rPr>
              <a:t>důležité jsou také sebeobslužné činnosti jako zapínání knoflíků, oblékání, zavazování tkaniček</a:t>
            </a:r>
            <a:endParaRPr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98181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8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b="1" lang="cs"/>
              <a:t>Ovlivňování vývoje jazyka a řeči - metodika rozvoje oromotoriky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Ovládání oromotoriky –&gt; správná výslovnost hlásek</a:t>
            </a:r>
            <a:endParaRPr sz="2800">
              <a:solidFill>
                <a:schemeClr val="dk1"/>
              </a:solidFill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Hravá forma</a:t>
            </a:r>
            <a:endParaRPr sz="2800">
              <a:solidFill>
                <a:schemeClr val="dk1"/>
              </a:solidFill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U zrcadla</a:t>
            </a:r>
            <a:endParaRPr sz="2800">
              <a:solidFill>
                <a:schemeClr val="dk1"/>
              </a:solidFill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Procvičování rtů</a:t>
            </a:r>
            <a:endParaRPr sz="2800">
              <a:solidFill>
                <a:schemeClr val="dk1"/>
              </a:solidFill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Přetahování rtů přes zuby (starý dědeček)</a:t>
            </a:r>
            <a:endParaRPr sz="2800">
              <a:solidFill>
                <a:schemeClr val="dk1"/>
              </a:solidFill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Procvičování jazyka (čertík, korýtko…)</a:t>
            </a:r>
            <a:endParaRPr sz="2800">
              <a:solidFill>
                <a:schemeClr val="dk1"/>
              </a:solidFill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Počítání zubů</a:t>
            </a:r>
            <a:endParaRPr sz="2800">
              <a:solidFill>
                <a:schemeClr val="dk1"/>
              </a:solidFill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Opička, bonbón</a:t>
            </a:r>
            <a:endParaRPr sz="2800">
              <a:solidFill>
                <a:schemeClr val="dk1"/>
              </a:solidFill>
            </a:endParaRPr>
          </a:p>
          <a:p>
            <a:pPr indent="-37973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Kroužení na vnější straně zubů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311700" y="445025"/>
            <a:ext cx="8520600" cy="8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b="1" lang="cs"/>
              <a:t>Ovlivňování vývoje jazyka a řeči - metodika rozvoje oromotoriky </a:t>
            </a:r>
            <a:endParaRPr/>
          </a:p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6395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Procvičování čelisti – žvýkání</a:t>
            </a:r>
            <a:endParaRPr sz="2800">
              <a:solidFill>
                <a:schemeClr val="dk1"/>
              </a:solidFill>
            </a:endParaRPr>
          </a:p>
          <a:p>
            <a:pPr indent="-36639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Procvičování měkkého patra – kloktání, pití vody slámkou, foukat slámkou do vody, foukat do bublifuku</a:t>
            </a:r>
            <a:endParaRPr sz="2800">
              <a:solidFill>
                <a:schemeClr val="dk1"/>
              </a:solidFill>
            </a:endParaRPr>
          </a:p>
          <a:p>
            <a:pPr indent="-36639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Procvičování mimiky – jako mrak, jako sluníčko, jako kapřík, divíme se</a:t>
            </a:r>
            <a:endParaRPr sz="2800">
              <a:solidFill>
                <a:schemeClr val="dk1"/>
              </a:solidFill>
            </a:endParaRPr>
          </a:p>
          <a:p>
            <a:pPr indent="-36639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cs" sz="2800">
                <a:solidFill>
                  <a:schemeClr val="dk1"/>
                </a:solidFill>
              </a:rPr>
              <a:t>Procvičování hlásek – dechové, artikulační, sluchové cvičení, lidové písničky, logopedické básničky, hudebně pohybové hry</a:t>
            </a:r>
            <a:endParaRPr sz="2800">
              <a:solidFill>
                <a:schemeClr val="dk1"/>
              </a:solidFill>
            </a:endParaRPr>
          </a:p>
          <a:p>
            <a:pPr indent="-34671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cs" sz="2400">
                <a:solidFill>
                  <a:schemeClr val="dk1"/>
                </a:solidFill>
              </a:rPr>
              <a:t>A, E, I, O, U</a:t>
            </a:r>
            <a:endParaRPr sz="2400">
              <a:solidFill>
                <a:schemeClr val="dk1"/>
              </a:solidFill>
            </a:endParaRPr>
          </a:p>
          <a:p>
            <a:pPr indent="-34671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cs" sz="2400">
                <a:solidFill>
                  <a:schemeClr val="dk1"/>
                </a:solidFill>
              </a:rPr>
              <a:t>M, B, P, K</a:t>
            </a:r>
            <a:endParaRPr sz="2400">
              <a:solidFill>
                <a:schemeClr val="dk1"/>
              </a:solidFill>
            </a:endParaRPr>
          </a:p>
          <a:p>
            <a:pPr indent="-34671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cs" sz="2400">
                <a:solidFill>
                  <a:schemeClr val="dk1"/>
                </a:solidFill>
              </a:rPr>
              <a:t>C, S, Z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Opožděný vývoj řeči</a:t>
            </a:r>
            <a:endParaRPr b="1"/>
          </a:p>
        </p:txBody>
      </p:sp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Pokud ve 3 letech dítě (téměř) nemluví, jedná se pravděpodobně o OVŘ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Při správné logopedické péči se řečové opoždění může úplně vyrovnat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Nejčastější etiologické faktory: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nestimulující prostředí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genetické vlivy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citové strádání (deprivace)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lehká mozková dysfunkce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nedonošenost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b="1" lang="cs"/>
              <a:t>Opožděný vývoj řeči</a:t>
            </a:r>
            <a:endParaRPr/>
          </a:p>
        </p:txBody>
      </p:sp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  <a:highlight>
                  <a:schemeClr val="lt1"/>
                </a:highlight>
              </a:rPr>
              <a:t>Na základě příčiny: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  <a:highlight>
                  <a:schemeClr val="lt1"/>
                </a:highlight>
              </a:rPr>
              <a:t>OVŘ prostý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  <a:highlight>
                  <a:schemeClr val="lt1"/>
                </a:highlight>
              </a:rPr>
              <a:t>OVŘ na podkladě sluchové vady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  <a:highlight>
                  <a:schemeClr val="lt1"/>
                </a:highlight>
              </a:rPr>
              <a:t>OVŘ na podkladě nedostačujících rozumových schopností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  <a:highlight>
                  <a:schemeClr val="lt1"/>
                </a:highlight>
              </a:rPr>
              <a:t>OVŘ na podkladě poruch centrální nervové soustavy – vývojové dysartrie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  <a:highlight>
                  <a:schemeClr val="lt1"/>
                </a:highlight>
              </a:rPr>
              <a:t>OVŘ na podkladě poruchy motorického plánování pohybu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Terapie</a:t>
            </a:r>
            <a:endParaRPr/>
          </a:p>
        </p:txBody>
      </p:sp>
      <p:sp>
        <p:nvSpPr>
          <p:cNvPr id="144" name="Google Shape;144;p27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logopedická terapie zabere </a:t>
            </a:r>
            <a:r>
              <a:rPr lang="cs">
                <a:solidFill>
                  <a:srgbClr val="000000"/>
                </a:solidFill>
              </a:rPr>
              <a:t>spoustu času v rozmezí měsíců až let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Skupinová a individuální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Důležité prvky: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spolupráce rodičů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 jaké metody komunikace se používají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spolupráce odborníků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 množství času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Terapie - co by měla obsahovat?</a:t>
            </a:r>
            <a:endParaRPr/>
          </a:p>
        </p:txBody>
      </p:sp>
      <p:sp>
        <p:nvSpPr>
          <p:cNvPr id="150" name="Google Shape;150;p28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rozvoj vizuálního a auditivního vnímání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Rozvoj myšlení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Trénink paměti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Trénink pozornosti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Časoprostorová orientace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Rozvoj slovní zásoby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Hrubá, střední a jemná motorika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Grafomotorika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orofaciální motorika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Koordinace pohybů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Terapie - dítě a rodič</a:t>
            </a:r>
            <a:endParaRPr/>
          </a:p>
        </p:txBody>
      </p:sp>
      <p:sp>
        <p:nvSpPr>
          <p:cNvPr id="156" name="Google Shape;156;p29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Rodič slouží k tomu, aby vedl dítě k činnostem, které dítě nezvládá samo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Je důležité, aby rodič porozuměl, jak se dostat na komunikační úroveň dítěte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Využití hry pro dosažení terapeutického účinku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">
                <a:solidFill>
                  <a:srgbClr val="000000"/>
                </a:solidFill>
              </a:rPr>
              <a:t>Trénování komunikace mezi rodiči a dítětem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oční kontakt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gesta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komentování činností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cs">
                <a:solidFill>
                  <a:srgbClr val="000000"/>
                </a:solidFill>
              </a:rPr>
              <a:t>přizpůsobení tempa řeči</a:t>
            </a:r>
            <a:endParaRPr>
              <a:solidFill>
                <a:srgbClr val="000000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</a:t>
            </a:r>
            <a:endParaRPr/>
          </a:p>
        </p:txBody>
      </p:sp>
      <p:sp>
        <p:nvSpPr>
          <p:cNvPr id="162" name="Google Shape;162;p30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https://is.muni.cz/th/rwwa6/Bakalarska_prace.pdf?fbclid=IwAR2UYjxb1NwrbyqvSnVMzGS6HTYnTOcQjeSEdC1-VOiUCmrm27AWOsi78-M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u="sng">
                <a:solidFill>
                  <a:srgbClr val="980000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https://is.muni.cz/th/rwwa6/Bakalarska_prace.pdf?fbclid=IwAR2CEyL-p_WAzQzwKzIb9avFjpU0_xKh7Y6zk-109Lhlx-tKlrF-8f_KWzw</a:t>
            </a:r>
            <a:endParaRPr>
              <a:solidFill>
                <a:srgbClr val="98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98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u="sng">
                <a:solidFill>
                  <a:srgbClr val="980000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https://theses.cz/id/2e72gw/22061170</a:t>
            </a:r>
            <a:r>
              <a:rPr lang="cs">
                <a:solidFill>
                  <a:srgbClr val="980000"/>
                </a:solidFill>
              </a:rPr>
              <a:t> </a:t>
            </a:r>
            <a:endParaRPr>
              <a:solidFill>
                <a:srgbClr val="98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21252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5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Opožděný vývoj řeči. </a:t>
            </a:r>
            <a:r>
              <a:rPr i="1" lang="cs" sz="15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Klinickalogopedie.cz</a:t>
            </a:r>
            <a:r>
              <a:rPr lang="cs" sz="1500">
                <a:solidFill>
                  <a:srgbClr val="21252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[online]. Praha, 2023 [cit. 2023-03-06]. Dostupné z: https://www.klinickalogopedie.cz/index.php?pg=verejnost--co-je-to--opozdeny-vyvoj-reci</a:t>
            </a:r>
            <a:endParaRPr sz="2100"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KLASIFIKACE NARUŠENÉHO VÝVOJE ŘEČI</a:t>
            </a:r>
            <a:endParaRPr b="1"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8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1"/>
                </a:solidFill>
              </a:rPr>
              <a:t>Z HLEDISKA PRŮBĚHU:</a:t>
            </a:r>
            <a:endParaRPr b="1"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cs">
                <a:solidFill>
                  <a:schemeClr val="dk1"/>
                </a:solidFill>
              </a:rPr>
              <a:t>OPOŽDĚNÝ VÝVOJ ŘEČI</a:t>
            </a:r>
            <a:endParaRPr b="1"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cs">
                <a:solidFill>
                  <a:schemeClr val="dk1"/>
                </a:solidFill>
              </a:rPr>
              <a:t>dědičnost, opožděný vývoj CNS, negativní výchovné vztahy, lehká nedoslýchavost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cs">
                <a:solidFill>
                  <a:schemeClr val="dk1"/>
                </a:solidFill>
              </a:rPr>
              <a:t>obsahová stránka narušena jako první, poté formální stránka - dyslálie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cs">
                <a:solidFill>
                  <a:schemeClr val="dk1"/>
                </a:solidFill>
              </a:rPr>
              <a:t>OMEZENÝ VÝVOJ ŘEČI</a:t>
            </a:r>
            <a:endParaRPr b="1"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cs">
                <a:solidFill>
                  <a:schemeClr val="dk1"/>
                </a:solidFill>
              </a:rPr>
              <a:t>mentální postižení, těžké poruchy sluchu, extrémní případy patologie sociálního prostředí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cs">
                <a:solidFill>
                  <a:schemeClr val="dk1"/>
                </a:solidFill>
              </a:rPr>
              <a:t>nejvíce znatelně narušená je obsahová stránka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cs">
                <a:solidFill>
                  <a:schemeClr val="dk1"/>
                </a:solidFill>
              </a:rPr>
              <a:t>PŘERUŠENÝ VÝVOJ ŘEČI</a:t>
            </a:r>
            <a:endParaRPr b="1"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cs">
                <a:solidFill>
                  <a:schemeClr val="dk1"/>
                </a:solidFill>
              </a:rPr>
              <a:t>úrazy, traumata, psychická onemocnění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cs">
                <a:solidFill>
                  <a:schemeClr val="dk1"/>
                </a:solidFill>
              </a:rPr>
              <a:t>příznivé případy (vyléčení, odstranění příčiny) x nepříznivé (omezený vývoj řeči)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b="1" lang="cs">
                <a:solidFill>
                  <a:schemeClr val="dk1"/>
                </a:solidFill>
              </a:rPr>
              <a:t>ODCHYLNÝ VÝVOJ ŘEČI</a:t>
            </a:r>
            <a:endParaRPr b="1"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cs">
                <a:solidFill>
                  <a:schemeClr val="dk1"/>
                </a:solidFill>
              </a:rPr>
              <a:t>jen v některé z jazykových rovin (př. děti s rozštěpy nebo pod vlivem nesprávného řečového vzoru)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1"/>
                </a:solidFill>
              </a:rPr>
              <a:t>Z HLEDISKA VĚKU: 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cs">
                <a:solidFill>
                  <a:schemeClr val="dk1"/>
                </a:solidFill>
              </a:rPr>
              <a:t>FYZIOLOGICKÁ NEMLUVNOST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do 1 roku života - přípravná st</a:t>
            </a:r>
            <a:r>
              <a:rPr lang="cs"/>
              <a:t>a</a:t>
            </a:r>
            <a:r>
              <a:rPr lang="cs">
                <a:solidFill>
                  <a:schemeClr val="dk1"/>
                </a:solidFill>
              </a:rPr>
              <a:t>dia vývoje, okolo 1 . roku života vlastní vývoj řeči, první slova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cs">
                <a:solidFill>
                  <a:schemeClr val="dk1"/>
                </a:solidFill>
              </a:rPr>
              <a:t>PRODLOUŽENÁ FYZIOLOGICKÁ NEMLUVNOST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do 3 let života nemusí jít nutně o narušený vývoj 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vyloučit postižení, která by to mohla způsobovat - postižení sluchu, intelektu, motoriky, řeč, orgánů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cs">
                <a:solidFill>
                  <a:schemeClr val="dk1"/>
                </a:solidFill>
              </a:rPr>
              <a:t>VÝVOJOVÁ NEMLUVNOST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nutná diferenciální diagnostika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odlišení od získané nemluvnosti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1"/>
                </a:solidFill>
              </a:rPr>
              <a:t>Z </a:t>
            </a:r>
            <a:r>
              <a:rPr b="1" lang="cs">
                <a:solidFill>
                  <a:schemeClr val="dk1"/>
                </a:solidFill>
              </a:rPr>
              <a:t>HLEDISKA ETIOLOGIE: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cs">
                <a:solidFill>
                  <a:schemeClr val="dk1"/>
                </a:solidFill>
              </a:rPr>
              <a:t>DOMINANTNÍ PŘÍZNAK/SPECIFICKY NARUŠENÝ VÝVOJ ŘEČI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samostatná nozologická jednotka tkz. specificky narušený vývoj řeči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b="1" lang="cs">
                <a:solidFill>
                  <a:schemeClr val="dk1"/>
                </a:solidFill>
              </a:rPr>
              <a:t>SYMPTOMATICKÉ PORUCHY ŘEČI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Symptomy narušeného vývoje řeči</a:t>
            </a:r>
            <a:endParaRPr b="1"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017725"/>
            <a:ext cx="8520600" cy="40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Narušený vývoj řeči se projevuje ve všech jazykových rovinách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jednotlivé symptomy se navzájem prolínají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MORFOLOGICKO - SYNTAKTICKÁ rovina</a:t>
            </a:r>
            <a:endParaRPr b="1"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cs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">
                <a:solidFill>
                  <a:schemeClr val="dk1"/>
                </a:solidFill>
              </a:rPr>
              <a:t>Podle této jazykové roviny lze zjistit nejpřesněji narušený vývoj řeči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>
                <a:solidFill>
                  <a:schemeClr val="dk1"/>
                </a:solidFill>
              </a:rPr>
              <a:t> Nejnápadnějším projevem je dysgramatismus – (někdy vývojový agramatismus)</a:t>
            </a:r>
            <a:r>
              <a:rPr lang="cs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</a:rPr>
              <a:t>= Vývojová odchylka / neúplně a nepřesně vyvinutá schopnost (až neschopnost) užívat v mateřské řeči správně gramatická pravidla</a:t>
            </a:r>
            <a:endParaRPr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848">
                <a:solidFill>
                  <a:schemeClr val="dk1"/>
                </a:solidFill>
              </a:rPr>
              <a:t>= V dysgramatickém projevu výrazně převládají podstatná jména nad ostatními slovními druhy, problém se slovosledem</a:t>
            </a:r>
            <a:endParaRPr sz="1848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848">
                <a:solidFill>
                  <a:schemeClr val="dk1"/>
                </a:solidFill>
              </a:rPr>
              <a:t>=  Děti používají  nejdůležitější slovo na první místo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Symptomy narušeného vývoje řeči</a:t>
            </a:r>
            <a:endParaRPr b="1"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7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Lechta rozlišuje dva druhy dysgramatismu: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700" u="sng">
                <a:solidFill>
                  <a:schemeClr val="dk1"/>
                </a:solidFill>
              </a:rPr>
              <a:t>I</a:t>
            </a:r>
            <a:r>
              <a:rPr lang="cs" u="sng">
                <a:solidFill>
                  <a:schemeClr val="dk1"/>
                </a:solidFill>
              </a:rPr>
              <a:t>MPRESIVNÍ</a:t>
            </a:r>
            <a:r>
              <a:rPr lang="cs">
                <a:solidFill>
                  <a:schemeClr val="dk1"/>
                </a:solidFill>
              </a:rPr>
              <a:t> – dítě neovládá systém gramatických pravidel mateřského jazyka kvůli narušení funkcí, které se účastní na příjímání řeči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 u="sng">
                <a:solidFill>
                  <a:schemeClr val="dk1"/>
                </a:solidFill>
              </a:rPr>
              <a:t>EXPRESIVNÍ</a:t>
            </a:r>
            <a:r>
              <a:rPr lang="cs" sz="2000">
                <a:solidFill>
                  <a:schemeClr val="dk1"/>
                </a:solidFill>
              </a:rPr>
              <a:t> – dítě nedokáže správně realizovat syntakticko – morfologická pravidla kvůli narušení funkcí, které se účastní na verbální produkci řeči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Symptomy narušeného vývoje řeči</a:t>
            </a:r>
            <a:endParaRPr b="1"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017725"/>
            <a:ext cx="8520600" cy="386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035"/>
              <a:t>Dvořák (ve svém Logopedickém slovníku) uvádí následující stupně dysgramatizmu:</a:t>
            </a:r>
            <a:endParaRPr sz="2035"/>
          </a:p>
          <a:p>
            <a:pPr indent="-349184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20761"/>
              <a:buAutoNum type="arabicPeriod"/>
            </a:pPr>
            <a:r>
              <a:rPr lang="cs" sz="1700">
                <a:solidFill>
                  <a:schemeClr val="dk1"/>
                </a:solidFill>
              </a:rPr>
              <a:t> </a:t>
            </a:r>
            <a:r>
              <a:rPr lang="cs" sz="2141" u="sng">
                <a:solidFill>
                  <a:schemeClr val="dk1"/>
                </a:solidFill>
              </a:rPr>
              <a:t> porucha morfologická</a:t>
            </a:r>
            <a:r>
              <a:rPr lang="cs" sz="2141">
                <a:solidFill>
                  <a:schemeClr val="dk1"/>
                </a:solidFill>
              </a:rPr>
              <a:t> - na úrovni slov – V řeči se objevují chyby (agramatizmy) ve slovních tvarech – časování, skloňování</a:t>
            </a:r>
            <a:endParaRPr sz="2141">
              <a:solidFill>
                <a:schemeClr val="dk1"/>
              </a:solidFill>
            </a:endParaRPr>
          </a:p>
          <a:p>
            <a:pPr indent="-349184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79771"/>
              <a:buAutoNum type="arabicPeriod"/>
            </a:pPr>
            <a:r>
              <a:rPr lang="cs" sz="1141">
                <a:solidFill>
                  <a:schemeClr val="dk1"/>
                </a:solidFill>
              </a:rPr>
              <a:t>   </a:t>
            </a:r>
            <a:r>
              <a:rPr lang="cs" sz="1741" u="sng">
                <a:solidFill>
                  <a:schemeClr val="dk1"/>
                </a:solidFill>
              </a:rPr>
              <a:t> </a:t>
            </a:r>
            <a:r>
              <a:rPr lang="cs" sz="2141" u="sng">
                <a:solidFill>
                  <a:schemeClr val="dk1"/>
                </a:solidFill>
              </a:rPr>
              <a:t>porucha syntaktická</a:t>
            </a:r>
            <a:r>
              <a:rPr lang="cs" sz="2141">
                <a:solidFill>
                  <a:schemeClr val="dk1"/>
                </a:solidFill>
              </a:rPr>
              <a:t> - na úrovni vět – porucha větné skladby, jedinec má problém ve tvoření vět, ve vyjadřování myšlenek; mluva je fragmentární, neúplná (chybí např. zvratná zájmena, předložky aj.)</a:t>
            </a:r>
            <a:endParaRPr sz="2141">
              <a:solidFill>
                <a:schemeClr val="dk1"/>
              </a:solidFill>
            </a:endParaRPr>
          </a:p>
          <a:p>
            <a:pPr indent="-349184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79771"/>
              <a:buAutoNum type="arabicPeriod"/>
            </a:pPr>
            <a:r>
              <a:rPr lang="cs" sz="1141">
                <a:solidFill>
                  <a:schemeClr val="dk1"/>
                </a:solidFill>
              </a:rPr>
              <a:t>  </a:t>
            </a:r>
            <a:r>
              <a:rPr lang="cs" sz="2141">
                <a:solidFill>
                  <a:schemeClr val="dk1"/>
                </a:solidFill>
              </a:rPr>
              <a:t>jedinec se vyjadřuje víceméně onomatopoickými zvuky (brr, klap, bác aj.), zkratkovitě, nedokáže vyslovit větu</a:t>
            </a:r>
            <a:endParaRPr sz="2141">
              <a:solidFill>
                <a:schemeClr val="dk1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7622"/>
              <a:buChar char="-"/>
            </a:pPr>
            <a:r>
              <a:rPr lang="cs" sz="1141">
                <a:solidFill>
                  <a:schemeClr val="dk1"/>
                </a:solidFill>
              </a:rPr>
              <a:t>   </a:t>
            </a:r>
            <a:r>
              <a:rPr lang="cs" sz="1758">
                <a:solidFill>
                  <a:schemeClr val="dk1"/>
                </a:solidFill>
              </a:rPr>
              <a:t> </a:t>
            </a:r>
            <a:r>
              <a:rPr lang="cs" sz="2158">
                <a:solidFill>
                  <a:schemeClr val="dk1"/>
                </a:solidFill>
              </a:rPr>
              <a:t>2. a 3. stupeň se označuje též dysfrázie</a:t>
            </a:r>
            <a:r>
              <a:rPr lang="cs" sz="1716">
                <a:solidFill>
                  <a:schemeClr val="dk1"/>
                </a:solidFill>
              </a:rPr>
              <a:t> </a:t>
            </a:r>
            <a:endParaRPr sz="1716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316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</a:t>
            </a:r>
            <a:r>
              <a:rPr b="1" lang="cs"/>
              <a:t>ymptomy narušeného vývoje řeči</a:t>
            </a:r>
            <a:endParaRPr b="1"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74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LEXIKÁLNĚ - SÉMANTICKÁ rovina</a:t>
            </a:r>
            <a:endParaRPr/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cs" sz="1700">
                <a:solidFill>
                  <a:schemeClr val="dk1"/>
                </a:solidFill>
              </a:rPr>
              <a:t>Narušení této jazykové roviny je velmi výrazné a jde o tzv. symptomatické poruchy řeči </a:t>
            </a:r>
            <a:endParaRPr sz="17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1700">
                <a:solidFill>
                  <a:schemeClr val="dk1"/>
                </a:solidFill>
              </a:rPr>
              <a:t>Nápadné projevy jsou především u narušeného vývoje řeči u dětí s mentální retardací, sluchovým postižením nebo mozkovou obrnou</a:t>
            </a:r>
            <a:endParaRPr sz="17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cs"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">
                <a:solidFill>
                  <a:schemeClr val="dk1"/>
                </a:solidFill>
              </a:rPr>
              <a:t>Nejnápadnější je především chudá slovní zásoba, převažuje pasivní slovní zásoba nad aktivní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FONETICKO - FONOLOGICKÁ rovina</a:t>
            </a:r>
            <a:endParaRPr/>
          </a:p>
          <a:p>
            <a:pPr indent="-393700" lvl="0" marL="457200" rtl="0" algn="l"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cs" sz="1900">
                <a:solidFill>
                  <a:schemeClr val="dk1"/>
                </a:solidFill>
              </a:rPr>
              <a:t>Příznaky narušeného vývoje řeči se v této oblasti projevují poměrně dlouho </a:t>
            </a:r>
            <a:endParaRPr sz="1900">
              <a:solidFill>
                <a:schemeClr val="dk1"/>
              </a:solidFill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cs" sz="1900">
                <a:solidFill>
                  <a:schemeClr val="dk1"/>
                </a:solidFill>
              </a:rPr>
              <a:t>Nejnápadnější jsou symptomy této roviny u dysfázie</a:t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Logopedická p</a:t>
            </a:r>
            <a:r>
              <a:rPr b="1" lang="cs"/>
              <a:t>revence </a:t>
            </a:r>
            <a:endParaRPr b="1"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●"/>
            </a:pPr>
            <a:r>
              <a:rPr lang="cs" sz="1700">
                <a:solidFill>
                  <a:schemeClr val="dk1"/>
                </a:solidFill>
              </a:rPr>
              <a:t>komplex, který se zaměřuje na předcházení vzniku narušené komunikační schopnosti a popřípadě také na snižování, zmírňování důsledků už vzniklých vad řeči a jazyka</a:t>
            </a:r>
            <a:br>
              <a:rPr lang="cs" sz="1700">
                <a:solidFill>
                  <a:schemeClr val="dk1"/>
                </a:solidFill>
              </a:rPr>
            </a:br>
            <a:endParaRPr sz="1700">
              <a:solidFill>
                <a:schemeClr val="dk1"/>
              </a:solidFill>
            </a:endParaRPr>
          </a:p>
          <a:p>
            <a:pPr indent="-336550" lvl="2" marL="13716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■"/>
            </a:pPr>
            <a:r>
              <a:rPr b="1" lang="cs" sz="1700">
                <a:solidFill>
                  <a:schemeClr val="dk1"/>
                </a:solidFill>
              </a:rPr>
              <a:t>primární</a:t>
            </a:r>
            <a:endParaRPr b="1" sz="1700">
              <a:solidFill>
                <a:schemeClr val="dk1"/>
              </a:solidFill>
            </a:endParaRPr>
          </a:p>
          <a:p>
            <a:pPr indent="-336550" lvl="3" marL="18288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cs" sz="1700">
                <a:solidFill>
                  <a:schemeClr val="dk1"/>
                </a:solidFill>
              </a:rPr>
              <a:t>specifická - konkrétní riziko vzniku narušené komunikační schopnosti</a:t>
            </a:r>
            <a:endParaRPr sz="1700">
              <a:solidFill>
                <a:schemeClr val="dk1"/>
              </a:solidFill>
            </a:endParaRPr>
          </a:p>
          <a:p>
            <a:pPr indent="-336550" lvl="3" marL="18288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cs" sz="1700">
                <a:solidFill>
                  <a:schemeClr val="dk1"/>
                </a:solidFill>
              </a:rPr>
              <a:t>nespecifická - podpora žádoucího chování, </a:t>
            </a:r>
            <a:endParaRPr sz="1700">
              <a:solidFill>
                <a:schemeClr val="dk1"/>
              </a:solidFill>
            </a:endParaRPr>
          </a:p>
          <a:p>
            <a:pPr indent="-336550" lvl="4" marL="22860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lang="cs" sz="1700">
                <a:solidFill>
                  <a:schemeClr val="dk1"/>
                </a:solidFill>
              </a:rPr>
              <a:t>formou cílených her na rozvoj schopností (mateřské školy)</a:t>
            </a:r>
            <a:endParaRPr sz="1700">
              <a:solidFill>
                <a:schemeClr val="dk1"/>
              </a:solidFill>
            </a:endParaRPr>
          </a:p>
          <a:p>
            <a:pPr indent="-336550" lvl="2" marL="13716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■"/>
            </a:pPr>
            <a:r>
              <a:rPr b="1" lang="cs" sz="1700">
                <a:solidFill>
                  <a:schemeClr val="dk1"/>
                </a:solidFill>
              </a:rPr>
              <a:t>sekundární</a:t>
            </a:r>
            <a:r>
              <a:rPr lang="cs" sz="1700">
                <a:solidFill>
                  <a:schemeClr val="dk1"/>
                </a:solidFill>
              </a:rPr>
              <a:t> - rizikoví jedinci</a:t>
            </a:r>
            <a:endParaRPr sz="1700">
              <a:solidFill>
                <a:schemeClr val="dk1"/>
              </a:solidFill>
            </a:endParaRPr>
          </a:p>
          <a:p>
            <a:pPr indent="-336550" lvl="2" marL="13716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■"/>
            </a:pPr>
            <a:r>
              <a:rPr b="1" lang="cs" sz="1700">
                <a:solidFill>
                  <a:schemeClr val="dk1"/>
                </a:solidFill>
              </a:rPr>
              <a:t>terciární</a:t>
            </a:r>
            <a:r>
              <a:rPr lang="cs" sz="1700">
                <a:solidFill>
                  <a:schemeClr val="dk1"/>
                </a:solidFill>
              </a:rPr>
              <a:t> - již narušený vývoj řeči</a:t>
            </a:r>
            <a:br>
              <a:rPr lang="cs" sz="1700">
                <a:solidFill>
                  <a:schemeClr val="dk1"/>
                </a:solidFill>
              </a:rPr>
            </a:br>
            <a:r>
              <a:rPr lang="cs" sz="1700">
                <a:solidFill>
                  <a:schemeClr val="dk1"/>
                </a:solidFill>
              </a:rPr>
              <a:t> 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