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Source Code Pro"/>
      <p:regular r:id="rId18"/>
      <p:bold r:id="rId19"/>
      <p:italic r:id="rId20"/>
      <p:boldItalic r:id="rId21"/>
    </p:embeddedFon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italic.fntdata"/><Relationship Id="rId11" Type="http://schemas.openxmlformats.org/officeDocument/2006/relationships/slide" Target="slides/slide6.xml"/><Relationship Id="rId22" Type="http://schemas.openxmlformats.org/officeDocument/2006/relationships/font" Target="fonts/Oswald-regular.fntdata"/><Relationship Id="rId10" Type="http://schemas.openxmlformats.org/officeDocument/2006/relationships/slide" Target="slides/slide5.xml"/><Relationship Id="rId21" Type="http://schemas.openxmlformats.org/officeDocument/2006/relationships/font" Target="fonts/SourceCodePr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SourceCodePro-bold.fntdata"/><Relationship Id="rId6" Type="http://schemas.openxmlformats.org/officeDocument/2006/relationships/slide" Target="slides/slide1.xml"/><Relationship Id="rId18" Type="http://schemas.openxmlformats.org/officeDocument/2006/relationships/font" Target="fonts/SourceCodePr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1a81efe6d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1a81efe6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1ecfdd4647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1ecfdd4647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1a81efe6dc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1a81efe6dc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1e90ffd593_0_5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1e90ffd593_0_5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1e90ffd593_0_5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11e90ffd593_0_5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1e90ffd593_0_5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1e90ffd593_0_5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1e90ffd593_0_5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1e90ffd593_0_5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1e90ffd593_0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1e90ffd593_0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1e90ffd593_0_5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1e90ffd593_0_5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1e90ffd593_0_5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1e90ffd593_0_5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1ecfdd4647_3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1ecfdd4647_3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10800000">
            <a:off x="4226100" y="2933550"/>
            <a:ext cx="691800" cy="388500"/>
          </a:xfrm>
          <a:prstGeom prst="triangle">
            <a:avLst>
              <a:gd fmla="val 50000" name="adj"/>
            </a:avLst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-25" y="0"/>
            <a:ext cx="9144000" cy="3124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Oswald"/>
              <a:buNone/>
              <a:defRPr sz="3600"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" name="Google Shape;52;p11"/>
          <p:cNvCxnSpPr/>
          <p:nvPr/>
        </p:nvCxnSpPr>
        <p:spPr>
          <a:xfrm>
            <a:off x="413275" y="2988275"/>
            <a:ext cx="9105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>
            <a:off x="0" y="1567350"/>
            <a:ext cx="9144000" cy="2008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430800" y="1889700"/>
            <a:ext cx="8282400" cy="151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Google Shape;20;p4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oogle Shape;25;p5"/>
          <p:cNvCxnSpPr/>
          <p:nvPr/>
        </p:nvCxnSpPr>
        <p:spPr>
          <a:xfrm>
            <a:off x="429200" y="127557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468825"/>
            <a:ext cx="39999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7"/>
          <p:cNvCxnSpPr/>
          <p:nvPr/>
        </p:nvCxnSpPr>
        <p:spPr>
          <a:xfrm>
            <a:off x="418675" y="1457787"/>
            <a:ext cx="614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6318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6" name="Google Shape;36;p7"/>
          <p:cNvSpPr txBox="1"/>
          <p:nvPr>
            <p:ph idx="1" type="body"/>
          </p:nvPr>
        </p:nvSpPr>
        <p:spPr>
          <a:xfrm>
            <a:off x="311700" y="1618204"/>
            <a:ext cx="2808000" cy="295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528900"/>
            <a:ext cx="5678100" cy="40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None/>
              <a:defRPr sz="5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1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175"/>
            <a:ext cx="4572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577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lgDash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1078750"/>
            <a:ext cx="4045200" cy="1789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None/>
              <a:defRPr sz="4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None/>
              <a:defRPr sz="19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Oswald"/>
              <a:buNone/>
              <a:defRPr sz="2100"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odern-writer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zazitek.zsheureka.cz/" TargetMode="External"/><Relationship Id="rId4" Type="http://schemas.openxmlformats.org/officeDocument/2006/relationships/hyperlink" Target="http://spc.upol.cz/profil/wp-content/uploads/2012/metodiky/SP_Metodika_overovani_web.pdf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nuv.cz/metodika-cj-neslysici" TargetMode="External"/><Relationship Id="rId4" Type="http://schemas.openxmlformats.org/officeDocument/2006/relationships/hyperlink" Target="https://maturita.cermat.cz/menu/upravy-podminek-zkousky/uzpusobeni-podminek/upravy-zkusebni-dokumentace/modifikovane-zkousky-pro-zaky-neslysici-sp-3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katalogpo.upol.cz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411175" y="644300"/>
            <a:ext cx="8282400" cy="2109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Výchova a vzdělávání osob se sluchovým postižením</a:t>
            </a:r>
            <a:endParaRPr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411175" y="3398250"/>
            <a:ext cx="8282400" cy="126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Mgr. et Mgr.  Zuzana Hlavičková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Mgr. Hana Šůstková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2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Naše zkušenost</a:t>
            </a:r>
            <a:endParaRPr/>
          </a:p>
        </p:txBody>
      </p:sp>
      <p:sp>
        <p:nvSpPr>
          <p:cNvPr id="117" name="Google Shape;117;p22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MŠ, ZŠ a SŠ Gellnerka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cs"/>
              <a:t>Tichý svět, o. p. s.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3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Inspirace</a:t>
            </a:r>
            <a:endParaRPr/>
          </a:p>
        </p:txBody>
      </p:sp>
      <p:sp>
        <p:nvSpPr>
          <p:cNvPr id="123" name="Google Shape;123;p23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Projekt Zážitkem k porozumění - </a:t>
            </a:r>
            <a:r>
              <a:rPr lang="cs" u="sng">
                <a:solidFill>
                  <a:schemeClr val="hlink"/>
                </a:solidFill>
                <a:hlinkClick r:id="rId3"/>
              </a:rPr>
              <a:t>https://www.zazitek.zsheureka.cz/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POTMĚŠIL, Miloň. Metodika práce se žákem se sluchovým postižením. Olomouc: Univerzita Palackého v Olomouci, 2012. ISBN 978-80-244-3310-3. </a:t>
            </a:r>
            <a:r>
              <a:rPr lang="cs" u="sng">
                <a:solidFill>
                  <a:schemeClr val="hlink"/>
                </a:solidFill>
                <a:hlinkClick r:id="rId4"/>
              </a:rPr>
              <a:t>http://spc.upol.cz/profil/wp-content/uploads/2012/metodiky/SP_Metodika_overovani_web.pdf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EKOV - expertní komise pro otázky vzdělávání (ASNEP)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24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Výuka českého jazyka pro žáky se sluchovým postižením – čeština jako druhý jazyk </a:t>
            </a:r>
            <a:r>
              <a:rPr lang="cs" u="sng">
                <a:solidFill>
                  <a:schemeClr val="hlink"/>
                </a:solidFill>
                <a:hlinkClick r:id="rId3"/>
              </a:rPr>
              <a:t>https://www.nuv.cz/metodika-cj-neslysici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CERMAT </a:t>
            </a:r>
            <a:r>
              <a:rPr lang="cs" u="sng">
                <a:solidFill>
                  <a:schemeClr val="hlink"/>
                </a:solidFill>
                <a:hlinkClick r:id="rId4"/>
              </a:rPr>
              <a:t>https://maturita.cermat.cz/menu/upravy-podminek-zkousky/uzpusobeni-podminek/upravy-zkusebni-dokumentace/modifikovane-zkousky-pro-zaky-neslysici-sp-3</a:t>
            </a:r>
            <a:r>
              <a:rPr lang="cs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Na úvod…</a:t>
            </a:r>
            <a:endParaRPr/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vymezení pojmu sluchové postižení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klasifikace sluchových vad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možnosti kompenzace sluchových vad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komunikační systémy osob SP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legislativní ukotvení vzdělávacího procesu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Výchova a vzdělávání</a:t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cs"/>
              <a:t>Cílem výchovně vzdělávacího procesu je </a:t>
            </a:r>
            <a:r>
              <a:rPr b="1" lang="cs"/>
              <a:t>maximální rozvoj všech stránek osobnosti</a:t>
            </a:r>
            <a:r>
              <a:rPr lang="cs"/>
              <a:t> jedinců se sluchovým postižením a jejich </a:t>
            </a:r>
            <a:r>
              <a:rPr b="1" lang="cs"/>
              <a:t>úspěšná socializace.</a:t>
            </a:r>
            <a:endParaRPr b="1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Dopady sluchového postižení do vzdělávání</a:t>
            </a:r>
            <a:endParaRPr/>
          </a:p>
        </p:txBody>
      </p:sp>
      <p:sp>
        <p:nvSpPr>
          <p:cNvPr id="81" name="Google Shape;81;p16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kvalita a kvantita </a:t>
            </a:r>
            <a:r>
              <a:rPr lang="cs"/>
              <a:t>přijímaných</a:t>
            </a:r>
            <a:r>
              <a:rPr lang="cs"/>
              <a:t> informací - informační bariéra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osvojení</a:t>
            </a:r>
            <a:r>
              <a:rPr lang="cs"/>
              <a:t> </a:t>
            </a:r>
            <a:r>
              <a:rPr lang="cs"/>
              <a:t>komunikačních</a:t>
            </a:r>
            <a:r>
              <a:rPr lang="cs"/>
              <a:t> </a:t>
            </a:r>
            <a:r>
              <a:rPr lang="cs"/>
              <a:t>kompetencí - komunikační bariéra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sociální vztahy - sociální inteligence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Systém vzdělávání</a:t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Školský systém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běžné MŠ, ZŠ a SŠ  - integrace/inkluze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MŠ, ZŠ, SŠ pro sluchově postižené, MŠ a ZŠ logopedické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VŠ - obor Výchovná dramatika pro Neslyšící na JAMU, Jazyky a komunikace neslyšících (dříve Čeština v komunikaci neslyšících)UK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cs"/>
              <a:t>Poradenství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Střediska rané péče TAMTAM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SPC pro sluchově postižené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centra pomoci jedincům s postižením při vysokých školách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-"/>
            </a:pPr>
            <a:r>
              <a:rPr lang="cs"/>
              <a:t>nestátní neziskové organizace 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Komunikační přístupy ve školách pro žáky se sluchovým postižením</a:t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monolingvální/monokulturní přístup (</a:t>
            </a:r>
            <a:r>
              <a:rPr lang="cs"/>
              <a:t>auditivně orální)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totální komunikace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bilingvální/bikulturní přístup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Podpůrná opatření</a:t>
            </a:r>
            <a:endParaRPr/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 u="sng">
                <a:solidFill>
                  <a:schemeClr val="hlink"/>
                </a:solidFill>
                <a:hlinkClick r:id="rId3"/>
              </a:rPr>
              <a:t>http://katalogpo.upol.cz/</a:t>
            </a:r>
            <a:endParaRPr/>
          </a:p>
          <a:p>
            <a:pPr indent="-334327" lvl="0" marL="457200" rtl="0" algn="l">
              <a:spcBef>
                <a:spcPts val="120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Organizace výuky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Modifikace vyučovacích metod a forem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Intervence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Pomůcky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Úpravy obsahu vzdělávání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Hodnocení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Příprava na výuku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Podpora sociální a zdravotní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Práce s třídním kolektivem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AutoNum type="arabicPeriod"/>
            </a:pPr>
            <a:r>
              <a:rPr lang="cs"/>
              <a:t>Úprava prostředí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Přechod ze vzdělávání na trh práce</a:t>
            </a:r>
            <a:endParaRPr/>
          </a:p>
        </p:txBody>
      </p:sp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otevřený x chráněný trh práce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možnosti uplatnění u osob se SP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pohled zaměstnavatelů x pohled uchazeče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překážky při vstupu na trh práce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podpora: škola, rodina, úřady práce, NNO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tranzitní programy, podporovaná zaměstnávání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>
            <p:ph type="title"/>
          </p:nvPr>
        </p:nvSpPr>
        <p:spPr>
          <a:xfrm>
            <a:off x="311700" y="372500"/>
            <a:ext cx="8520600" cy="73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cs"/>
              <a:t>Kariérové poradenství</a:t>
            </a:r>
            <a:endParaRPr/>
          </a:p>
        </p:txBody>
      </p:sp>
      <p:sp>
        <p:nvSpPr>
          <p:cNvPr id="111" name="Google Shape;111;p21"/>
          <p:cNvSpPr txBox="1"/>
          <p:nvPr>
            <p:ph idx="1" type="body"/>
          </p:nvPr>
        </p:nvSpPr>
        <p:spPr>
          <a:xfrm>
            <a:off x="311700" y="1468825"/>
            <a:ext cx="8520600" cy="309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od předškolního věku - rodina, MŠ, ZŠ, SŠ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spolupráce s SPC, PPP, ÚP, NNO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cs"/>
              <a:t>dny otevřených dveří, burzy škol, veletrh Gaudeamus, besedy, přednášky, exkurze 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dern Writer">
  <a:themeElements>
    <a:clrScheme name="Modern Writer">
      <a:dk1>
        <a:srgbClr val="E91D63"/>
      </a:dk1>
      <a:lt1>
        <a:srgbClr val="FFFFFF"/>
      </a:lt1>
      <a:dk2>
        <a:srgbClr val="424242"/>
      </a:dk2>
      <a:lt2>
        <a:srgbClr val="999999"/>
      </a:lt2>
      <a:accent1>
        <a:srgbClr val="607D8B"/>
      </a:accent1>
      <a:accent2>
        <a:srgbClr val="673AB7"/>
      </a:accent2>
      <a:accent3>
        <a:srgbClr val="9C26B0"/>
      </a:accent3>
      <a:accent4>
        <a:srgbClr val="0090AC"/>
      </a:accent4>
      <a:accent5>
        <a:srgbClr val="00838F"/>
      </a:accent5>
      <a:accent6>
        <a:srgbClr val="F8E71C"/>
      </a:accent6>
      <a:hlink>
        <a:srgbClr val="00838F"/>
      </a:hlink>
      <a:folHlink>
        <a:srgbClr val="00838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