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y="6858000" cx="9144000"/>
  <p:notesSz cx="6858000" cy="9144000"/>
  <p:embeddedFontLst>
    <p:embeddedFont>
      <p:font typeface="Questrial"/>
      <p:regular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38" Type="http://schemas.openxmlformats.org/officeDocument/2006/relationships/font" Target="fonts/Questrial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cs-CZ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2" name="Google Shape;252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Google Shape;259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9" name="Google Shape;289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 showMasterSp="0" type="title">
  <p:cSld name="TITLE">
    <p:bg>
      <p:bgPr>
        <a:solidFill>
          <a:schemeClr val="dk2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1" name="Google Shape;21;p2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" name="Google Shape;22;p2"/>
          <p:cNvSpPr txBox="1"/>
          <p:nvPr>
            <p:ph type="ctrTitle"/>
          </p:nvPr>
        </p:nvSpPr>
        <p:spPr>
          <a:xfrm>
            <a:off x="2362200" y="4038600"/>
            <a:ext cx="64770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Questrial"/>
              <a:buNone/>
              <a:defRPr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1" type="subTitle"/>
          </p:nvPr>
        </p:nvSpPr>
        <p:spPr>
          <a:xfrm>
            <a:off x="2362200" y="6050037"/>
            <a:ext cx="6705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560"/>
              <a:buNone/>
              <a:defRPr sz="2600">
                <a:solidFill>
                  <a:srgbClr val="FFFFFF"/>
                </a:solidFill>
              </a:defRPr>
            </a:lvl1pPr>
            <a:lvl2pPr lvl="1" algn="ctr">
              <a:spcBef>
                <a:spcPts val="55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4" name="Google Shape;24;p2"/>
          <p:cNvSpPr txBox="1"/>
          <p:nvPr>
            <p:ph idx="10" type="dt"/>
          </p:nvPr>
        </p:nvSpPr>
        <p:spPr>
          <a:xfrm>
            <a:off x="76200" y="6068699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"/>
          <p:cNvSpPr txBox="1"/>
          <p:nvPr>
            <p:ph idx="11" type="ftr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"/>
          <p:cNvSpPr txBox="1"/>
          <p:nvPr>
            <p:ph idx="12" type="sldNum"/>
          </p:nvPr>
        </p:nvSpPr>
        <p:spPr>
          <a:xfrm>
            <a:off x="8001000" y="228600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ek s titulkem" showMasterSp="0" type="picTx">
  <p:cSld name="PICTURE_WITH_CAPTION_TEXT">
    <p:bg>
      <p:bgPr>
        <a:solidFill>
          <a:srgbClr val="FFFFFF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2"/>
          <p:cNvSpPr txBox="1"/>
          <p:nvPr>
            <p:ph idx="1" type="body"/>
          </p:nvPr>
        </p:nvSpPr>
        <p:spPr>
          <a:xfrm>
            <a:off x="1600200" y="5486400"/>
            <a:ext cx="7315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020"/>
              <a:buFont typeface="Questrial"/>
              <a:buNone/>
              <a:defRPr sz="1700"/>
            </a:lvl1pPr>
            <a:lvl2pPr indent="-228600" lvl="1" marL="914400" algn="l">
              <a:spcBef>
                <a:spcPts val="550"/>
              </a:spcBef>
              <a:spcAft>
                <a:spcPts val="0"/>
              </a:spcAft>
              <a:buSzPts val="840"/>
              <a:buFont typeface="Questrial"/>
              <a:buNone/>
              <a:defRPr sz="1200"/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750"/>
              <a:buFont typeface="Questrial"/>
              <a:buNone/>
              <a:defRPr sz="1000"/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675"/>
              <a:buFont typeface="Questrial"/>
              <a:buNone/>
              <a:defRPr sz="900"/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585"/>
              <a:buFont typeface="Questrial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94" name="Google Shape;94;p12"/>
          <p:cNvSpPr/>
          <p:nvPr/>
        </p:nvSpPr>
        <p:spPr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5" name="Google Shape;95;p12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6" name="Google Shape;96;p12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7" name="Google Shape;97;p12"/>
          <p:cNvSpPr txBox="1"/>
          <p:nvPr>
            <p:ph type="title"/>
          </p:nvPr>
        </p:nvSpPr>
        <p:spPr>
          <a:xfrm>
            <a:off x="1600200" y="4648200"/>
            <a:ext cx="7315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Questrial"/>
              <a:buNone/>
              <a:defRPr b="0" sz="28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2"/>
          <p:cNvSpPr/>
          <p:nvPr/>
        </p:nvSpPr>
        <p:spPr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99" name="Google Shape;99;p12"/>
          <p:cNvSpPr txBox="1"/>
          <p:nvPr>
            <p:ph idx="10" type="dt"/>
          </p:nvPr>
        </p:nvSpPr>
        <p:spPr>
          <a:xfrm>
            <a:off x="62484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2"/>
          <p:cNvSpPr txBox="1"/>
          <p:nvPr>
            <p:ph idx="12" type="sldNum"/>
          </p:nvPr>
        </p:nvSpPr>
        <p:spPr>
          <a:xfrm>
            <a:off x="0" y="4667249"/>
            <a:ext cx="1447800" cy="6635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algn="ctr">
              <a:spcBef>
                <a:spcPts val="0"/>
              </a:spcBef>
              <a:buNone/>
              <a:defRPr b="1" sz="28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01" name="Google Shape;101;p12"/>
          <p:cNvSpPr txBox="1"/>
          <p:nvPr>
            <p:ph idx="11" type="ftr"/>
          </p:nvPr>
        </p:nvSpPr>
        <p:spPr>
          <a:xfrm>
            <a:off x="1600200" y="6248206"/>
            <a:ext cx="4572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12"/>
          <p:cNvSpPr/>
          <p:nvPr>
            <p:ph idx="2" type="pic"/>
          </p:nvPr>
        </p:nvSpPr>
        <p:spPr>
          <a:xfrm>
            <a:off x="1560576" y="0"/>
            <a:ext cx="7583424" cy="4568952"/>
          </a:xfrm>
          <a:prstGeom prst="rect">
            <a:avLst/>
          </a:prstGeom>
          <a:solidFill>
            <a:srgbClr val="DCE5EE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92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Noto Sans Symbols"/>
              <a:buChar char="⬜"/>
              <a:defRPr b="0" i="0" sz="2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Noto Sans Symbols"/>
              <a:buChar char="■"/>
              <a:defRPr b="0" i="0" sz="23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svislý text" type="vertTx">
  <p:cSld name="VERTICAL_TEXT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3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3"/>
          <p:cNvSpPr txBox="1"/>
          <p:nvPr>
            <p:ph idx="1" type="body"/>
          </p:nvPr>
        </p:nvSpPr>
        <p:spPr>
          <a:xfrm rot="5400000">
            <a:off x="2426208" y="-213360"/>
            <a:ext cx="4526280" cy="8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106" name="Google Shape;106;p13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13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3"/>
          <p:cNvSpPr txBox="1"/>
          <p:nvPr>
            <p:ph idx="12" type="sldNum"/>
          </p:nvPr>
        </p:nvSpPr>
        <p:spPr>
          <a:xfrm>
            <a:off x="0" y="127222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vislý nadpis a text" showMasterSp="0" type="vertTitleAndTx">
  <p:cSld name="VERTICAL_TITLE_AND_VERTICAL_TEXT">
    <p:bg>
      <p:bgPr>
        <a:solidFill>
          <a:schemeClr val="lt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4"/>
          <p:cNvSpPr txBox="1"/>
          <p:nvPr>
            <p:ph type="title"/>
          </p:nvPr>
        </p:nvSpPr>
        <p:spPr>
          <a:xfrm rot="5400000">
            <a:off x="4823619" y="2339181"/>
            <a:ext cx="5516563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" type="body"/>
          </p:nvPr>
        </p:nvSpPr>
        <p:spPr>
          <a:xfrm rot="5400000">
            <a:off x="480218" y="586582"/>
            <a:ext cx="5516564" cy="55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112" name="Google Shape;112;p14"/>
          <p:cNvSpPr txBox="1"/>
          <p:nvPr>
            <p:ph idx="10" type="dt"/>
          </p:nvPr>
        </p:nvSpPr>
        <p:spPr>
          <a:xfrm>
            <a:off x="6553200" y="6248402"/>
            <a:ext cx="2209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14"/>
          <p:cNvSpPr txBox="1"/>
          <p:nvPr>
            <p:ph idx="11" type="ftr"/>
          </p:nvPr>
        </p:nvSpPr>
        <p:spPr>
          <a:xfrm>
            <a:off x="457201" y="6248207"/>
            <a:ext cx="55734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4"/>
          <p:cNvSpPr/>
          <p:nvPr/>
        </p:nvSpPr>
        <p:spPr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5" name="Google Shape;115;p1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6" name="Google Shape;116;p14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17" name="Google Shape;117;p14"/>
          <p:cNvSpPr txBox="1"/>
          <p:nvPr>
            <p:ph idx="12" type="sldNum"/>
          </p:nvPr>
        </p:nvSpPr>
        <p:spPr>
          <a:xfrm rot="5400000">
            <a:off x="5989638" y="14446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4"/>
          <p:cNvSpPr txBox="1"/>
          <p:nvPr>
            <p:ph idx="12" type="sldNum"/>
          </p:nvPr>
        </p:nvSpPr>
        <p:spPr>
          <a:xfrm>
            <a:off x="0" y="127222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1" name="Google Shape;41;p4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" showMasterSp="0" type="blank">
  <p:cSld name="BLANK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5"/>
          <p:cNvSpPr txBox="1"/>
          <p:nvPr>
            <p:ph idx="12" type="sldNum"/>
          </p:nvPr>
        </p:nvSpPr>
        <p:spPr>
          <a:xfrm>
            <a:off x="0" y="6248400"/>
            <a:ext cx="5334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algn="ctr">
              <a:spcBef>
                <a:spcPts val="0"/>
              </a:spcBef>
              <a:buNone/>
              <a:defRPr b="1" sz="1400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body"/>
          </p:nvPr>
        </p:nvSpPr>
        <p:spPr>
          <a:xfrm>
            <a:off x="609600" y="1589567"/>
            <a:ext cx="3886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2" type="body"/>
          </p:nvPr>
        </p:nvSpPr>
        <p:spPr>
          <a:xfrm>
            <a:off x="4844901" y="1589567"/>
            <a:ext cx="3886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0" y="127222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 showMasterSp="0" type="title">
  <p:cSld name="TITLE">
    <p:bg>
      <p:bgPr>
        <a:solidFill>
          <a:schemeClr val="dk2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/>
          <p:nvPr/>
        </p:nvSpPr>
        <p:spPr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5" name="Google Shape;55;p7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6" name="Google Shape;56;p7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57" name="Google Shape;57;p7"/>
          <p:cNvSpPr txBox="1"/>
          <p:nvPr>
            <p:ph type="ctrTitle"/>
          </p:nvPr>
        </p:nvSpPr>
        <p:spPr>
          <a:xfrm>
            <a:off x="2362200" y="4038600"/>
            <a:ext cx="64770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Questrial"/>
              <a:buNone/>
              <a:defRPr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" type="subTitle"/>
          </p:nvPr>
        </p:nvSpPr>
        <p:spPr>
          <a:xfrm>
            <a:off x="2362200" y="6050037"/>
            <a:ext cx="6705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700"/>
              </a:spcBef>
              <a:spcAft>
                <a:spcPts val="0"/>
              </a:spcAft>
              <a:buSzPts val="1560"/>
              <a:buNone/>
              <a:defRPr sz="2600">
                <a:solidFill>
                  <a:srgbClr val="FFFFFF"/>
                </a:solidFill>
              </a:defRPr>
            </a:lvl1pPr>
            <a:lvl2pPr lvl="1" algn="ctr">
              <a:spcBef>
                <a:spcPts val="550"/>
              </a:spcBef>
              <a:spcAft>
                <a:spcPts val="0"/>
              </a:spcAft>
              <a:buSzPts val="1260"/>
              <a:buNone/>
              <a:defRPr/>
            </a:lvl2pPr>
            <a:lvl3pPr lvl="2" algn="ctr">
              <a:spcBef>
                <a:spcPts val="500"/>
              </a:spcBef>
              <a:spcAft>
                <a:spcPts val="0"/>
              </a:spcAft>
              <a:buSzPts val="1350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SzPts val="1350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SzPts val="117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0" type="dt"/>
          </p:nvPr>
        </p:nvSpPr>
        <p:spPr>
          <a:xfrm>
            <a:off x="76200" y="6068699"/>
            <a:ext cx="20574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1" type="ftr"/>
          </p:nvPr>
        </p:nvSpPr>
        <p:spPr>
          <a:xfrm>
            <a:off x="2085393" y="236538"/>
            <a:ext cx="586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7"/>
          <p:cNvSpPr txBox="1"/>
          <p:nvPr>
            <p:ph idx="12" type="sldNum"/>
          </p:nvPr>
        </p:nvSpPr>
        <p:spPr>
          <a:xfrm>
            <a:off x="8001000" y="228600"/>
            <a:ext cx="838200" cy="38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algn="ctr">
              <a:spcBef>
                <a:spcPts val="0"/>
              </a:spcBef>
              <a:buNone/>
              <a:defRPr b="1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áhlaví části" showMasterSp="0" type="secHead">
  <p:cSld name="SECTION_HEADER">
    <p:bg>
      <p:bgPr>
        <a:solidFill>
          <a:srgbClr val="FFFFFF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 txBox="1"/>
          <p:nvPr>
            <p:ph idx="1" type="body"/>
          </p:nvPr>
        </p:nvSpPr>
        <p:spPr>
          <a:xfrm>
            <a:off x="1371600" y="2743200"/>
            <a:ext cx="7123113" cy="167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680"/>
              <a:buNone/>
              <a:defRPr sz="28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550"/>
              </a:spcBef>
              <a:spcAft>
                <a:spcPts val="0"/>
              </a:spcAft>
              <a:buSzPts val="126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12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105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910"/>
              <a:buNone/>
              <a:defRPr sz="1400">
                <a:solidFill>
                  <a:srgbClr val="888888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64" name="Google Shape;64;p8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5" name="Google Shape;65;p8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6" name="Google Shape;66;p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67" name="Google Shape;67;p8"/>
          <p:cNvSpPr txBox="1"/>
          <p:nvPr>
            <p:ph type="title"/>
          </p:nvPr>
        </p:nvSpPr>
        <p:spPr>
          <a:xfrm>
            <a:off x="1371600" y="1600200"/>
            <a:ext cx="76200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Questrial"/>
              <a:buNone/>
              <a:defRPr b="0" sz="4400" cap="none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8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0" y="1752600"/>
            <a:ext cx="1295400" cy="7016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algn="ctr">
              <a:spcBef>
                <a:spcPts val="0"/>
              </a:spcBef>
              <a:buNone/>
              <a:defRPr b="1" sz="2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70" name="Google Shape;70;p8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ání" type="twoTxTwoObj">
  <p:cSld name="TWO_OBJECTS_WITH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/>
          <p:nvPr>
            <p:ph type="title"/>
          </p:nvPr>
        </p:nvSpPr>
        <p:spPr>
          <a:xfrm>
            <a:off x="533400" y="273050"/>
            <a:ext cx="8153400" cy="869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" type="body"/>
          </p:nvPr>
        </p:nvSpPr>
        <p:spPr>
          <a:xfrm>
            <a:off x="609600" y="2438400"/>
            <a:ext cx="3886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74" name="Google Shape;74;p9"/>
          <p:cNvSpPr txBox="1"/>
          <p:nvPr>
            <p:ph idx="2" type="body"/>
          </p:nvPr>
        </p:nvSpPr>
        <p:spPr>
          <a:xfrm>
            <a:off x="4800600" y="2438400"/>
            <a:ext cx="388620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75" name="Google Shape;75;p9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9"/>
          <p:cNvSpPr txBox="1"/>
          <p:nvPr>
            <p:ph idx="12" type="sldNum"/>
          </p:nvPr>
        </p:nvSpPr>
        <p:spPr>
          <a:xfrm>
            <a:off x="0" y="127222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77" name="Google Shape;77;p9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3" type="body"/>
          </p:nvPr>
        </p:nvSpPr>
        <p:spPr>
          <a:xfrm>
            <a:off x="609600" y="1752600"/>
            <a:ext cx="3886200" cy="640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200"/>
              <a:buFont typeface="Questrial"/>
              <a:buNone/>
              <a:defRPr b="1" sz="2000">
                <a:solidFill>
                  <a:srgbClr val="FFFFFF"/>
                </a:solidFill>
              </a:defRPr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79" name="Google Shape;79;p9"/>
          <p:cNvSpPr txBox="1"/>
          <p:nvPr>
            <p:ph idx="4" type="body"/>
          </p:nvPr>
        </p:nvSpPr>
        <p:spPr>
          <a:xfrm>
            <a:off x="4800600" y="1752600"/>
            <a:ext cx="3886200" cy="64008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200"/>
              <a:buFont typeface="Questrial"/>
              <a:buNone/>
              <a:defRPr b="1" sz="2000">
                <a:solidFill>
                  <a:srgbClr val="FFFFFF"/>
                </a:solidFill>
              </a:defRPr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uze nadpis" type="titleOnly">
  <p:cSld name="TITLE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0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0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0"/>
          <p:cNvSpPr txBox="1"/>
          <p:nvPr>
            <p:ph idx="12" type="sldNum"/>
          </p:nvPr>
        </p:nvSpPr>
        <p:spPr>
          <a:xfrm>
            <a:off x="0" y="127222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titulkem" type="objTx">
  <p:cSld name="OBJECT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1"/>
          <p:cNvSpPr txBox="1"/>
          <p:nvPr>
            <p:ph type="title"/>
          </p:nvPr>
        </p:nvSpPr>
        <p:spPr>
          <a:xfrm>
            <a:off x="609600" y="273050"/>
            <a:ext cx="8077200" cy="8699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  <a:defRPr b="0"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1"/>
          <p:cNvSpPr txBox="1"/>
          <p:nvPr>
            <p:ph idx="12" type="sldNum"/>
          </p:nvPr>
        </p:nvSpPr>
        <p:spPr>
          <a:xfrm>
            <a:off x="0" y="127222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algn="ctr">
              <a:spcBef>
                <a:spcPts val="0"/>
              </a:spcBef>
              <a:buNone/>
              <a:defRPr b="1" sz="14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90" name="Google Shape;90;p11"/>
          <p:cNvSpPr txBox="1"/>
          <p:nvPr>
            <p:ph idx="1" type="body"/>
          </p:nvPr>
        </p:nvSpPr>
        <p:spPr>
          <a:xfrm>
            <a:off x="609600" y="1752600"/>
            <a:ext cx="1600200" cy="4343400"/>
          </a:xfrm>
          <a:prstGeom prst="rect">
            <a:avLst/>
          </a:prstGeom>
          <a:solidFill>
            <a:schemeClr val="accent2"/>
          </a:solidFill>
          <a:ln cap="sq" cmpd="dbl" w="508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91425" lIns="137150" spcFirstLastPara="1" rIns="137150" wrap="square" tIns="182875">
            <a:noAutofit/>
          </a:bodyPr>
          <a:lstStyle>
            <a:lvl1pPr indent="-228600" lvl="0" marL="457200" algn="l">
              <a:spcBef>
                <a:spcPts val="700"/>
              </a:spcBef>
              <a:spcAft>
                <a:spcPts val="0"/>
              </a:spcAft>
              <a:buSzPts val="1080"/>
              <a:buNone/>
              <a:defRPr sz="18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228600" lvl="1" marL="914400" algn="l">
              <a:spcBef>
                <a:spcPts val="100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228600" lvl="2" marL="1371600" algn="l">
              <a:spcBef>
                <a:spcPts val="500"/>
              </a:spcBef>
              <a:spcAft>
                <a:spcPts val="0"/>
              </a:spcAft>
              <a:buSzPts val="750"/>
              <a:buNone/>
              <a:defRPr sz="10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228600" lvl="3" marL="1828800" algn="l">
              <a:spcBef>
                <a:spcPts val="400"/>
              </a:spcBef>
              <a:spcAft>
                <a:spcPts val="0"/>
              </a:spcAft>
              <a:buSzPts val="675"/>
              <a:buNone/>
              <a:defRPr sz="9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228600" lvl="4" marL="2286000" algn="l">
              <a:spcBef>
                <a:spcPts val="400"/>
              </a:spcBef>
              <a:spcAft>
                <a:spcPts val="0"/>
              </a:spcAft>
              <a:buSzPts val="585"/>
              <a:buNone/>
              <a:defRPr sz="900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91" name="Google Shape;91;p11"/>
          <p:cNvSpPr txBox="1"/>
          <p:nvPr>
            <p:ph idx="2" type="body"/>
          </p:nvPr>
        </p:nvSpPr>
        <p:spPr>
          <a:xfrm>
            <a:off x="2362200" y="1752600"/>
            <a:ext cx="64008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97180" lvl="0" marL="457200" algn="l">
              <a:spcBef>
                <a:spcPts val="700"/>
              </a:spcBef>
              <a:spcAft>
                <a:spcPts val="0"/>
              </a:spcAft>
              <a:buSzPts val="1080"/>
              <a:buChar char="◻"/>
              <a:defRPr/>
            </a:lvl1pPr>
            <a:lvl2pPr indent="-308610" lvl="1" marL="914400" algn="l">
              <a:spcBef>
                <a:spcPts val="550"/>
              </a:spcBef>
              <a:spcAft>
                <a:spcPts val="0"/>
              </a:spcAft>
              <a:buSzPts val="1260"/>
              <a:buChar char="⬜"/>
              <a:defRPr/>
            </a:lvl2pPr>
            <a:lvl3pPr indent="-314325" lvl="2" marL="1371600" algn="l">
              <a:spcBef>
                <a:spcPts val="500"/>
              </a:spcBef>
              <a:spcAft>
                <a:spcPts val="0"/>
              </a:spcAft>
              <a:buSzPts val="1350"/>
              <a:buChar char="■"/>
              <a:defRPr/>
            </a:lvl3pPr>
            <a:lvl4pPr indent="-314325" lvl="3" marL="1828800" algn="l">
              <a:spcBef>
                <a:spcPts val="400"/>
              </a:spcBef>
              <a:spcAft>
                <a:spcPts val="0"/>
              </a:spcAft>
              <a:buSzPts val="1350"/>
              <a:buChar char="■"/>
              <a:defRPr/>
            </a:lvl4pPr>
            <a:lvl5pPr indent="-302895" lvl="4" marL="2286000" algn="l">
              <a:spcBef>
                <a:spcPts val="400"/>
              </a:spcBef>
              <a:spcAft>
                <a:spcPts val="0"/>
              </a:spcAft>
              <a:buSzPts val="1170"/>
              <a:buChar char="■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400"/>
              <a:buFont typeface="Questrial"/>
              <a:buNone/>
              <a:defRPr b="0" i="0" sz="4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909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  <a:defRPr b="0" i="0" sz="29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344169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Noto Sans Symbols"/>
              <a:buChar char="⬜"/>
              <a:defRPr b="0" i="0" sz="26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38137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Noto Sans Symbols"/>
              <a:buChar char="■"/>
              <a:defRPr b="0" i="0" sz="23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238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14" name="Google Shape;14;p1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5" name="Google Shape;15;p1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6" name="Google Shape;16;p1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7" name="Google Shape;17;p1"/>
          <p:cNvSpPr txBox="1"/>
          <p:nvPr>
            <p:ph idx="12" type="sldNum"/>
          </p:nvPr>
        </p:nvSpPr>
        <p:spPr>
          <a:xfrm>
            <a:off x="0" y="127222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"/>
          <p:cNvSpPr txBox="1"/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  <a:defRPr b="0" i="0" sz="4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9" name="Google Shape;29;p3"/>
          <p:cNvSpPr txBox="1"/>
          <p:nvPr>
            <p:ph idx="1" type="body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39090" lvl="0" marL="45720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  <a:defRPr b="0" i="0" sz="29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-344169" lvl="1" marL="914400" marR="0" rtl="0" algn="l">
              <a:spcBef>
                <a:spcPts val="550"/>
              </a:spcBef>
              <a:spcAft>
                <a:spcPts val="0"/>
              </a:spcAft>
              <a:buClr>
                <a:schemeClr val="accent1"/>
              </a:buClr>
              <a:buSzPts val="1820"/>
              <a:buFont typeface="Noto Sans Symbols"/>
              <a:buChar char="⬜"/>
              <a:defRPr b="0" i="0" sz="26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-338137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725"/>
              <a:buFont typeface="Noto Sans Symbols"/>
              <a:buChar char="■"/>
              <a:defRPr b="0" i="0" sz="23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-32385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15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-31115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13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4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0" type="dt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32" name="Google Shape;32;p3"/>
          <p:cNvSpPr/>
          <p:nvPr/>
        </p:nvSpPr>
        <p:spPr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3" name="Google Shape;33;p3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4" name="Google Shape;34;p3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35" name="Google Shape;35;p3"/>
          <p:cNvSpPr txBox="1"/>
          <p:nvPr>
            <p:ph idx="12" type="sldNum"/>
          </p:nvPr>
        </p:nvSpPr>
        <p:spPr>
          <a:xfrm>
            <a:off x="0" y="1272222"/>
            <a:ext cx="533400" cy="2444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1400" u="none" cap="none" strike="noStrik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s://maturita.cermat.cz/" TargetMode="Externa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 txBox="1"/>
          <p:nvPr>
            <p:ph type="ctrTitle"/>
          </p:nvPr>
        </p:nvSpPr>
        <p:spPr>
          <a:xfrm>
            <a:off x="827584" y="4038600"/>
            <a:ext cx="8011616" cy="1828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959"/>
              <a:buFont typeface="Questrial"/>
              <a:buNone/>
            </a:pPr>
            <a:r>
              <a:rPr lang="cs-CZ" sz="3959"/>
              <a:t>OSOBY SE SLUCHOVÝM POSTIŽENÍM A ČESKÝ JAZYK</a:t>
            </a:r>
            <a:br>
              <a:rPr lang="cs-CZ" sz="3959"/>
            </a:br>
            <a:r>
              <a:rPr lang="cs-CZ" sz="3959" cap="none"/>
              <a:t>(produkce, percepce…)</a:t>
            </a:r>
            <a:endParaRPr sz="3959" cap="none"/>
          </a:p>
        </p:txBody>
      </p:sp>
      <p:sp>
        <p:nvSpPr>
          <p:cNvPr id="123" name="Google Shape;123;p15"/>
          <p:cNvSpPr txBox="1"/>
          <p:nvPr>
            <p:ph idx="1" type="subTitle"/>
          </p:nvPr>
        </p:nvSpPr>
        <p:spPr>
          <a:xfrm>
            <a:off x="2362200" y="6050037"/>
            <a:ext cx="6705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560"/>
              <a:buNone/>
            </a:pPr>
            <a:r>
              <a:rPr lang="cs-CZ"/>
              <a:t>Zuzana Hlavičková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178" name="Google Shape;178;p24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1" marL="640080" rtl="0" algn="l">
              <a:spcBef>
                <a:spcPts val="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Morfologická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nadměrné používání podstatných jmen, sloves, přídavných jmen,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méně zájmen, příslovcí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záměna slovních druhů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chyby v důsledku neznalosti rodu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nedodržení předložkových vazeb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neznalost deklinačních paradigmat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chyby ve stupňování 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aj.</a:t>
            </a:r>
            <a:endParaRPr/>
          </a:p>
          <a:p>
            <a:pPr indent="-220980" lvl="0" marL="320040" rtl="0" algn="l">
              <a:spcBef>
                <a:spcPts val="700"/>
              </a:spcBef>
              <a:spcAft>
                <a:spcPts val="0"/>
              </a:spcAft>
              <a:buSzPts val="1560"/>
              <a:buNone/>
            </a:pPr>
            <a:r>
              <a:t/>
            </a:r>
            <a:endParaRPr sz="2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5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184" name="Google Shape;184;p25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1" marL="640080" rtl="0" algn="l">
              <a:spcBef>
                <a:spcPts val="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lexikologická 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přidávání nadbytečných slov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vynechávání slov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záměna slov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komolení slov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málo abstrakt</a:t>
            </a:r>
            <a:endParaRPr/>
          </a:p>
          <a:p>
            <a:pPr indent="0" lvl="1" marL="36576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6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190" name="Google Shape;190;p26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4320" lvl="1" marL="640080" rtl="0" algn="l">
              <a:spcBef>
                <a:spcPts val="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syntaktická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krátké, jednoduché věty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věty v souvětí většinou jen ve slučovacím poměru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časové věty vyjadřováno pomocí „potom“, „pak“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chyby ve slovosledu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naučené větné vzorce 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725"/>
              <a:buChar char="■"/>
            </a:pPr>
            <a:r>
              <a:rPr lang="cs-CZ"/>
              <a:t>neznalost valence sloves</a:t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7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959"/>
              <a:buFont typeface="Questrial"/>
              <a:buNone/>
            </a:pPr>
            <a:r>
              <a:rPr lang="cs-CZ" sz="3959"/>
              <a:t>Specifické chyby v psaném projevu neslyšících</a:t>
            </a:r>
            <a:endParaRPr sz="3959"/>
          </a:p>
        </p:txBody>
      </p:sp>
      <p:sp>
        <p:nvSpPr>
          <p:cNvPr id="196" name="Google Shape;196;p27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40"/>
              <a:buChar char="◻"/>
            </a:pPr>
            <a:r>
              <a:rPr lang="cs-CZ"/>
              <a:t>interference – vliv ČZJ na český jazyk</a:t>
            </a:r>
            <a:endParaRPr/>
          </a:p>
          <a:p>
            <a:pPr indent="-209550" lvl="0" marL="32004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lang="cs-CZ"/>
              <a:t>Komorná (2013):</a:t>
            </a:r>
            <a:endParaRPr/>
          </a:p>
          <a:p>
            <a:pPr indent="-320040" lvl="0" marL="32004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záměna sloves být a mít </a:t>
            </a:r>
            <a:r>
              <a:rPr lang="cs-CZ"/>
              <a:t>(</a:t>
            </a:r>
            <a:r>
              <a:rPr i="1" lang="cs-CZ"/>
              <a:t>přítel je hodně kamarádi)</a:t>
            </a:r>
            <a:endParaRPr/>
          </a:p>
          <a:p>
            <a:pPr indent="-320040" lvl="0" marL="32004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vypouštění sponového být </a:t>
            </a:r>
            <a:r>
              <a:rPr lang="cs-CZ"/>
              <a:t>(</a:t>
            </a:r>
            <a:r>
              <a:rPr i="1" lang="cs-CZ"/>
              <a:t>ty opravdu hodná</a:t>
            </a:r>
            <a:r>
              <a:rPr lang="cs-CZ"/>
              <a:t>)</a:t>
            </a:r>
            <a:endParaRPr/>
          </a:p>
          <a:p>
            <a:pPr indent="-320040" lvl="0" marL="32004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vyjadřování absolutního záporu pomocí výrazu vůbec</a:t>
            </a:r>
            <a:r>
              <a:rPr lang="cs-CZ"/>
              <a:t> (</a:t>
            </a:r>
            <a:r>
              <a:rPr i="1" lang="cs-CZ"/>
              <a:t>pracoval v dílně vůbec</a:t>
            </a:r>
            <a:r>
              <a:rPr lang="cs-CZ"/>
              <a:t>)</a:t>
            </a:r>
            <a:endParaRPr/>
          </a:p>
          <a:p>
            <a:pPr indent="-320040" lvl="0" marL="32004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vyjadřování příčiny pomocí „důvod“ </a:t>
            </a:r>
            <a:r>
              <a:rPr lang="cs-CZ"/>
              <a:t>(</a:t>
            </a:r>
            <a:r>
              <a:rPr i="1" lang="cs-CZ"/>
              <a:t>Vloni strom spadla důvod už starý.</a:t>
            </a:r>
            <a:r>
              <a:rPr lang="cs-CZ"/>
              <a:t>)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8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202" name="Google Shape;202;p28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nerozlišování důsledkových a důvodových vztahů </a:t>
            </a:r>
            <a:r>
              <a:rPr lang="cs-CZ"/>
              <a:t>(</a:t>
            </a:r>
            <a:r>
              <a:rPr i="1" lang="cs-CZ"/>
              <a:t>dětem nerozumějí učitele, proto neuměji skutečně znakovým jazyk)</a:t>
            </a:r>
            <a:endParaRPr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vyjadřování časových a podmínkových vztahů pomocí výrazu „potom“ </a:t>
            </a:r>
            <a:r>
              <a:rPr lang="cs-CZ"/>
              <a:t>(</a:t>
            </a:r>
            <a:r>
              <a:rPr i="1" lang="cs-CZ"/>
              <a:t>Bude dělám zapojit dobře, potom žárovka svítí</a:t>
            </a:r>
            <a:r>
              <a:rPr lang="cs-CZ"/>
              <a:t>)</a:t>
            </a:r>
            <a:endParaRPr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specifický slovosled </a:t>
            </a:r>
            <a:r>
              <a:rPr lang="cs-CZ"/>
              <a:t>(</a:t>
            </a:r>
            <a:r>
              <a:rPr i="1" lang="cs-CZ"/>
              <a:t>manžel bije dětem, budeš dělat co?)</a:t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9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208" name="Google Shape;208;p29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doslovný přenos větných struktur používaných ve znakovém jazyce </a:t>
            </a:r>
            <a:r>
              <a:rPr lang="cs-CZ"/>
              <a:t>(</a:t>
            </a:r>
            <a:r>
              <a:rPr i="1" lang="cs-CZ"/>
              <a:t>ptam jsi byla odmalicka KI)</a:t>
            </a:r>
            <a:endParaRPr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citace orálního komponentu </a:t>
            </a:r>
            <a:r>
              <a:rPr lang="cs-CZ"/>
              <a:t>(</a:t>
            </a:r>
            <a:r>
              <a:rPr i="1" lang="cs-CZ"/>
              <a:t>rodiče i učitelka fifi učí dětí slovo)</a:t>
            </a:r>
            <a:endParaRPr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lexikální vyjadřování času, otázky, vidu</a:t>
            </a:r>
            <a:endParaRPr/>
          </a:p>
          <a:p>
            <a:pPr indent="0" lvl="0" marL="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(Minulý chodit na vánoce. </a:t>
            </a:r>
            <a:r>
              <a:rPr lang="cs-CZ"/>
              <a:t> </a:t>
            </a:r>
            <a:r>
              <a:rPr i="1" lang="cs-CZ"/>
              <a:t>Ptám se můžete ve čtvrtek. </a:t>
            </a:r>
            <a:r>
              <a:rPr lang="cs-CZ"/>
              <a:t> </a:t>
            </a:r>
            <a:r>
              <a:rPr i="1" lang="cs-CZ"/>
              <a:t>bude možná koupit motorku)</a:t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0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ukázka textů</a:t>
            </a:r>
            <a:endParaRPr/>
          </a:p>
        </p:txBody>
      </p:sp>
      <p:sp>
        <p:nvSpPr>
          <p:cNvPr id="214" name="Google Shape;214;p30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36576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66"/>
              <a:buNone/>
            </a:pPr>
            <a:r>
              <a:rPr i="1" lang="cs-CZ" sz="2380"/>
              <a:t>Mám rada modelky,když přehladka na módu a další, taky herečku mám rada aktivní.</a:t>
            </a:r>
            <a:endParaRPr/>
          </a:p>
          <a:p>
            <a:pPr indent="0" lvl="1" marL="36576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66"/>
              <a:buNone/>
            </a:pPr>
            <a:r>
              <a:t/>
            </a:r>
            <a:endParaRPr i="1" sz="2380"/>
          </a:p>
          <a:p>
            <a:pPr indent="0" lvl="1" marL="36576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66"/>
              <a:buNone/>
            </a:pPr>
            <a:r>
              <a:rPr i="1" lang="cs-CZ" sz="2380"/>
              <a:t>Zaleží na situaci, když mě moc baví s práci a málo peníze, zaleží jak žiju s byt a finanční peníze.</a:t>
            </a:r>
            <a:endParaRPr/>
          </a:p>
          <a:p>
            <a:pPr indent="0" lvl="1" marL="36576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66"/>
              <a:buNone/>
            </a:pPr>
            <a:r>
              <a:t/>
            </a:r>
            <a:endParaRPr i="1" sz="2380"/>
          </a:p>
          <a:p>
            <a:pPr indent="0" lvl="1" marL="36576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66"/>
              <a:buNone/>
            </a:pPr>
            <a:r>
              <a:rPr i="1" lang="cs-CZ" sz="2380"/>
              <a:t>Taky hodně lidi neznají o kulturě neslyšíci život. </a:t>
            </a:r>
            <a:endParaRPr/>
          </a:p>
          <a:p>
            <a:pPr indent="0" lvl="1" marL="36576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66"/>
              <a:buNone/>
            </a:pPr>
            <a:r>
              <a:t/>
            </a:r>
            <a:endParaRPr i="1" sz="2380"/>
          </a:p>
          <a:p>
            <a:pPr indent="0" lvl="1" marL="36576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66"/>
              <a:buNone/>
            </a:pPr>
            <a:r>
              <a:rPr i="1" lang="cs-CZ" sz="2380"/>
              <a:t>Můj dobrý kamarád je velmi srandovný, co díky němu se mi dává vždycky dobrou naládu.</a:t>
            </a:r>
            <a:endParaRPr/>
          </a:p>
          <a:p>
            <a:pPr indent="0" lvl="1" marL="36576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66"/>
              <a:buNone/>
            </a:pPr>
            <a:r>
              <a:t/>
            </a:r>
            <a:endParaRPr i="1" sz="2380"/>
          </a:p>
          <a:p>
            <a:pPr indent="0" lvl="1" marL="36576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66"/>
              <a:buNone/>
            </a:pPr>
            <a:r>
              <a:rPr i="1" lang="cs-CZ" sz="2380"/>
              <a:t>Ano mám zájem na dovolenou do zahraničí.</a:t>
            </a:r>
            <a:endParaRPr i="1" sz="2380"/>
          </a:p>
          <a:p>
            <a:pPr indent="-19050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2040"/>
              <a:buNone/>
            </a:pPr>
            <a:r>
              <a:t/>
            </a:r>
            <a:endParaRPr sz="3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1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220" name="Google Shape;220;p31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1" marL="365760" rtl="0" algn="l">
              <a:spcBef>
                <a:spcPts val="0"/>
              </a:spcBef>
              <a:spcAft>
                <a:spcPts val="0"/>
              </a:spcAft>
              <a:buSzPts val="1820"/>
              <a:buNone/>
            </a:pPr>
            <a:r>
              <a:rPr i="1" lang="cs-CZ"/>
              <a:t>Nakonec zustanu chodit do školy.</a:t>
            </a:r>
            <a:endParaRPr/>
          </a:p>
          <a:p>
            <a:pPr indent="0" lvl="1" marL="36576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i="1"/>
          </a:p>
          <a:p>
            <a:pPr indent="0" lvl="1" marL="36576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i="1" lang="cs-CZ"/>
              <a:t>sama vypočítat mesíc hodin práce</a:t>
            </a:r>
            <a:endParaRPr/>
          </a:p>
          <a:p>
            <a:pPr indent="0" lvl="1" marL="36576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i="1"/>
          </a:p>
          <a:p>
            <a:pPr indent="0" lvl="1" marL="36576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i="1" lang="cs-CZ"/>
              <a:t>Náš maturnitní večírek bude spokojené, připijeme a pokecáme si.</a:t>
            </a:r>
            <a:endParaRPr/>
          </a:p>
          <a:p>
            <a:pPr indent="0" lvl="1" marL="36576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 i="1"/>
          </a:p>
          <a:p>
            <a:pPr indent="0" lvl="1" marL="36576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rPr i="1" lang="cs-CZ"/>
              <a:t>Já by si vybral turistický pobit, protože rád chodím po skále nebo prozkoumám staré památky. </a:t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2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popis obrázku</a:t>
            </a:r>
            <a:endParaRPr/>
          </a:p>
        </p:txBody>
      </p:sp>
      <p:sp>
        <p:nvSpPr>
          <p:cNvPr id="226" name="Google Shape;226;p32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To je koupaliště s tobogány.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Je pěkně počasí.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Je tam velkou skála s mála vodopádu, stromy…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Matka hlídá své děti na bazéně.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Jedni páni sedí na skále a opaluje.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Jsou tam málo lidí, děti hrají na malou vodu na bazéně.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Před start tobogány je tam plavčík a hlídá před tobogány lidí postupně sklouzat na tobogány.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 </a:t>
            </a:r>
            <a:endParaRPr/>
          </a:p>
          <a:p>
            <a:pPr indent="-209550" lvl="0" marL="32004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3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232" name="Google Shape;232;p33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Svoje oblíbené jídlo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 i="1"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Postup: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rPr i="1" lang="cs-CZ"/>
              <a:t>10 kusů oloupené brambory a poumývají si vody a vyčistit. Nakrájíme si dlouhý obdélník. Pánvi dejte si oleje plné, a zahřeje. Až kým už horké zahřeje a dejte si do pánve. Asi 10min, zaleží brambory vidět a ochutnejte si, jestli dost nebo ještě trochu. Dokud hotovo, příprav si mísa na hlubokou dejte ubrousky a do mísy dat brambory a posypat sůl. DOBRU CHUT! </a:t>
            </a:r>
            <a:endParaRPr/>
          </a:p>
          <a:p>
            <a:pPr indent="-209550" lvl="0" marL="320040" rtl="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129" name="Google Shape;129;p16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Kdo jsem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Náhled do terminologie – opakování?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Osoby s SP a český jazyk</a:t>
            </a:r>
            <a:endParaRPr sz="2247"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Výuka češtiny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Učebnice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Produkce psaného textu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Specifické chyby v psaném projevu neslyšících</a:t>
            </a:r>
            <a:endParaRPr sz="2247"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Recepce psaného textu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Výzkumy čtenářské gramotnosti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Úprava textů pro SP</a:t>
            </a:r>
            <a:endParaRPr sz="2247"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Maturitní zkouška pro SP – český jazyk</a:t>
            </a:r>
            <a:endParaRPr sz="2247"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Diskuze</a:t>
            </a:r>
            <a:endParaRPr/>
          </a:p>
          <a:p>
            <a:pPr indent="-234429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t/>
            </a:r>
            <a:endParaRPr sz="2247"/>
          </a:p>
        </p:txBody>
      </p:sp>
      <p:sp>
        <p:nvSpPr>
          <p:cNvPr id="130" name="Google Shape;130;p16"/>
          <p:cNvSpPr/>
          <p:nvPr/>
        </p:nvSpPr>
        <p:spPr>
          <a:xfrm>
            <a:off x="4447607" y="3244334"/>
            <a:ext cx="2487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1800" u="none" cap="none" strike="noStrik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 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4"/>
          <p:cNvSpPr txBox="1"/>
          <p:nvPr>
            <p:ph idx="4294967295" type="body"/>
          </p:nvPr>
        </p:nvSpPr>
        <p:spPr>
          <a:xfrm>
            <a:off x="323528" y="476672"/>
            <a:ext cx="8153400" cy="5976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48"/>
              <a:buNone/>
            </a:pPr>
            <a:r>
              <a:rPr b="1" lang="cs-CZ" sz="2247"/>
              <a:t>MOJE NEJLEPŠÍ DOVOLENÁ</a:t>
            </a:r>
            <a:endParaRPr sz="2247"/>
          </a:p>
          <a:p>
            <a:pPr indent="0" lvl="0" marL="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rPr b="1" lang="cs-CZ" sz="2247"/>
              <a:t> </a:t>
            </a:r>
            <a:endParaRPr sz="2247"/>
          </a:p>
          <a:p>
            <a:pPr indent="0" lvl="0" marL="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rPr lang="cs-CZ" sz="2247"/>
              <a:t>V roku 2008 v říjnu jsem byla v Tunisku s skupinami tancem “lidový tanec ze školy” s dvěma vedoucí a žáci asi 10, místo blízko SOUSSE. 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rPr lang="cs-CZ" sz="2247"/>
              <a:t> 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rPr lang="cs-CZ" sz="2247"/>
              <a:t>Tam bylo krásně počasí a jsme naplno toho užili bez chyb. Přijeli jsme do hotelu a hotel bylo pěkný spíš luxusní, dovnitř několik muži s námi zahráli a my odmítali a k tomu jsme mysleli že to cizí muži kteří chtěli nás zahrát když jsme krásně holky. Pozdě jsme zjistili že to nejsou cizí muži ale zorganizují v hotelu a jsme vůbec smály že co jsme odmítaly aby s námi zahráli. Organizovaní muži všimli nás že jsme neslyšící a přijeli po nás, nás hodně vyptavovali a jsme řekli že jsme “NESLYSICI” a oni vyjasnili  chápali jsme neslyšící a věděli dobře jak vztah mezi neslyšícími a s námi byli srandy, bavili. Uměli se snažit pochybovat s tělem a snažit znakovat “mimika,gesta,…” To bylo úžasné city! Tam dlouho asi 8dnů. Poslední den jsme balili věci do kufry a odnesli jsme dolů na vrátnice a organizovaní byli moc smutní a chtěli aby nás zůstali co nejdelší. Objímali jsme společně a rozloučili i slzy. Odešli jsme busem do města SOUSSE, přiletěli jsme domů na Slovensku do Bratislavy. 8 dnů bylo krásně počasí a žádné ošklivé počasí, porad svítili slunce. </a:t>
            </a:r>
            <a:endParaRPr/>
          </a:p>
          <a:p>
            <a:pPr indent="-234429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t/>
            </a:r>
            <a:endParaRPr sz="2247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5"/>
          <p:cNvSpPr txBox="1"/>
          <p:nvPr>
            <p:ph type="title"/>
          </p:nvPr>
        </p:nvSpPr>
        <p:spPr>
          <a:xfrm>
            <a:off x="612648" y="404664"/>
            <a:ext cx="8153400" cy="8145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Recepce psaného textu</a:t>
            </a:r>
            <a:endParaRPr sz="3600"/>
          </a:p>
        </p:txBody>
      </p:sp>
      <p:sp>
        <p:nvSpPr>
          <p:cNvPr id="243" name="Google Shape;243;p35"/>
          <p:cNvSpPr txBox="1"/>
          <p:nvPr>
            <p:ph idx="1" type="body"/>
          </p:nvPr>
        </p:nvSpPr>
        <p:spPr>
          <a:xfrm>
            <a:off x="612648" y="1600200"/>
            <a:ext cx="8153400" cy="49251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488"/>
              <a:buNone/>
            </a:pPr>
            <a:r>
              <a:rPr lang="cs-CZ" sz="2480"/>
              <a:t>Motejzíková (2012):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problémy týkající se </a:t>
            </a:r>
            <a:r>
              <a:rPr b="1" lang="cs-CZ" sz="2247"/>
              <a:t>slovní zásoby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malá slovní zásoba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špatné porozumění významu slov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nedostatečná znalost pojmů </a:t>
            </a:r>
            <a:endParaRPr sz="2015"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neschopnost propojit význam s pojmem 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neznalost významových vztahů uvnitř lexikálního subsystému </a:t>
            </a:r>
            <a:endParaRPr sz="2015"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slovní zásoba abstraktní povahy a frazeologie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nedokonalé zvládnutí </a:t>
            </a:r>
            <a:r>
              <a:rPr b="1" lang="cs-CZ" sz="2247"/>
              <a:t>gramatiky českého jazyka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nedostatečné zvládnutí deklinačních a konjugačních paradigmat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neznalost valenčních vazeb, slovosled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aktuální větné členění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komunikační funkce výpovědi</a:t>
            </a:r>
            <a:endParaRPr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problémy spjaté s </a:t>
            </a:r>
            <a:r>
              <a:rPr b="1" lang="cs-CZ" sz="2247"/>
              <a:t>povědomím o světě</a:t>
            </a:r>
            <a:endParaRPr b="1" sz="2247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b="1" i="0" lang="cs-CZ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Výzkumy čtenářs</a:t>
            </a:r>
            <a:r>
              <a:rPr b="1" lang="cs-CZ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ké</a:t>
            </a:r>
            <a:r>
              <a:rPr b="1" i="0" lang="cs-CZ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gramotnosti</a:t>
            </a:r>
            <a:endParaRPr/>
          </a:p>
        </p:txBody>
      </p:sp>
      <p:sp>
        <p:nvSpPr>
          <p:cNvPr id="249" name="Google Shape;249;p3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Úroveň čtenářských dovedností dětí se SP neodpovídá jejich kalendářnímu věku.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Čtenářské dovednosti sluchově postižených absolventů základních škol se rovnají v celkovém průměru čtenářským dovednostem slyšících dětí ve věku 9 let. (Hrubý, 1997,1998)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Nejlepší úrovně čtenářských dovedností dosahují tři skupiny sluchově postižených dětí: neslyšící děti s kochleárním implantátem, děti s malými ztrátami sluchu a neslyšící děti neslyšících rodičů. (Motejzíková, 2012)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r>
              <a:rPr b="1" i="0" lang="cs-CZ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Upravené x neupravené texty</a:t>
            </a:r>
            <a:endParaRPr/>
          </a:p>
        </p:txBody>
      </p:sp>
      <p:sp>
        <p:nvSpPr>
          <p:cNvPr id="255" name="Google Shape;255;p37"/>
          <p:cNvSpPr txBox="1"/>
          <p:nvPr>
            <p:ph idx="1" type="body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78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úprava neboli zjednodušování, redukce, parafrázování, adaptace, přepis</a:t>
            </a:r>
            <a:endParaRPr/>
          </a:p>
          <a:p>
            <a:pPr indent="-1778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ztráta umělecké hodnoty ???</a:t>
            </a:r>
            <a:endParaRPr/>
          </a:p>
          <a:p>
            <a:pPr indent="-1778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Psycholingvisté – důležité jsou znalosti o světě, které získáváme z textu</a:t>
            </a:r>
            <a:endParaRPr/>
          </a:p>
          <a:p>
            <a:pPr indent="-1651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37"/>
          <p:cNvSpPr txBox="1"/>
          <p:nvPr>
            <p:ph idx="2" type="body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78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čtení = překlad</a:t>
            </a:r>
            <a:endParaRPr/>
          </a:p>
          <a:p>
            <a:pPr indent="-1778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čtení je diskontinuitní (zásahy mateřského jazyka)</a:t>
            </a:r>
            <a:endParaRPr/>
          </a:p>
          <a:p>
            <a:pPr indent="-1778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0" i="0" lang="cs-CZ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text je složitý – pocity zklamání, ztráta motivace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</a:pPr>
            <a:r>
              <a:rPr b="1" i="0" lang="cs-CZ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Úprava textů pro osoby se sluchovým postižením</a:t>
            </a:r>
            <a:endParaRPr/>
          </a:p>
        </p:txBody>
      </p:sp>
      <p:sp>
        <p:nvSpPr>
          <p:cNvPr id="262" name="Google Shape;262;p38"/>
          <p:cNvSpPr txBox="1"/>
          <p:nvPr>
            <p:ph idx="1" type="body"/>
          </p:nvPr>
        </p:nvSpPr>
        <p:spPr>
          <a:xfrm>
            <a:off x="457200" y="1600200"/>
            <a:ext cx="8304900" cy="50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27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E. Souralová (2002) i M. Daňová (2008) – metodika úpravy textů pro znevýhodněné čtenáře</a:t>
            </a:r>
            <a:endParaRPr/>
          </a:p>
          <a:p>
            <a:pPr indent="0" lvl="0" marL="20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270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Úpravy: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⬜"/>
            </a:pPr>
            <a:r>
              <a:rPr lang="cs-CZ" sz="2000"/>
              <a:t>délka textu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⬜"/>
            </a:pPr>
            <a:r>
              <a:rPr lang="cs-CZ" sz="2000"/>
              <a:t>obsahová náročnost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⬜"/>
            </a:pPr>
            <a:r>
              <a:rPr lang="cs-CZ" sz="2000"/>
              <a:t>dějová posloupnost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⬜"/>
            </a:pPr>
            <a:r>
              <a:rPr lang="cs-CZ" sz="2000"/>
              <a:t>míra výslovnosti textu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⬜"/>
            </a:pPr>
            <a:r>
              <a:rPr lang="cs-CZ" sz="2000"/>
              <a:t>obtížně interpretovatelné jazykové konstrukce (metafora, frazémy, ironie...)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⬜"/>
            </a:pPr>
            <a:r>
              <a:rPr lang="cs-CZ" sz="2000"/>
              <a:t>ilustrace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⬜"/>
            </a:pPr>
            <a:r>
              <a:rPr lang="cs-CZ" sz="2000"/>
              <a:t>vysvětlivky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⬜"/>
            </a:pPr>
            <a:r>
              <a:rPr lang="cs-CZ" sz="2000"/>
              <a:t>vynechání informací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⬜"/>
            </a:pPr>
            <a:r>
              <a:rPr lang="cs-CZ" sz="2000"/>
              <a:t>přidání informací </a:t>
            </a:r>
            <a:endParaRPr/>
          </a:p>
          <a:p>
            <a:pPr indent="-274320" lvl="1" marL="6400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⬜"/>
            </a:pPr>
            <a:r>
              <a:rPr lang="cs-CZ" sz="2000"/>
              <a:t>doprovodná cvičení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39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Maturitní zkouška pro SP</a:t>
            </a:r>
            <a:endParaRPr/>
          </a:p>
        </p:txBody>
      </p:sp>
      <p:sp>
        <p:nvSpPr>
          <p:cNvPr id="268" name="Google Shape;268;p39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Žáci v kategorii sluchové postižení jsou rozděleni do </a:t>
            </a:r>
            <a:r>
              <a:rPr b="1" lang="cs-CZ" sz="2247"/>
              <a:t>tří skupin.</a:t>
            </a:r>
            <a:endParaRPr/>
          </a:p>
          <a:p>
            <a:pPr indent="-234429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t/>
            </a:r>
            <a:endParaRPr b="1" sz="2247"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b="1" lang="cs-CZ" sz="2247"/>
              <a:t>Skupina 1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mluvená čeština 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nemají obtíže (nebo jen mírné)</a:t>
            </a:r>
            <a:endParaRPr/>
          </a:p>
          <a:p>
            <a:pPr indent="-320040" lvl="1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48"/>
              <a:buFont typeface="Noto Sans Symbols"/>
              <a:buChar char="◻"/>
            </a:pPr>
            <a:r>
              <a:rPr b="1" lang="cs-CZ" sz="2247"/>
              <a:t>Skupina 2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mluvená čeština + komunikační systémy odvozené od češtiny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vážnější obtíže</a:t>
            </a:r>
            <a:endParaRPr sz="2015"/>
          </a:p>
          <a:p>
            <a:pPr indent="-320040" lvl="1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348"/>
              <a:buFont typeface="Noto Sans Symbols"/>
              <a:buChar char="◻"/>
            </a:pPr>
            <a:r>
              <a:rPr b="1" lang="cs-CZ" sz="2247"/>
              <a:t>Skupina 3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český znakový jazyk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modifikovaná zkouška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411"/>
              <a:buChar char="⬜"/>
            </a:pPr>
            <a:r>
              <a:rPr lang="cs-CZ" sz="2015"/>
              <a:t>tlumočník</a:t>
            </a:r>
            <a:endParaRPr sz="2015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0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959"/>
              <a:buFont typeface="Questrial"/>
              <a:buNone/>
            </a:pPr>
            <a:r>
              <a:rPr lang="cs-CZ" sz="3959"/>
              <a:t>Uzpůsobení podmínek konání MZ a hodnocení</a:t>
            </a:r>
            <a:endParaRPr sz="3959"/>
          </a:p>
        </p:txBody>
      </p:sp>
      <p:sp>
        <p:nvSpPr>
          <p:cNvPr id="274" name="Google Shape;274;p40"/>
          <p:cNvSpPr txBox="1"/>
          <p:nvPr>
            <p:ph idx="1" type="body"/>
          </p:nvPr>
        </p:nvSpPr>
        <p:spPr>
          <a:xfrm>
            <a:off x="612648" y="1600200"/>
            <a:ext cx="8153400" cy="48531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Skupina 1 </a:t>
            </a:r>
            <a:endParaRPr b="1"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stejná zkouška jako žáci intaktní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navýšení čas. limitu </a:t>
            </a:r>
            <a:r>
              <a:rPr b="1" lang="cs-CZ"/>
              <a:t>o 50 %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kompenzační pomůcky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vyloučen je poslech z cizího jazyka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hodnocení podle stejných kritérií jako u žáků intaktních</a:t>
            </a:r>
            <a:endParaRPr/>
          </a:p>
          <a:p>
            <a:pPr indent="-158750" lvl="1" marL="64008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1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959"/>
              <a:buFont typeface="Questrial"/>
              <a:buNone/>
            </a:pPr>
            <a:r>
              <a:rPr lang="cs-CZ" sz="3959"/>
              <a:t>Uzpůsobení podmínek konání MZ a hodnocení</a:t>
            </a:r>
            <a:endParaRPr/>
          </a:p>
        </p:txBody>
      </p:sp>
      <p:sp>
        <p:nvSpPr>
          <p:cNvPr id="280" name="Google Shape;280;p41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609"/>
              <a:buChar char="◻"/>
            </a:pPr>
            <a:r>
              <a:rPr b="1" lang="cs-CZ" sz="2682"/>
              <a:t>Skupina 2</a:t>
            </a:r>
            <a:r>
              <a:rPr lang="cs-CZ" sz="2682"/>
              <a:t> 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83"/>
              <a:buChar char="⬜"/>
            </a:pPr>
            <a:r>
              <a:rPr lang="cs-CZ" sz="2405"/>
              <a:t>stejná zkouška jako žáci intaktní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83"/>
              <a:buChar char="⬜"/>
            </a:pPr>
            <a:r>
              <a:rPr lang="cs-CZ" sz="2405"/>
              <a:t>navýšení čas. limitu </a:t>
            </a:r>
            <a:r>
              <a:rPr b="1" lang="cs-CZ" sz="2405"/>
              <a:t>o 100 %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83"/>
              <a:buChar char="⬜"/>
            </a:pPr>
            <a:r>
              <a:rPr lang="cs-CZ" sz="2405"/>
              <a:t>formální a obsahové úpravy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83"/>
              <a:buChar char="⬜"/>
            </a:pPr>
            <a:r>
              <a:rPr lang="cs-CZ" sz="2405"/>
              <a:t>kompenzační pomůcky 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83"/>
              <a:buChar char="⬜"/>
            </a:pPr>
            <a:r>
              <a:rPr lang="cs-CZ" sz="2405"/>
              <a:t>možnost využití služeb tlumočníka nebo asistenta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83"/>
              <a:buChar char="⬜"/>
            </a:pPr>
            <a:r>
              <a:rPr lang="cs-CZ" sz="2405"/>
              <a:t>vyloučen poslech z cizího jazyka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83"/>
              <a:buChar char="⬜"/>
            </a:pPr>
            <a:r>
              <a:rPr lang="cs-CZ" sz="2405"/>
              <a:t> ústní zkouška z cizího jazyka může být modifikována do písemné podoby.</a:t>
            </a:r>
            <a:endParaRPr/>
          </a:p>
          <a:p>
            <a:pPr indent="-274320" lvl="1" marL="640080" rtl="0" algn="l">
              <a:lnSpc>
                <a:spcPct val="80000"/>
              </a:lnSpc>
              <a:spcBef>
                <a:spcPts val="550"/>
              </a:spcBef>
              <a:spcAft>
                <a:spcPts val="0"/>
              </a:spcAft>
              <a:buSzPts val="1683"/>
              <a:buChar char="⬜"/>
            </a:pPr>
            <a:r>
              <a:rPr b="1" lang="cs-CZ" sz="2405"/>
              <a:t>hodnocení dle posudku vystaveného školským poradenským zařízením </a:t>
            </a:r>
            <a:r>
              <a:rPr lang="cs-CZ" sz="2405"/>
              <a:t>(symptomy napříč jazykovými rovinami)</a:t>
            </a:r>
            <a:endParaRPr sz="2405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2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959"/>
              <a:buFont typeface="Questrial"/>
              <a:buNone/>
            </a:pPr>
            <a:r>
              <a:rPr lang="cs-CZ" sz="3959"/>
              <a:t>Uzpůsobení podmínek konání MZ a hodnocení</a:t>
            </a:r>
            <a:endParaRPr/>
          </a:p>
        </p:txBody>
      </p:sp>
      <p:sp>
        <p:nvSpPr>
          <p:cNvPr id="286" name="Google Shape;286;p42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740"/>
              <a:buChar char="◻"/>
            </a:pPr>
            <a:r>
              <a:rPr b="1" lang="cs-CZ"/>
              <a:t>Skupina 3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jako u skupiny 2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modifikovaná zkouška z českého a cizího jazyka – </a:t>
            </a:r>
            <a:r>
              <a:rPr b="1" lang="cs-CZ"/>
              <a:t>Český jazyk v úpravě pro neslyšící (ČJN)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tlumočení do českého znakového jazyka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b="1" lang="cs-CZ"/>
              <a:t>ČJN je koncipována</a:t>
            </a:r>
            <a:r>
              <a:rPr lang="cs-CZ"/>
              <a:t> jako </a:t>
            </a:r>
            <a:r>
              <a:rPr b="1" lang="cs-CZ"/>
              <a:t>zkouška z jazyka cizího</a:t>
            </a:r>
            <a:r>
              <a:rPr lang="cs-CZ"/>
              <a:t>. 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podle SERR úroveň B1(B2)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hodnocení podle odlišných kritérií hodnocení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43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959"/>
              <a:buFont typeface="Questrial"/>
              <a:buNone/>
            </a:pPr>
            <a:r>
              <a:rPr lang="cs-CZ" sz="3959"/>
              <a:t>Maturitní zkouška z českého jazyka a literatury</a:t>
            </a:r>
            <a:endParaRPr sz="3959"/>
          </a:p>
        </p:txBody>
      </p:sp>
      <p:sp>
        <p:nvSpPr>
          <p:cNvPr id="292" name="Google Shape;292;p43"/>
          <p:cNvSpPr txBox="1"/>
          <p:nvPr>
            <p:ph idx="1" type="body"/>
          </p:nvPr>
        </p:nvSpPr>
        <p:spPr>
          <a:xfrm>
            <a:off x="612648" y="1600200"/>
            <a:ext cx="8153400" cy="6766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740"/>
              <a:buChar char="◻"/>
            </a:pPr>
            <a:r>
              <a:rPr lang="cs-CZ"/>
              <a:t>Maturitní zkouška se skládá ze tří částí </a:t>
            </a:r>
            <a:endParaRPr/>
          </a:p>
        </p:txBody>
      </p:sp>
      <p:sp>
        <p:nvSpPr>
          <p:cNvPr id="293" name="Google Shape;293;p43"/>
          <p:cNvSpPr txBox="1"/>
          <p:nvPr/>
        </p:nvSpPr>
        <p:spPr>
          <a:xfrm>
            <a:off x="683568" y="2636912"/>
            <a:ext cx="3600400" cy="38164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None/>
            </a:pPr>
            <a:r>
              <a:rPr b="1" lang="cs-CZ" sz="29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SP 2</a:t>
            </a:r>
            <a:endParaRPr/>
          </a:p>
          <a:p>
            <a:pPr indent="-320040" lvl="0" marL="32004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</a:pPr>
            <a:r>
              <a:rPr lang="cs-CZ" sz="29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Didaktický test</a:t>
            </a:r>
            <a:endParaRPr/>
          </a:p>
          <a:p>
            <a:pPr indent="-320040" lvl="0" marL="32004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</a:pPr>
            <a:r>
              <a:rPr lang="cs-CZ" sz="29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Písmenná práce</a:t>
            </a:r>
            <a:endParaRPr/>
          </a:p>
          <a:p>
            <a:pPr indent="-320040" lvl="0" marL="32004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</a:pPr>
            <a:r>
              <a:rPr lang="cs-CZ" sz="29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Ústní zkouška</a:t>
            </a:r>
            <a:endParaRPr sz="29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94" name="Google Shape;294;p43"/>
          <p:cNvSpPr txBox="1"/>
          <p:nvPr/>
        </p:nvSpPr>
        <p:spPr>
          <a:xfrm>
            <a:off x="4841748" y="2636912"/>
            <a:ext cx="4076700" cy="36724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None/>
            </a:pPr>
            <a:r>
              <a:rPr b="1" lang="cs-CZ" sz="29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SP 3</a:t>
            </a:r>
            <a:endParaRPr b="1" sz="29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indent="-320040" lvl="0" marL="32004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</a:pPr>
            <a:r>
              <a:rPr lang="cs-CZ" sz="29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Didaktický test</a:t>
            </a:r>
            <a:endParaRPr/>
          </a:p>
          <a:p>
            <a:pPr indent="-320040" lvl="0" marL="32004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</a:pPr>
            <a:r>
              <a:rPr lang="cs-CZ" sz="29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Písmenná práce</a:t>
            </a:r>
            <a:endParaRPr/>
          </a:p>
          <a:p>
            <a:pPr indent="-320040" lvl="0" marL="320040" marR="0" rtl="0" algn="l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ts val="1740"/>
              <a:buFont typeface="Noto Sans Symbols"/>
              <a:buChar char="◻"/>
            </a:pPr>
            <a:r>
              <a:rPr lang="cs-CZ" sz="2900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Ústní zkouška</a:t>
            </a:r>
            <a:endParaRPr sz="2900">
              <a:solidFill>
                <a:schemeClr val="dk1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959"/>
              <a:buFont typeface="Questrial"/>
              <a:buNone/>
            </a:pPr>
            <a:r>
              <a:rPr lang="cs-CZ" sz="3959"/>
              <a:t>Náhled do terminologie</a:t>
            </a:r>
            <a:endParaRPr sz="3959"/>
          </a:p>
        </p:txBody>
      </p:sp>
      <p:sp>
        <p:nvSpPr>
          <p:cNvPr id="136" name="Google Shape;136;p17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lang="cs-CZ" sz="3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Osoby se sluchovým postižením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</a:pPr>
            <a:r>
              <a:rPr i="1"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Rozmanitá a nehomogenní skupina osob. 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1"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Nedoslýchaví </a:t>
            </a:r>
            <a:r>
              <a:rPr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– </a:t>
            </a:r>
            <a:r>
              <a:rPr lang="cs-CZ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různého stupně a druhu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1"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Ohluchlí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1"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Neslyšící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</a:pPr>
            <a:r>
              <a:rPr b="1"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Osoby s kochleárním implantátem (KI)</a:t>
            </a:r>
            <a:endParaRPr/>
          </a:p>
          <a:p>
            <a:pPr indent="-285750" lvl="1" marL="74295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Prelingválně neslyšící </a:t>
            </a:r>
            <a:r>
              <a:rPr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 </a:t>
            </a:r>
            <a:r>
              <a:rPr b="1" lang="cs-CZ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postlingválně neslyšící</a:t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4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Literatura</a:t>
            </a:r>
            <a:endParaRPr/>
          </a:p>
        </p:txBody>
      </p:sp>
      <p:sp>
        <p:nvSpPr>
          <p:cNvPr id="300" name="Google Shape;300;p44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740"/>
              <a:buChar char="◻"/>
            </a:pPr>
            <a:r>
              <a:rPr lang="cs-CZ"/>
              <a:t>MOTEJZÍKOVÁ, J. Ještě pár poznámek ke čtení…</a:t>
            </a:r>
            <a:r>
              <a:rPr i="1" lang="cs-CZ"/>
              <a:t>Info-Zpravodaj</a:t>
            </a:r>
            <a:r>
              <a:rPr lang="cs-CZ"/>
              <a:t>, 2012, roč. 20., č. 2, s.12–14.</a:t>
            </a:r>
            <a:endParaRPr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lang="cs-CZ"/>
              <a:t>KOMORNÁ, M</a:t>
            </a:r>
            <a:r>
              <a:rPr i="1" lang="cs-CZ"/>
              <a:t>. Psaná čeština neslyšících</a:t>
            </a:r>
            <a:r>
              <a:rPr lang="cs-CZ"/>
              <a:t>. Přednáška MU, Teiresiás. 2013.</a:t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  <a:p>
            <a:pPr indent="-278130" lvl="0" marL="320040" rtl="0" algn="l">
              <a:spcBef>
                <a:spcPts val="700"/>
              </a:spcBef>
              <a:spcAft>
                <a:spcPts val="0"/>
              </a:spcAft>
              <a:buSzPts val="1080"/>
              <a:buChar char="◻"/>
            </a:pPr>
            <a:r>
              <a:rPr lang="cs-CZ" u="sng">
                <a:solidFill>
                  <a:schemeClr val="hlink"/>
                </a:solidFill>
                <a:hlinkClick r:id="rId3"/>
              </a:rPr>
              <a:t>https://maturita.cermat.cz/</a:t>
            </a:r>
            <a:endParaRPr/>
          </a:p>
          <a:p>
            <a:pPr indent="0" lvl="0" marL="320040" rtl="0" algn="l">
              <a:spcBef>
                <a:spcPts val="7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5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t/>
            </a:r>
            <a:endParaRPr/>
          </a:p>
        </p:txBody>
      </p:sp>
      <p:sp>
        <p:nvSpPr>
          <p:cNvPr id="306" name="Google Shape;306;p45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4000"/>
          </a:p>
          <a:p>
            <a:pPr indent="0" lvl="0" marL="0" rtl="0" algn="ctr">
              <a:spcBef>
                <a:spcPts val="700"/>
              </a:spcBef>
              <a:spcAft>
                <a:spcPts val="0"/>
              </a:spcAft>
              <a:buSzPts val="2400"/>
              <a:buNone/>
            </a:pPr>
            <a:r>
              <a:t/>
            </a:r>
            <a:endParaRPr sz="4000"/>
          </a:p>
          <a:p>
            <a:pPr indent="0" lvl="0" marL="0" rtl="0" algn="ctr">
              <a:spcBef>
                <a:spcPts val="700"/>
              </a:spcBef>
              <a:spcAft>
                <a:spcPts val="0"/>
              </a:spcAft>
              <a:buSzPts val="2400"/>
              <a:buNone/>
            </a:pPr>
            <a:r>
              <a:rPr lang="cs-CZ" sz="4000"/>
              <a:t>Děkuji za pozornost</a:t>
            </a:r>
            <a:endParaRPr sz="4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Questrial"/>
              <a:buNone/>
            </a:pPr>
            <a:r>
              <a:rPr lang="cs-CZ" sz="4000"/>
              <a:t>Náhled do terminologie – opakování?</a:t>
            </a:r>
            <a:br>
              <a:rPr b="1" i="0" lang="cs-CZ" sz="3959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i="0" sz="3959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Google Shape;142;p18"/>
          <p:cNvSpPr txBox="1"/>
          <p:nvPr>
            <p:ph idx="1" type="body"/>
          </p:nvPr>
        </p:nvSpPr>
        <p:spPr>
          <a:xfrm>
            <a:off x="395536" y="1556792"/>
            <a:ext cx="8229600" cy="49720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</a:pPr>
            <a:r>
              <a:rPr b="1" lang="cs-CZ"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Komunikační prostředky osob s SP</a:t>
            </a:r>
            <a:endParaRPr i="1" sz="3600" u="sng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0" i="1" sz="2800" u="sng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rPr b="0" i="1" lang="cs-CZ" sz="2800" u="sng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Právo na volbu komunikačního systému! 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rPr b="0" i="1" lang="cs-CZ" sz="2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b="1" i="1" lang="cs-CZ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Zákon č. 384/2008 Sb., o komunikačních systémech neslyšících a hluchoslepých osob)</a:t>
            </a:r>
            <a:endParaRPr/>
          </a:p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40"/>
              <a:buFont typeface="Arial"/>
              <a:buNone/>
            </a:pPr>
            <a:r>
              <a:t/>
            </a:r>
            <a:endParaRPr b="1" i="0" sz="296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68"/>
              <a:buFont typeface="Arial"/>
              <a:buChar char="•"/>
            </a:pPr>
            <a:r>
              <a:rPr b="1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Český znakový jazyk (ČZJ)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368"/>
              <a:buFont typeface="Arial"/>
              <a:buChar char="•"/>
            </a:pPr>
            <a:r>
              <a:rPr b="1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Znakovaná čeština (ZČ)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368"/>
              <a:buFont typeface="Arial"/>
              <a:buChar char="•"/>
            </a:pPr>
            <a:r>
              <a:rPr b="1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Prstová abeceda – </a:t>
            </a:r>
            <a:r>
              <a:rPr b="0" i="0" lang="cs-CZ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jednoruční/dvouruční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368"/>
              <a:buFont typeface="Arial"/>
              <a:buChar char="•"/>
            </a:pPr>
            <a:r>
              <a:rPr b="1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Odezírání – </a:t>
            </a:r>
            <a:r>
              <a:rPr b="0" i="0" lang="cs-CZ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Vizualizace mluvené češtiny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368"/>
              <a:buFont typeface="Arial"/>
              <a:buChar char="•"/>
            </a:pPr>
            <a:r>
              <a:rPr b="1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Mluvení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368"/>
              <a:buFont typeface="Arial"/>
              <a:buChar char="•"/>
            </a:pPr>
            <a:r>
              <a:rPr b="1" i="0" lang="cs-CZ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Písemný záznam mluvené češtiny</a:t>
            </a:r>
            <a:endParaRPr/>
          </a:p>
          <a:p>
            <a:pPr indent="0" lvl="0" marL="0" marR="0" rtl="0" algn="ctr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648"/>
              <a:buFont typeface="Arial"/>
              <a:buNone/>
            </a:pPr>
            <a:r>
              <a:t/>
            </a:r>
            <a:endParaRPr b="1" i="0" sz="259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60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ctr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740"/>
              <a:buFont typeface="Arial"/>
              <a:buNone/>
            </a:pPr>
            <a:r>
              <a:t/>
            </a:r>
            <a:endParaRPr b="0" i="0" sz="2960" u="none" cap="none" strike="sng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</a:pPr>
            <a:r>
              <a:rPr b="1" i="0" lang="cs-CZ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Osoby se sluchovým postižením </a:t>
            </a:r>
            <a:br>
              <a:rPr b="1" i="0" lang="cs-CZ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cs-CZ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český jazyk</a:t>
            </a:r>
            <a:endParaRPr/>
          </a:p>
        </p:txBody>
      </p:sp>
      <p:sp>
        <p:nvSpPr>
          <p:cNvPr id="148" name="Google Shape;148;p19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5992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82"/>
              <a:buFont typeface="Arial"/>
              <a:buNone/>
            </a:pPr>
            <a:r>
              <a:t/>
            </a:r>
            <a:endParaRPr b="0" i="0" sz="296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82"/>
              <a:buFont typeface="Arial"/>
              <a:buChar char="•"/>
            </a:pPr>
            <a:r>
              <a:rPr b="0" i="0" lang="cs-CZ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 sluchového postižení je řeč vždy nějakým způsobem narušena, vždy je třeba logopedická péče.</a:t>
            </a:r>
            <a:br>
              <a:rPr b="0" i="0" lang="cs-CZ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296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2882"/>
              <a:buFont typeface="Arial"/>
              <a:buChar char="•"/>
            </a:pPr>
            <a:r>
              <a:rPr b="0" i="0" lang="cs-CZ" sz="296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Český jazyk může být pro tyto osoby: </a:t>
            </a:r>
            <a:endParaRPr/>
          </a:p>
          <a:p>
            <a:pPr indent="-514350" lvl="1" marL="971550" marR="0" rtl="0" algn="l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70"/>
              <a:buFont typeface="Calibri"/>
              <a:buAutoNum type="alphaLcParenR"/>
            </a:pPr>
            <a:r>
              <a:rPr b="0" i="0" lang="cs-CZ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Mateřský jazyk</a:t>
            </a:r>
            <a:endParaRPr/>
          </a:p>
          <a:p>
            <a:pPr indent="-514350" lvl="1" marL="971550" marR="0" rtl="0" algn="l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70"/>
              <a:buFont typeface="Calibri"/>
              <a:buAutoNum type="alphaLcParenR"/>
            </a:pPr>
            <a:r>
              <a:rPr b="0" i="0" lang="cs-CZ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Druhý jazyk</a:t>
            </a:r>
            <a:endParaRPr/>
          </a:p>
          <a:p>
            <a:pPr indent="-514350" lvl="1" marL="971550" marR="0" rtl="0" algn="l">
              <a:lnSpc>
                <a:spcPct val="8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ts val="2570"/>
              <a:buFont typeface="Calibri"/>
              <a:buAutoNum type="alphaLcParenR"/>
            </a:pPr>
            <a:r>
              <a:rPr b="0" i="0" lang="cs-CZ" sz="259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Cizí jazyk</a:t>
            </a:r>
            <a:endParaRPr/>
          </a:p>
          <a:p>
            <a:pPr indent="-342900" lvl="0" marL="342900" marR="0" rtl="0" algn="l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740"/>
              <a:buFont typeface="Arial"/>
              <a:buNone/>
            </a:pPr>
            <a:r>
              <a:t/>
            </a:r>
            <a:endParaRPr b="0" i="0" sz="296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0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Výuka češtiny</a:t>
            </a:r>
            <a:endParaRPr/>
          </a:p>
        </p:txBody>
      </p:sp>
      <p:sp>
        <p:nvSpPr>
          <p:cNvPr id="154" name="Google Shape;154;p20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740"/>
              <a:buChar char="◻"/>
            </a:pPr>
            <a:r>
              <a:rPr lang="cs-CZ"/>
              <a:t>dva odlišné přístupy k výuce českého jazyka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čeština jako první jazyk </a:t>
            </a:r>
            <a:endParaRPr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čeština jako druhý jazyk</a:t>
            </a:r>
            <a:endParaRPr/>
          </a:p>
          <a:p>
            <a:pPr indent="0" lvl="1" marL="365760" rtl="0" algn="l">
              <a:spcBef>
                <a:spcPts val="550"/>
              </a:spcBef>
              <a:spcAft>
                <a:spcPts val="0"/>
              </a:spcAft>
              <a:buSzPts val="1820"/>
              <a:buNone/>
            </a:pPr>
            <a:r>
              <a:t/>
            </a:r>
            <a:endParaRPr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lang="cs-CZ"/>
              <a:t>výuka vedená slyšícím učitelem (+ asistent pedagoga/tlumočník)</a:t>
            </a:r>
            <a:endParaRPr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740"/>
              <a:buChar char="◻"/>
            </a:pPr>
            <a:r>
              <a:rPr lang="cs-CZ"/>
              <a:t>bilingvální výuka (slyšící a neslyšící učitel)</a:t>
            </a:r>
            <a:endParaRPr/>
          </a:p>
          <a:p>
            <a:pPr indent="-209550" lvl="0" marL="320040" rtl="0" algn="l">
              <a:spcBef>
                <a:spcPts val="700"/>
              </a:spcBef>
              <a:spcAft>
                <a:spcPts val="0"/>
              </a:spcAft>
              <a:buSzPts val="174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Učebnice češtiny pro neslyšící</a:t>
            </a:r>
            <a:endParaRPr/>
          </a:p>
        </p:txBody>
      </p:sp>
      <p:sp>
        <p:nvSpPr>
          <p:cNvPr id="160" name="Google Shape;160;p21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200"/>
              <a:buChar char="◻"/>
            </a:pPr>
            <a:r>
              <a:rPr lang="cs-CZ" sz="2000"/>
              <a:t>HRONOVÁ, A., ŠTINDLOVÁ, B. </a:t>
            </a:r>
            <a:r>
              <a:rPr i="1" lang="cs-CZ" sz="2000"/>
              <a:t>Učíme se (nejen) česky: učebnice češtiny pro neslyšící děti</a:t>
            </a:r>
            <a:r>
              <a:rPr lang="cs-CZ" sz="2000"/>
              <a:t>. Praha: Střední škola, Základní škola a Mateřská škola pro sluchově postižené, 2011, 267 s. </a:t>
            </a:r>
            <a:endParaRPr sz="2000"/>
          </a:p>
          <a:p>
            <a:pPr indent="-243840" lvl="0" marL="320040" rtl="0" algn="l">
              <a:spcBef>
                <a:spcPts val="70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2000"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200"/>
              <a:buChar char="◻"/>
            </a:pPr>
            <a:r>
              <a:rPr lang="cs-CZ" sz="2000"/>
              <a:t>MACUROVÁ, A. a kol.</a:t>
            </a:r>
            <a:r>
              <a:rPr i="1" lang="cs-CZ" sz="2000"/>
              <a:t> Umíme číst a psát česky. Učebnice češtiny pro neslyšící</a:t>
            </a:r>
            <a:r>
              <a:rPr lang="cs-CZ" sz="2000"/>
              <a:t>. Praha, Divus 1998.</a:t>
            </a:r>
            <a:endParaRPr/>
          </a:p>
          <a:p>
            <a:pPr indent="-243840" lvl="0" marL="320040" rtl="0" algn="l">
              <a:spcBef>
                <a:spcPts val="70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2000"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200"/>
              <a:buChar char="◻"/>
            </a:pPr>
            <a:r>
              <a:rPr lang="cs-CZ" sz="2000"/>
              <a:t>MACUROVÁ, A., HUDÁKOVÁ, A. </a:t>
            </a:r>
            <a:r>
              <a:rPr i="1" lang="cs-CZ" sz="2000"/>
              <a:t>Rozumíme česky: učebnice pro neslyšící</a:t>
            </a:r>
            <a:r>
              <a:rPr lang="cs-CZ" sz="2000"/>
              <a:t>. Vyd. 1. Praha: Divus, 2003, 168 s. </a:t>
            </a:r>
            <a:endParaRPr sz="2000"/>
          </a:p>
          <a:p>
            <a:pPr indent="-243840" lvl="0" marL="320040" rtl="0" algn="l">
              <a:spcBef>
                <a:spcPts val="70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2000"/>
          </a:p>
          <a:p>
            <a:pPr indent="-320040" lvl="0" marL="320040" rtl="0" algn="l">
              <a:spcBef>
                <a:spcPts val="700"/>
              </a:spcBef>
              <a:spcAft>
                <a:spcPts val="0"/>
              </a:spcAft>
              <a:buSzPts val="1200"/>
              <a:buChar char="◻"/>
            </a:pPr>
            <a:r>
              <a:rPr lang="cs-CZ" sz="2000"/>
              <a:t>MACUROVÁ, A. a kol. </a:t>
            </a:r>
            <a:r>
              <a:rPr i="1" lang="cs-CZ" sz="2000"/>
              <a:t>Čeština pro neslyšící: Zvýšení kompetence neslyšících ve čtené a psané češtině</a:t>
            </a:r>
            <a:r>
              <a:rPr lang="cs-CZ" sz="2000"/>
              <a:t>. [CD-ROM] Praha : FRPSP, 2007.</a:t>
            </a:r>
            <a:endParaRPr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Učebnice češtiny pro cizince</a:t>
            </a:r>
            <a:endParaRPr/>
          </a:p>
        </p:txBody>
      </p:sp>
      <p:sp>
        <p:nvSpPr>
          <p:cNvPr id="166" name="Google Shape;166;p22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HOLÁ, L. </a:t>
            </a:r>
            <a:r>
              <a:rPr i="1" lang="cs-CZ" sz="2247"/>
              <a:t>Czech step by step: a basic course in the Czech language for English speaking foreigners</a:t>
            </a:r>
            <a:r>
              <a:rPr lang="cs-CZ" sz="2247"/>
              <a:t>. 1. vyd. Havlíčkův Brod: Fragment, 2000, 288 s. </a:t>
            </a:r>
            <a:endParaRPr sz="2247"/>
          </a:p>
          <a:p>
            <a:pPr indent="-234429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t/>
            </a:r>
            <a:endParaRPr sz="2247"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HOLÁ, L., BOŘILOVÁ, P., MALÁ, Z. </a:t>
            </a:r>
            <a:r>
              <a:rPr i="1" lang="cs-CZ" sz="2247"/>
              <a:t>Česky krok za krokem 2: Czech step by step 2. Tschechisch Schritt für Schritt 2. Češskij šag za šagom 2</a:t>
            </a:r>
            <a:r>
              <a:rPr lang="cs-CZ" sz="2247"/>
              <a:t>. 1. vyd. Praha: Akropolis, 2009.</a:t>
            </a:r>
            <a:endParaRPr/>
          </a:p>
          <a:p>
            <a:pPr indent="-234429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t/>
            </a:r>
            <a:endParaRPr sz="2247"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KESTŘÁNKOVÁ, M., ŠNAIDAUFOVÁ, G., KOPICOVÁ, K. </a:t>
            </a:r>
            <a:r>
              <a:rPr i="1" lang="cs-CZ" sz="2247"/>
              <a:t>Čeština pro cizince: úroveň B1 : [vhodná pro všechny národnosti]</a:t>
            </a:r>
            <a:r>
              <a:rPr lang="cs-CZ" sz="2247"/>
              <a:t>. Vyd. 1. Brno: Computer Press, 2010, 2 sv.</a:t>
            </a:r>
            <a:endParaRPr/>
          </a:p>
          <a:p>
            <a:pPr indent="-234429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None/>
            </a:pPr>
            <a:r>
              <a:t/>
            </a:r>
            <a:endParaRPr sz="2247"/>
          </a:p>
          <a:p>
            <a:pPr indent="-320040" lvl="0" marL="320040" rtl="0" algn="l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SzPts val="1348"/>
              <a:buChar char="◻"/>
            </a:pPr>
            <a:r>
              <a:rPr lang="cs-CZ" sz="2247"/>
              <a:t>a další</a:t>
            </a:r>
            <a:endParaRPr sz="2247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3"/>
          <p:cNvSpPr txBox="1"/>
          <p:nvPr>
            <p:ph type="title"/>
          </p:nvPr>
        </p:nvSpPr>
        <p:spPr>
          <a:xfrm>
            <a:off x="612648" y="228600"/>
            <a:ext cx="81534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Questrial"/>
              <a:buNone/>
            </a:pPr>
            <a:r>
              <a:rPr lang="cs-CZ"/>
              <a:t>Produkce psaného textu</a:t>
            </a:r>
            <a:endParaRPr/>
          </a:p>
        </p:txBody>
      </p:sp>
      <p:sp>
        <p:nvSpPr>
          <p:cNvPr id="172" name="Google Shape;172;p23"/>
          <p:cNvSpPr txBox="1"/>
          <p:nvPr>
            <p:ph idx="1" type="body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20040" lvl="0" marL="320040" rtl="0" algn="l">
              <a:spcBef>
                <a:spcPts val="0"/>
              </a:spcBef>
              <a:spcAft>
                <a:spcPts val="0"/>
              </a:spcAft>
              <a:buSzPts val="1680"/>
              <a:buChar char="◻"/>
            </a:pPr>
            <a:r>
              <a:rPr lang="cs-CZ" sz="2800"/>
              <a:t>narušeny jsou všechny jazykové roviny:</a:t>
            </a:r>
            <a:endParaRPr/>
          </a:p>
          <a:p>
            <a:pPr indent="-213360" lvl="0" marL="320040" rtl="0" algn="l">
              <a:spcBef>
                <a:spcPts val="700"/>
              </a:spcBef>
              <a:spcAft>
                <a:spcPts val="0"/>
              </a:spcAft>
              <a:buSzPts val="1680"/>
              <a:buNone/>
            </a:pPr>
            <a:r>
              <a:t/>
            </a:r>
            <a:endParaRPr sz="2800"/>
          </a:p>
          <a:p>
            <a:pPr indent="-274320" lvl="1" marL="640080" rtl="0" algn="l">
              <a:spcBef>
                <a:spcPts val="550"/>
              </a:spcBef>
              <a:spcAft>
                <a:spcPts val="0"/>
              </a:spcAft>
              <a:buSzPts val="1820"/>
              <a:buChar char="⬜"/>
            </a:pPr>
            <a:r>
              <a:rPr lang="cs-CZ"/>
              <a:t>Fonologická 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kvantita hlásek</a:t>
            </a:r>
            <a:endParaRPr/>
          </a:p>
          <a:p>
            <a:pPr indent="-228600" lvl="2" marL="914400" rtl="0" algn="l">
              <a:spcBef>
                <a:spcPts val="500"/>
              </a:spcBef>
              <a:spcAft>
                <a:spcPts val="0"/>
              </a:spcAft>
              <a:buSzPts val="1950"/>
              <a:buChar char="■"/>
            </a:pPr>
            <a:r>
              <a:rPr lang="cs-CZ" sz="2600"/>
              <a:t>komolení slov (vynechávání, přidávání, přehazování hlásek</a:t>
            </a:r>
            <a:r>
              <a:rPr lang="cs-CZ" sz="1700"/>
              <a:t>)</a:t>
            </a:r>
            <a:endParaRPr/>
          </a:p>
          <a:p>
            <a:pPr indent="-185420" lvl="1" marL="640080" rtl="0" algn="l">
              <a:spcBef>
                <a:spcPts val="55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185420" lvl="1" marL="640080" rtl="0" algn="l">
              <a:spcBef>
                <a:spcPts val="55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000"/>
          </a:p>
          <a:p>
            <a:pPr indent="-198755" lvl="1" marL="640080" rtl="0" algn="l">
              <a:spcBef>
                <a:spcPts val="550"/>
              </a:spcBef>
              <a:spcAft>
                <a:spcPts val="0"/>
              </a:spcAft>
              <a:buSzPts val="1190"/>
              <a:buNone/>
            </a:pPr>
            <a:r>
              <a:t/>
            </a:r>
            <a:endParaRPr sz="1700"/>
          </a:p>
          <a:p>
            <a:pPr indent="-243840" lvl="0" marL="320040" rtl="0" algn="l">
              <a:spcBef>
                <a:spcPts val="70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 sz="2000"/>
          </a:p>
          <a:p>
            <a:pPr indent="-185420" lvl="1" marL="640080" rtl="0" algn="l">
              <a:spcBef>
                <a:spcPts val="55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i="1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edián">
  <a:themeElements>
    <a:clrScheme name="Medián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edián">
  <a:themeElements>
    <a:clrScheme name="Medián">
      <a:dk1>
        <a:srgbClr val="000000"/>
      </a:dk1>
      <a:lt1>
        <a:srgbClr val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