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</p:sldIdLst>
  <p:sldSz cy="6858000" cx="9144000"/>
  <p:notesSz cx="6858000" cy="9144000"/>
  <p:embeddedFontLst>
    <p:embeddedFont>
      <p:font typeface="Palatino Linotype"/>
      <p:regular r:id="rId34"/>
      <p:bold r:id="rId35"/>
      <p:italic r:id="rId36"/>
      <p:boldItalic r:id="rId37"/>
    </p:embeddedFont>
    <p:embeddedFont>
      <p:font typeface="Roboto Light"/>
      <p:regular r:id="rId38"/>
      <p:bold r:id="rId39"/>
      <p:italic r:id="rId40"/>
      <p:boldItalic r:id="rId41"/>
    </p:embeddedFont>
    <p:embeddedFont>
      <p:font typeface="Century Gothic"/>
      <p:regular r:id="rId42"/>
      <p:bold r:id="rId43"/>
      <p:italic r:id="rId44"/>
      <p:boldItalic r:id="rId4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r:id="rId46" roundtripDataSignature="AMtx7miYALxOq3hW7j0yhZBK98U74hpxw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RobotoLight-italic.fntdata"/><Relationship Id="rId20" Type="http://schemas.openxmlformats.org/officeDocument/2006/relationships/slide" Target="slides/slide15.xml"/><Relationship Id="rId42" Type="http://schemas.openxmlformats.org/officeDocument/2006/relationships/font" Target="fonts/CenturyGothic-regular.fntdata"/><Relationship Id="rId41" Type="http://schemas.openxmlformats.org/officeDocument/2006/relationships/font" Target="fonts/RobotoLight-boldItalic.fntdata"/><Relationship Id="rId22" Type="http://schemas.openxmlformats.org/officeDocument/2006/relationships/slide" Target="slides/slide17.xml"/><Relationship Id="rId44" Type="http://schemas.openxmlformats.org/officeDocument/2006/relationships/font" Target="fonts/CenturyGothic-italic.fntdata"/><Relationship Id="rId21" Type="http://schemas.openxmlformats.org/officeDocument/2006/relationships/slide" Target="slides/slide16.xml"/><Relationship Id="rId43" Type="http://schemas.openxmlformats.org/officeDocument/2006/relationships/font" Target="fonts/CenturyGothic-bold.fntdata"/><Relationship Id="rId24" Type="http://schemas.openxmlformats.org/officeDocument/2006/relationships/slide" Target="slides/slide19.xml"/><Relationship Id="rId46" Type="http://customschemas.google.com/relationships/presentationmetadata" Target="metadata"/><Relationship Id="rId23" Type="http://schemas.openxmlformats.org/officeDocument/2006/relationships/slide" Target="slides/slide18.xml"/><Relationship Id="rId45" Type="http://schemas.openxmlformats.org/officeDocument/2006/relationships/font" Target="fonts/CenturyGothic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font" Target="fonts/PalatinoLinotype-bold.fntdata"/><Relationship Id="rId12" Type="http://schemas.openxmlformats.org/officeDocument/2006/relationships/slide" Target="slides/slide7.xml"/><Relationship Id="rId34" Type="http://schemas.openxmlformats.org/officeDocument/2006/relationships/font" Target="fonts/PalatinoLinotype-regular.fntdata"/><Relationship Id="rId15" Type="http://schemas.openxmlformats.org/officeDocument/2006/relationships/slide" Target="slides/slide10.xml"/><Relationship Id="rId37" Type="http://schemas.openxmlformats.org/officeDocument/2006/relationships/font" Target="fonts/PalatinoLinotype-boldItalic.fntdata"/><Relationship Id="rId14" Type="http://schemas.openxmlformats.org/officeDocument/2006/relationships/slide" Target="slides/slide9.xml"/><Relationship Id="rId36" Type="http://schemas.openxmlformats.org/officeDocument/2006/relationships/font" Target="fonts/PalatinoLinotype-italic.fntdata"/><Relationship Id="rId17" Type="http://schemas.openxmlformats.org/officeDocument/2006/relationships/slide" Target="slides/slide12.xml"/><Relationship Id="rId39" Type="http://schemas.openxmlformats.org/officeDocument/2006/relationships/font" Target="fonts/RobotoLight-bold.fntdata"/><Relationship Id="rId16" Type="http://schemas.openxmlformats.org/officeDocument/2006/relationships/slide" Target="slides/slide11.xml"/><Relationship Id="rId38" Type="http://schemas.openxmlformats.org/officeDocument/2006/relationships/font" Target="fonts/RobotoLight-regular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cs-CZ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1" name="Google Shape;91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75a428ef68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80" name="Google Shape;180;g75a428ef68_0_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c4b99016b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6" name="Google Shape;186;gc4b99016bc_0_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2" name="Google Shape;192;p2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f26173d88e_0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8" name="Google Shape;198;gf26173d88e_0_85:notes"/>
          <p:cNvSpPr/>
          <p:nvPr>
            <p:ph idx="2" type="sldImg"/>
          </p:nvPr>
        </p:nvSpPr>
        <p:spPr>
          <a:xfrm>
            <a:off x="962025" y="686536"/>
            <a:ext cx="49338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9fcae9731c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4" name="Google Shape;204;g9fcae9731c_0_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0" name="Google Shape;210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75a428ef68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6" name="Google Shape;216;g75a428ef68_0_3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75a428ef68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2" name="Google Shape;222;g75a428ef68_0_3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9fcae9731c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8" name="Google Shape;228;g9fcae9731c_0_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34" name="Google Shape;234;p17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7" name="Google Shape;97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1" name="Google Shape;241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6" name="Google Shape;246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51" name="Google Shape;251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56" name="Google Shape;256;p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9fcae9731c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3" name="Google Shape;263;g9fcae9731c_0_3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9fcae9731c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9" name="Google Shape;269;g9fcae9731c_0_4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f4cd64d68a_0_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6" name="Google Shape;276;gf4cd64d68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77" name="Google Shape;277;gf4cd64d68a_0_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f1a1380bca_0_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3" name="Google Shape;283;gf1a1380bca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84" name="Google Shape;284;gf1a1380bca_0_1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90" name="Google Shape;290;p3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3" name="Google Shape;103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2" name="Google Shape;132;p2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39" name="Google Shape;139;p2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6" name="Google Shape;156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2" name="Google Shape;162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68" name="Google Shape;168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75a428ef68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74" name="Google Shape;174;g75a428ef68_0_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Úvodní snímek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3"/>
          <p:cNvSpPr txBox="1"/>
          <p:nvPr>
            <p:ph type="ctrTitle"/>
          </p:nvPr>
        </p:nvSpPr>
        <p:spPr>
          <a:xfrm>
            <a:off x="685800" y="609601"/>
            <a:ext cx="7772400" cy="426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0"/>
              <a:buFont typeface="Palatino Linotype"/>
              <a:buNone/>
              <a:defRPr sz="8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3"/>
          <p:cNvSpPr txBox="1"/>
          <p:nvPr>
            <p:ph idx="1" type="subTitle"/>
          </p:nvPr>
        </p:nvSpPr>
        <p:spPr>
          <a:xfrm>
            <a:off x="1371600" y="4953000"/>
            <a:ext cx="6400800" cy="121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0" name="Google Shape;20;p33"/>
          <p:cNvSpPr txBox="1"/>
          <p:nvPr>
            <p:ph idx="10" type="dt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45700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3"/>
          <p:cNvSpPr txBox="1"/>
          <p:nvPr>
            <p:ph idx="12" type="sldNum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27425" spcFirstLastPara="1" rIns="45700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22" name="Google Shape;22;p33"/>
          <p:cNvSpPr txBox="1"/>
          <p:nvPr>
            <p:ph idx="11" type="ftr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dpis a svislý text" type="vertTx">
  <p:cSld name="VERTICAL_TEX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42"/>
          <p:cNvSpPr txBox="1"/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32222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42"/>
          <p:cNvSpPr txBox="1"/>
          <p:nvPr>
            <p:ph idx="1" type="body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o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o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o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o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0" name="Google Shape;80;p42"/>
          <p:cNvSpPr txBox="1"/>
          <p:nvPr>
            <p:ph idx="10" type="dt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45700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42"/>
          <p:cNvSpPr txBox="1"/>
          <p:nvPr>
            <p:ph idx="11" type="ftr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42"/>
          <p:cNvSpPr txBox="1"/>
          <p:nvPr>
            <p:ph idx="12" type="sldNum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27425" spcFirstLastPara="1" rIns="45700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vislý nadpis a text" type="vertTitleAndTx">
  <p:cSld name="VERTICAL_TITLE_AND_VERTICAL_TEXT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43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32222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43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o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o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o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o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6" name="Google Shape;86;p43"/>
          <p:cNvSpPr txBox="1"/>
          <p:nvPr>
            <p:ph idx="10" type="dt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45700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43"/>
          <p:cNvSpPr txBox="1"/>
          <p:nvPr>
            <p:ph idx="11" type="ftr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43"/>
          <p:cNvSpPr txBox="1"/>
          <p:nvPr>
            <p:ph idx="12" type="sldNum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27425" spcFirstLastPara="1" rIns="45700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dpis a obsah" type="obj">
  <p:cSld name="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4"/>
          <p:cNvSpPr txBox="1"/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32222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o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o"/>
              <a:defRPr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Char char="•"/>
              <a:defRPr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Char char="o"/>
              <a:defRPr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Char char="•"/>
              <a:defRPr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Char char="o"/>
              <a:defRPr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Arial"/>
              <a:buChar char="•"/>
              <a:defRPr/>
            </a:lvl9pPr>
          </a:lstStyle>
          <a:p/>
        </p:txBody>
      </p:sp>
      <p:sp>
        <p:nvSpPr>
          <p:cNvPr id="26" name="Google Shape;26;p34"/>
          <p:cNvSpPr txBox="1"/>
          <p:nvPr>
            <p:ph idx="10" type="dt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45700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4"/>
          <p:cNvSpPr txBox="1"/>
          <p:nvPr>
            <p:ph idx="11" type="ftr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4"/>
          <p:cNvSpPr txBox="1"/>
          <p:nvPr>
            <p:ph idx="12" type="sldNum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27425" spcFirstLastPara="1" rIns="45700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rázdný" type="blank">
  <p:cSld name="BLANK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35"/>
          <p:cNvSpPr txBox="1"/>
          <p:nvPr>
            <p:ph idx="10" type="dt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45700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35"/>
          <p:cNvSpPr txBox="1"/>
          <p:nvPr>
            <p:ph idx="11" type="ftr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35"/>
          <p:cNvSpPr txBox="1"/>
          <p:nvPr>
            <p:ph idx="12" type="sldNum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27425" spcFirstLastPara="1" rIns="45700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áhlaví části" type="secHead">
  <p:cSld name="SECTION_HEADER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36"/>
          <p:cNvSpPr txBox="1"/>
          <p:nvPr>
            <p:ph type="title"/>
          </p:nvPr>
        </p:nvSpPr>
        <p:spPr>
          <a:xfrm>
            <a:off x="722313" y="1371600"/>
            <a:ext cx="7772400" cy="25050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Palatino Linotype"/>
              <a:buNone/>
              <a:defRPr sz="4800">
                <a:solidFill>
                  <a:schemeClr val="dk2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36"/>
          <p:cNvSpPr txBox="1"/>
          <p:nvPr>
            <p:ph idx="1" type="body"/>
          </p:nvPr>
        </p:nvSpPr>
        <p:spPr>
          <a:xfrm>
            <a:off x="722313" y="4068763"/>
            <a:ext cx="7772400" cy="1131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6" name="Google Shape;36;p36"/>
          <p:cNvSpPr txBox="1"/>
          <p:nvPr>
            <p:ph idx="10" type="dt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45700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36"/>
          <p:cNvSpPr txBox="1"/>
          <p:nvPr>
            <p:ph idx="11" type="ftr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36"/>
          <p:cNvSpPr txBox="1"/>
          <p:nvPr>
            <p:ph idx="12" type="sldNum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27425" spcFirstLastPara="1" rIns="45700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39" name="Google Shape;39;p3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rgbClr val="7F7F7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sp>
        <p:nvSpPr>
          <p:cNvPr id="40" name="Google Shape;40;p36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rgbClr val="7F7F7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sp>
        <p:nvSpPr>
          <p:cNvPr id="41" name="Google Shape;41;p36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rgbClr val="7F7F7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va obsahy" type="twoObj">
  <p:cSld name="TWO_OBJEC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37"/>
          <p:cNvSpPr txBox="1"/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32222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37"/>
          <p:cNvSpPr txBox="1"/>
          <p:nvPr>
            <p:ph idx="1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7F7F7F"/>
              </a:buClr>
              <a:buSzPts val="2400"/>
              <a:buChar char="•"/>
              <a:defRPr sz="2400"/>
            </a:lvl1pPr>
            <a:lvl2pPr indent="-330200" lvl="1" marL="914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Char char="o"/>
              <a:defRPr sz="1600"/>
            </a:lvl2pPr>
            <a:lvl3pPr indent="-3302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Char char="•"/>
              <a:defRPr sz="16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Char char="o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Char char="•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Char char="o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Char char="o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5" name="Google Shape;45;p37"/>
          <p:cNvSpPr txBox="1"/>
          <p:nvPr>
            <p:ph idx="10" type="dt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45700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37"/>
          <p:cNvSpPr txBox="1"/>
          <p:nvPr>
            <p:ph idx="11" type="ftr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37"/>
          <p:cNvSpPr txBox="1"/>
          <p:nvPr>
            <p:ph idx="12" type="sldNum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27425" spcFirstLastPara="1" rIns="45700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48" name="Google Shape;48;p37"/>
          <p:cNvSpPr txBox="1"/>
          <p:nvPr>
            <p:ph idx="2" type="body"/>
          </p:nvPr>
        </p:nvSpPr>
        <p:spPr>
          <a:xfrm>
            <a:off x="365760" y="1600200"/>
            <a:ext cx="4041648" cy="45262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o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o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o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o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orovnání" type="twoTxTwoObj">
  <p:cSld name="TWO_OBJECTS_WITH_TEXT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8"/>
          <p:cNvSpPr txBox="1"/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10740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Palatino Linotype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38"/>
          <p:cNvSpPr txBox="1"/>
          <p:nvPr>
            <p:ph idx="1" type="body"/>
          </p:nvPr>
        </p:nvSpPr>
        <p:spPr>
          <a:xfrm>
            <a:off x="457200" y="1600200"/>
            <a:ext cx="4040188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7F7F7F"/>
              </a:buClr>
              <a:buSzPts val="2400"/>
              <a:buNone/>
              <a:defRPr b="0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7F7F7F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2" name="Google Shape;52;p38"/>
          <p:cNvSpPr txBox="1"/>
          <p:nvPr>
            <p:ph idx="2" type="body"/>
          </p:nvPr>
        </p:nvSpPr>
        <p:spPr>
          <a:xfrm>
            <a:off x="4648200" y="1600200"/>
            <a:ext cx="4041775" cy="6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7F7F7F"/>
              </a:buClr>
              <a:buSzPts val="2400"/>
              <a:buNone/>
              <a:defRPr b="0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7F7F7F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3" name="Google Shape;53;p38"/>
          <p:cNvSpPr txBox="1"/>
          <p:nvPr>
            <p:ph idx="10" type="dt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45700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38"/>
          <p:cNvSpPr txBox="1"/>
          <p:nvPr>
            <p:ph idx="11" type="ftr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38"/>
          <p:cNvSpPr txBox="1"/>
          <p:nvPr>
            <p:ph idx="12" type="sldNum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27425" spcFirstLastPara="1" rIns="45700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56" name="Google Shape;56;p38"/>
          <p:cNvSpPr txBox="1"/>
          <p:nvPr>
            <p:ph idx="3" type="body"/>
          </p:nvPr>
        </p:nvSpPr>
        <p:spPr>
          <a:xfrm>
            <a:off x="457200" y="2212848"/>
            <a:ext cx="4041648" cy="39136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o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o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o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o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7" name="Google Shape;57;p38"/>
          <p:cNvSpPr txBox="1"/>
          <p:nvPr>
            <p:ph idx="4" type="body"/>
          </p:nvPr>
        </p:nvSpPr>
        <p:spPr>
          <a:xfrm>
            <a:off x="4672584" y="2212848"/>
            <a:ext cx="4041648" cy="3913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o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o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o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o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ouze nadpis" type="titleOnly">
  <p:cSld name="TITLE_ONLY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39"/>
          <p:cNvSpPr txBox="1"/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322222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39"/>
          <p:cNvSpPr txBox="1"/>
          <p:nvPr>
            <p:ph idx="10" type="dt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45700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39"/>
          <p:cNvSpPr txBox="1"/>
          <p:nvPr>
            <p:ph idx="11" type="ftr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39"/>
          <p:cNvSpPr txBox="1"/>
          <p:nvPr>
            <p:ph idx="12" type="sldNum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27425" spcFirstLastPara="1" rIns="45700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bsah s titulkem" type="objTx">
  <p:cSld name="OBJECT_WITH_CAPTION_TEX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40"/>
          <p:cNvSpPr txBox="1"/>
          <p:nvPr>
            <p:ph type="title"/>
          </p:nvPr>
        </p:nvSpPr>
        <p:spPr>
          <a:xfrm>
            <a:off x="5907087" y="266700"/>
            <a:ext cx="3008313" cy="2095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latino Linotype"/>
              <a:buNone/>
              <a:defRPr b="0" sz="2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40"/>
          <p:cNvSpPr txBox="1"/>
          <p:nvPr>
            <p:ph idx="1" type="body"/>
          </p:nvPr>
        </p:nvSpPr>
        <p:spPr>
          <a:xfrm>
            <a:off x="719137" y="273050"/>
            <a:ext cx="4995863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7F7F7F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7F7F7F"/>
              </a:buClr>
              <a:buSzPts val="2800"/>
              <a:buChar char="o"/>
              <a:defRPr sz="2800"/>
            </a:lvl2pPr>
            <a:lvl3pPr indent="-3810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7F7F7F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7F7F7F"/>
              </a:buClr>
              <a:buSzPts val="2000"/>
              <a:buChar char="o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7F7F7F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7F7F7F"/>
              </a:buClr>
              <a:buSzPts val="2000"/>
              <a:buChar char="o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7F7F7F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7F7F7F"/>
              </a:buClr>
              <a:buSzPts val="2000"/>
              <a:buChar char="o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7F7F7F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6" name="Google Shape;66;p40"/>
          <p:cNvSpPr txBox="1"/>
          <p:nvPr>
            <p:ph idx="2" type="body"/>
          </p:nvPr>
        </p:nvSpPr>
        <p:spPr>
          <a:xfrm>
            <a:off x="5907087" y="2438400"/>
            <a:ext cx="3008313" cy="36877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25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7F7F7F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7F7F7F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7F7F7F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7F7F7F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7F7F7F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7F7F7F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7F7F7F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7" name="Google Shape;67;p40"/>
          <p:cNvSpPr txBox="1"/>
          <p:nvPr>
            <p:ph idx="10" type="dt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45700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40"/>
          <p:cNvSpPr txBox="1"/>
          <p:nvPr>
            <p:ph idx="11" type="ftr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40"/>
          <p:cNvSpPr txBox="1"/>
          <p:nvPr>
            <p:ph idx="12" type="sldNum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27425" spcFirstLastPara="1" rIns="45700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brázek s titulkem" type="picTx">
  <p:cSld name="PICTURE_WITH_CAPTION_TEX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41"/>
          <p:cNvSpPr txBox="1"/>
          <p:nvPr>
            <p:ph type="title"/>
          </p:nvPr>
        </p:nvSpPr>
        <p:spPr>
          <a:xfrm>
            <a:off x="1679576" y="228600"/>
            <a:ext cx="5711824" cy="8953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latino Linotype"/>
              <a:buNone/>
              <a:defRPr b="0" sz="2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41"/>
          <p:cNvSpPr/>
          <p:nvPr>
            <p:ph idx="2" type="pic"/>
          </p:nvPr>
        </p:nvSpPr>
        <p:spPr>
          <a:xfrm>
            <a:off x="1508126" y="1143000"/>
            <a:ext cx="6054724" cy="4541044"/>
          </a:xfrm>
          <a:prstGeom prst="rect">
            <a:avLst/>
          </a:prstGeom>
          <a:noFill/>
          <a:ln cap="flat" cmpd="sng" w="762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88900" rotWithShape="0" algn="ctr" dir="5400000" dist="50800">
              <a:srgbClr val="000000">
                <a:alpha val="23921"/>
              </a:srgbClr>
            </a:outerShdw>
          </a:effectLst>
        </p:spPr>
      </p:sp>
      <p:sp>
        <p:nvSpPr>
          <p:cNvPr id="73" name="Google Shape;73;p41"/>
          <p:cNvSpPr txBox="1"/>
          <p:nvPr>
            <p:ph idx="1" type="body"/>
          </p:nvPr>
        </p:nvSpPr>
        <p:spPr>
          <a:xfrm>
            <a:off x="1679576" y="5810250"/>
            <a:ext cx="5711824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7F7F7F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7F7F7F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7F7F7F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7F7F7F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7F7F7F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7F7F7F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7F7F7F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74" name="Google Shape;74;p41"/>
          <p:cNvSpPr txBox="1"/>
          <p:nvPr>
            <p:ph idx="10" type="dt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45700" wrap="square" tIns="4570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41"/>
          <p:cNvSpPr txBox="1"/>
          <p:nvPr>
            <p:ph idx="11" type="ftr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41"/>
          <p:cNvSpPr txBox="1"/>
          <p:nvPr>
            <p:ph idx="12" type="sldNum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27425" spcFirstLastPara="1" rIns="45700" wrap="square" tIns="4570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chemeClr val="lt1"/>
            </a:gs>
            <a:gs pos="50000">
              <a:schemeClr val="lt1"/>
            </a:gs>
            <a:gs pos="76000">
              <a:srgbClr val="F3F3F3"/>
            </a:gs>
            <a:gs pos="92000">
              <a:srgbClr val="D8D8D8"/>
            </a:gs>
            <a:gs pos="100000">
              <a:srgbClr val="D8D8D8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2"/>
          <p:cNvSpPr txBox="1"/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ctr">
              <a:lnSpc>
                <a:spcPct val="10740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Palatino Linotype"/>
              <a:buNone/>
              <a:defRPr b="0" i="0" sz="5400" u="none" cap="none" strike="noStrike">
                <a:solidFill>
                  <a:schemeClr val="dk2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3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7F7F7F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7F7F7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30200" lvl="1" marL="9144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Courier New"/>
              <a:buChar char="o"/>
              <a:defRPr b="0" i="0" sz="1600" u="none" cap="none" strike="noStrike">
                <a:solidFill>
                  <a:srgbClr val="7F7F7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30200" lvl="2" marL="13716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7F7F7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Courier New"/>
              <a:buChar char="o"/>
              <a:defRPr b="0" i="0" sz="1600" u="none" cap="none" strike="noStrike">
                <a:solidFill>
                  <a:srgbClr val="7F7F7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30200" lvl="4" marL="22860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7F7F7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330200" lvl="5" marL="27432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Courier New"/>
              <a:buChar char="o"/>
              <a:defRPr b="0" i="0" sz="1600" u="none" cap="none" strike="noStrike">
                <a:solidFill>
                  <a:srgbClr val="7F7F7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330200" lvl="6" marL="32004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7F7F7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330200" lvl="7" marL="36576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Courier New"/>
              <a:buChar char="o"/>
              <a:defRPr b="0" i="0" sz="1600" u="none" cap="none" strike="noStrike">
                <a:solidFill>
                  <a:srgbClr val="7F7F7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330200" lvl="8" marL="41148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7F7F7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12" name="Google Shape;12;p32"/>
          <p:cNvSpPr txBox="1"/>
          <p:nvPr>
            <p:ph idx="10" type="dt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45700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/>
        </p:txBody>
      </p:sp>
      <p:sp>
        <p:nvSpPr>
          <p:cNvPr id="13" name="Google Shape;13;p32"/>
          <p:cNvSpPr txBox="1"/>
          <p:nvPr>
            <p:ph idx="11" type="ftr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9pPr>
          </a:lstStyle>
          <a:p/>
        </p:txBody>
      </p:sp>
      <p:sp>
        <p:nvSpPr>
          <p:cNvPr id="14" name="Google Shape;14;p32"/>
          <p:cNvSpPr txBox="1"/>
          <p:nvPr>
            <p:ph idx="12" type="sldNum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27425" spcFirstLastPara="1" rIns="45700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595959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15" name="Google Shape;15;p32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rgbClr val="7F7F7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  <p:sp>
        <p:nvSpPr>
          <p:cNvPr id="16" name="Google Shape;16;p32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rgbClr val="7F7F7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Palatino Linotype"/>
              <a:ea typeface="Palatino Linotype"/>
              <a:cs typeface="Palatino Linotype"/>
              <a:sym typeface="Palatino Linotype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8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5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7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hyperlink" Target="https://www.youtube.com/watch?v=onqE37nznj4" TargetMode="External"/><Relationship Id="rId4" Type="http://schemas.openxmlformats.org/officeDocument/2006/relationships/hyperlink" Target="https://www.youtube.com/watch?v=4UNUXEIcVWc" TargetMode="Externa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Relationship Id="rId3" Type="http://schemas.openxmlformats.org/officeDocument/2006/relationships/hyperlink" Target="mailto:zuzana.hlavickova@tichysvet.cz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"/>
          <p:cNvSpPr txBox="1"/>
          <p:nvPr>
            <p:ph type="ctrTitle"/>
          </p:nvPr>
        </p:nvSpPr>
        <p:spPr>
          <a:xfrm>
            <a:off x="683568" y="1196752"/>
            <a:ext cx="7774632" cy="310743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600"/>
              <a:buFont typeface="Century Gothic"/>
              <a:buNone/>
            </a:pPr>
            <a:r>
              <a:rPr b="1" lang="cs-CZ" sz="5400">
                <a:latin typeface="Arial"/>
                <a:ea typeface="Arial"/>
                <a:cs typeface="Arial"/>
                <a:sym typeface="Arial"/>
              </a:rPr>
              <a:t>Sociální služby pro SP</a:t>
            </a:r>
            <a:br>
              <a:rPr b="1" lang="cs-CZ" sz="5400">
                <a:latin typeface="Arial"/>
                <a:ea typeface="Arial"/>
                <a:cs typeface="Arial"/>
                <a:sym typeface="Arial"/>
              </a:rPr>
            </a:br>
            <a:br>
              <a:rPr b="1" lang="cs-CZ" sz="5400">
                <a:latin typeface="Arial"/>
                <a:ea typeface="Arial"/>
                <a:cs typeface="Arial"/>
                <a:sym typeface="Arial"/>
              </a:rPr>
            </a:br>
            <a:r>
              <a:rPr b="1" lang="cs-CZ" sz="5400">
                <a:latin typeface="Arial"/>
                <a:ea typeface="Arial"/>
                <a:cs typeface="Arial"/>
                <a:sym typeface="Arial"/>
              </a:rPr>
              <a:t>Tichý svět</a:t>
            </a:r>
            <a:endParaRPr b="1" sz="54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1"/>
          <p:cNvSpPr txBox="1"/>
          <p:nvPr>
            <p:ph idx="1" type="subTitle"/>
          </p:nvPr>
        </p:nvSpPr>
        <p:spPr>
          <a:xfrm>
            <a:off x="1371600" y="4953000"/>
            <a:ext cx="6400800" cy="121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73737"/>
              </a:buClr>
              <a:buSzPts val="2600"/>
              <a:buNone/>
            </a:pPr>
            <a:r>
              <a:rPr lang="cs-CZ" sz="2600">
                <a:solidFill>
                  <a:srgbClr val="373737"/>
                </a:solidFill>
                <a:latin typeface="Arial"/>
                <a:ea typeface="Arial"/>
                <a:cs typeface="Arial"/>
                <a:sym typeface="Arial"/>
              </a:rPr>
              <a:t>Mgr. et Mgr. </a:t>
            </a:r>
            <a:r>
              <a:rPr lang="cs-CZ" sz="2600">
                <a:solidFill>
                  <a:srgbClr val="373737"/>
                </a:solidFill>
                <a:latin typeface="Arial"/>
                <a:ea typeface="Arial"/>
                <a:cs typeface="Arial"/>
                <a:sym typeface="Arial"/>
              </a:rPr>
              <a:t>Zuzana Hlavičková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373737"/>
              </a:buClr>
              <a:buSzPts val="2600"/>
              <a:buNone/>
            </a:pPr>
            <a:r>
              <a:rPr lang="cs-CZ" sz="2600">
                <a:solidFill>
                  <a:srgbClr val="373737"/>
                </a:solidFill>
                <a:latin typeface="Arial"/>
                <a:ea typeface="Arial"/>
                <a:cs typeface="Arial"/>
                <a:sym typeface="Arial"/>
              </a:rPr>
              <a:t>Mgr. </a:t>
            </a:r>
            <a:r>
              <a:rPr lang="cs-CZ" sz="2600">
                <a:solidFill>
                  <a:srgbClr val="373737"/>
                </a:solidFill>
                <a:latin typeface="Arial"/>
                <a:ea typeface="Arial"/>
                <a:cs typeface="Arial"/>
                <a:sym typeface="Arial"/>
              </a:rPr>
              <a:t>Hana Šůstková</a:t>
            </a:r>
            <a:endParaRPr sz="2600">
              <a:solidFill>
                <a:srgbClr val="373737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chemeClr val="lt1"/>
            </a:gs>
            <a:gs pos="50000">
              <a:schemeClr val="lt1"/>
            </a:gs>
            <a:gs pos="76000">
              <a:srgbClr val="F3F3F3"/>
            </a:gs>
            <a:gs pos="92000">
              <a:srgbClr val="D8D8D8"/>
            </a:gs>
            <a:gs pos="100000">
              <a:srgbClr val="D8D8D8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75a428ef68_0_15"/>
          <p:cNvSpPr txBox="1"/>
          <p:nvPr>
            <p:ph type="title"/>
          </p:nvPr>
        </p:nvSpPr>
        <p:spPr>
          <a:xfrm>
            <a:off x="457200" y="394745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407"/>
              </a:lnSpc>
              <a:spcBef>
                <a:spcPts val="0"/>
              </a:spcBef>
              <a:spcAft>
                <a:spcPts val="0"/>
              </a:spcAft>
              <a:buClr>
                <a:srgbClr val="00AAA9"/>
              </a:buClr>
              <a:buSzPts val="1350"/>
              <a:buFont typeface="Arial"/>
              <a:buNone/>
            </a:pPr>
            <a:r>
              <a:rPr b="1" lang="cs-CZ" sz="3600">
                <a:latin typeface="Arial"/>
                <a:ea typeface="Arial"/>
                <a:cs typeface="Arial"/>
                <a:sym typeface="Arial"/>
              </a:rPr>
              <a:t>Oblasti, ve kterých poskytujeme podporu</a:t>
            </a:r>
            <a:endParaRPr b="1" sz="36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g75a428ef68_0_15"/>
          <p:cNvSpPr txBox="1"/>
          <p:nvPr>
            <p:ph idx="1" type="body"/>
          </p:nvPr>
        </p:nvSpPr>
        <p:spPr>
          <a:xfrm>
            <a:off x="457200" y="1753535"/>
            <a:ext cx="8229600" cy="39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cs-CZ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kontakt s jinými lidmi</a:t>
            </a:r>
            <a:endParaRPr sz="2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83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cs-CZ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podpora v pracovní oblasti (práva a povinnosti)</a:t>
            </a:r>
            <a:endParaRPr sz="2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83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cs-CZ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podpora při komunikaci s využitím tlumočení či přepisu</a:t>
            </a:r>
            <a:endParaRPr sz="2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cs-CZ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pomoc při rozvoji schopností a kompetencí, talentu, silných a slabých stránek</a:t>
            </a:r>
            <a:endParaRPr sz="1100">
              <a:solidFill>
                <a:srgbClr val="4F4F4F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c4b99016bc_0_0"/>
          <p:cNvSpPr txBox="1"/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208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Palatino Linotype"/>
              <a:buNone/>
            </a:pPr>
            <a:r>
              <a:rPr b="1" lang="cs-CZ" sz="4800">
                <a:latin typeface="Arial"/>
                <a:ea typeface="Arial"/>
                <a:cs typeface="Arial"/>
                <a:sym typeface="Arial"/>
              </a:rPr>
              <a:t>SR v číslech</a:t>
            </a:r>
            <a:endParaRPr b="1" sz="4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gc4b99016bc_0_0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cs-CZ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 roce 2019 využilo službu sociální rehabilitace </a:t>
            </a:r>
            <a:r>
              <a:rPr b="1" lang="cs-CZ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507 </a:t>
            </a:r>
            <a:r>
              <a:rPr lang="cs-CZ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klientů.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cs-CZ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 roce 2020 to bylo </a:t>
            </a:r>
            <a:r>
              <a:rPr b="1" lang="cs-CZ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486 </a:t>
            </a:r>
            <a:r>
              <a:rPr lang="cs-CZ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klientů.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cs-CZ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JMK 2021 29 klientů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524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7F7F7F"/>
              </a:buClr>
              <a:buSzPts val="2400"/>
              <a:buNone/>
            </a:pPr>
            <a:r>
              <a:t/>
            </a:r>
            <a:endParaRPr sz="20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7"/>
          <p:cNvSpPr txBox="1"/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740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Century Gothic"/>
              <a:buNone/>
            </a:pPr>
            <a:r>
              <a:rPr lang="cs-CZ">
                <a:latin typeface="Arial"/>
                <a:ea typeface="Arial"/>
                <a:cs typeface="Arial"/>
                <a:sym typeface="Arial"/>
              </a:rPr>
              <a:t>Práce s klientem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27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31859B"/>
              </a:buClr>
              <a:buSzPts val="2400"/>
              <a:buFont typeface="Arial"/>
              <a:buChar char="•"/>
            </a:pPr>
            <a:r>
              <a:rPr lang="cs-CZ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První kontakt s potenciálním klientem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lnSpc>
                <a:spcPct val="120000"/>
              </a:lnSpc>
              <a:spcBef>
                <a:spcPts val="320"/>
              </a:spcBef>
              <a:spcAft>
                <a:spcPts val="0"/>
              </a:spcAft>
              <a:buClr>
                <a:srgbClr val="31859B"/>
              </a:buClr>
              <a:buSzPts val="2400"/>
              <a:buFont typeface="Arial"/>
              <a:buChar char="•"/>
            </a:pPr>
            <a:r>
              <a:rPr lang="cs-CZ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Zjištění potřeb klienta, představení našich služeb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lnSpc>
                <a:spcPct val="120000"/>
              </a:lnSpc>
              <a:spcBef>
                <a:spcPts val="320"/>
              </a:spcBef>
              <a:spcAft>
                <a:spcPts val="0"/>
              </a:spcAft>
              <a:buClr>
                <a:srgbClr val="31859B"/>
              </a:buClr>
              <a:buSzPts val="2400"/>
              <a:buFont typeface="Arial"/>
              <a:buChar char="•"/>
            </a:pPr>
            <a:r>
              <a:rPr lang="cs-CZ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Evidence klienta (karta zájemce)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lnSpc>
                <a:spcPct val="120000"/>
              </a:lnSpc>
              <a:spcBef>
                <a:spcPts val="320"/>
              </a:spcBef>
              <a:spcAft>
                <a:spcPts val="0"/>
              </a:spcAft>
              <a:buClr>
                <a:srgbClr val="31859B"/>
              </a:buClr>
              <a:buSzPts val="2400"/>
              <a:buFont typeface="Arial"/>
              <a:buChar char="•"/>
            </a:pPr>
            <a:r>
              <a:rPr lang="cs-CZ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Smlouva o poskytované službě 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lnSpc>
                <a:spcPct val="120000"/>
              </a:lnSpc>
              <a:spcBef>
                <a:spcPts val="320"/>
              </a:spcBef>
              <a:spcAft>
                <a:spcPts val="0"/>
              </a:spcAft>
              <a:buClr>
                <a:srgbClr val="31859B"/>
              </a:buClr>
              <a:buSzPts val="2400"/>
              <a:buFont typeface="Arial"/>
              <a:buChar char="•"/>
            </a:pPr>
            <a:r>
              <a:rPr lang="cs-CZ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Sestavení individuálního plánu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lnSpc>
                <a:spcPct val="120000"/>
              </a:lnSpc>
              <a:spcBef>
                <a:spcPts val="320"/>
              </a:spcBef>
              <a:spcAft>
                <a:spcPts val="0"/>
              </a:spcAft>
              <a:buClr>
                <a:srgbClr val="31859B"/>
              </a:buClr>
              <a:buSzPts val="2400"/>
              <a:buFont typeface="Arial"/>
              <a:buChar char="•"/>
            </a:pPr>
            <a:r>
              <a:rPr lang="cs-CZ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Osobní (popř. online)  konzultace  1x/týden, asistence, doprovod….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lnSpc>
                <a:spcPct val="120000"/>
              </a:lnSpc>
              <a:spcBef>
                <a:spcPts val="320"/>
              </a:spcBef>
              <a:spcAft>
                <a:spcPts val="0"/>
              </a:spcAft>
              <a:buClr>
                <a:srgbClr val="31859B"/>
              </a:buClr>
              <a:buSzPts val="2400"/>
              <a:buFont typeface="Arial"/>
              <a:buChar char="•"/>
            </a:pPr>
            <a:r>
              <a:rPr lang="cs-CZ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Ukončení spolupráce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236220" lvl="0" marL="342900" rtl="0" algn="l">
              <a:lnSpc>
                <a:spcPct val="80000"/>
              </a:lnSpc>
              <a:spcBef>
                <a:spcPts val="336"/>
              </a:spcBef>
              <a:spcAft>
                <a:spcPts val="0"/>
              </a:spcAft>
              <a:buClr>
                <a:srgbClr val="7F7F7F"/>
              </a:buClr>
              <a:buSzPts val="168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f26173d88e_0_85"/>
          <p:cNvSpPr txBox="1"/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740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Century Gothic"/>
              <a:buNone/>
            </a:pPr>
            <a:r>
              <a:rPr lang="cs-CZ">
                <a:latin typeface="Century Gothic"/>
                <a:ea typeface="Century Gothic"/>
                <a:cs typeface="Century Gothic"/>
                <a:sym typeface="Century Gothic"/>
              </a:rPr>
              <a:t>Případová studie</a:t>
            </a:r>
            <a:endParaRPr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01" name="Google Shape;201;gf26173d88e_0_85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36220" lvl="0" marL="342900" rtl="0" algn="l">
              <a:lnSpc>
                <a:spcPct val="80000"/>
              </a:lnSpc>
              <a:spcBef>
                <a:spcPts val="336"/>
              </a:spcBef>
              <a:spcAft>
                <a:spcPts val="0"/>
              </a:spcAft>
              <a:buClr>
                <a:srgbClr val="7F7F7F"/>
              </a:buClr>
              <a:buSzPts val="168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236220" lvl="0" marL="342900" rtl="0" algn="l">
              <a:lnSpc>
                <a:spcPct val="80000"/>
              </a:lnSpc>
              <a:spcBef>
                <a:spcPts val="336"/>
              </a:spcBef>
              <a:spcAft>
                <a:spcPts val="0"/>
              </a:spcAft>
              <a:buClr>
                <a:srgbClr val="7F7F7F"/>
              </a:buClr>
              <a:buSzPts val="1680"/>
              <a:buNone/>
            </a:pPr>
            <a:r>
              <a:rPr lang="cs-CZ">
                <a:solidFill>
                  <a:schemeClr val="dk1"/>
                </a:solidFill>
              </a:rPr>
              <a:t>Klient A </a:t>
            </a:r>
            <a:endParaRPr>
              <a:solidFill>
                <a:schemeClr val="dk1"/>
              </a:solidFill>
            </a:endParaRPr>
          </a:p>
          <a:p>
            <a:pPr indent="-236220" lvl="0" marL="342900" rtl="0" algn="l">
              <a:lnSpc>
                <a:spcPct val="80000"/>
              </a:lnSpc>
              <a:spcBef>
                <a:spcPts val="336"/>
              </a:spcBef>
              <a:spcAft>
                <a:spcPts val="0"/>
              </a:spcAft>
              <a:buClr>
                <a:srgbClr val="7F7F7F"/>
              </a:buClr>
              <a:buSzPts val="168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236220" lvl="0" marL="342900" rtl="0" algn="l">
              <a:lnSpc>
                <a:spcPct val="80000"/>
              </a:lnSpc>
              <a:spcBef>
                <a:spcPts val="336"/>
              </a:spcBef>
              <a:spcAft>
                <a:spcPts val="0"/>
              </a:spcAft>
              <a:buClr>
                <a:srgbClr val="7F7F7F"/>
              </a:buClr>
              <a:buSzPts val="168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236220" lvl="0" marL="342900" rtl="0" algn="l">
              <a:lnSpc>
                <a:spcPct val="80000"/>
              </a:lnSpc>
              <a:spcBef>
                <a:spcPts val="336"/>
              </a:spcBef>
              <a:spcAft>
                <a:spcPts val="0"/>
              </a:spcAft>
              <a:buClr>
                <a:srgbClr val="7F7F7F"/>
              </a:buClr>
              <a:buSzPts val="168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236220" lvl="0" marL="342900" rtl="0" algn="l">
              <a:lnSpc>
                <a:spcPct val="80000"/>
              </a:lnSpc>
              <a:spcBef>
                <a:spcPts val="336"/>
              </a:spcBef>
              <a:spcAft>
                <a:spcPts val="0"/>
              </a:spcAft>
              <a:buClr>
                <a:srgbClr val="7F7F7F"/>
              </a:buClr>
              <a:buSzPts val="168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9fcae9731c_0_6"/>
          <p:cNvSpPr txBox="1"/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740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Century Gothic"/>
              <a:buNone/>
            </a:pPr>
            <a:r>
              <a:rPr lang="cs-CZ">
                <a:latin typeface="Arial"/>
                <a:ea typeface="Arial"/>
                <a:cs typeface="Arial"/>
                <a:sym typeface="Arial"/>
              </a:rPr>
              <a:t>Zaměstnávání osob SP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g9fcae9731c_0_6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31859B"/>
              </a:buClr>
              <a:buSzPts val="2400"/>
              <a:buFont typeface="Arial"/>
              <a:buChar char="•"/>
            </a:pPr>
            <a:r>
              <a:rPr lang="cs-CZ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otevřený trh práce x chráněná pracoviště (TSCHP)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cs-CZ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PŘEKÁŽKY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-"/>
            </a:pPr>
            <a:r>
              <a:rPr lang="cs-CZ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nízké dosažené vzdělání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-"/>
            </a:pPr>
            <a:r>
              <a:rPr lang="cs-CZ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komunikační bariéra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-"/>
            </a:pPr>
            <a:r>
              <a:rPr lang="cs-CZ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neznalost problematiky SP ze strany firem (obecně OZP x přizpůsobení podmínek) 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-"/>
            </a:pPr>
            <a:r>
              <a:rPr lang="cs-CZ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delší proces adaptace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6"/>
          <p:cNvSpPr txBox="1"/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208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Palatino Linotype"/>
              <a:buNone/>
            </a:pPr>
            <a:r>
              <a:rPr b="1" lang="cs-CZ" sz="4000">
                <a:latin typeface="Arial"/>
                <a:ea typeface="Arial"/>
                <a:cs typeface="Arial"/>
                <a:sym typeface="Arial"/>
              </a:rPr>
              <a:t>2. Odborné sociální poradenství</a:t>
            </a:r>
            <a:endParaRPr b="1" sz="40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16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cs-CZ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Posláním služby je podpora osob se sluchovým a kombinovaným postižením při nepříznivých životních situacích a hájit jejich práva.</a:t>
            </a:r>
            <a:endParaRPr sz="2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cs-CZ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Cílem služby je podpora a pomoc klientovi lépe se orientovat v náročné životní situaci a nalezení strategie k jejímu zlepšení.</a:t>
            </a:r>
            <a:endParaRPr sz="2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7F7F7F"/>
              </a:buClr>
              <a:buSzPts val="2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75a428ef68_0_39"/>
          <p:cNvSpPr txBox="1"/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208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Palatino Linotype"/>
              <a:buNone/>
            </a:pPr>
            <a:r>
              <a:rPr b="1" lang="cs-CZ" sz="4800">
                <a:latin typeface="Arial"/>
                <a:ea typeface="Arial"/>
                <a:cs typeface="Arial"/>
                <a:sym typeface="Arial"/>
              </a:rPr>
              <a:t>Sociální poradna</a:t>
            </a:r>
            <a:endParaRPr b="1" sz="4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g75a428ef68_0_39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8450" lvl="0" marL="6731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F4F4F"/>
              </a:buClr>
              <a:buSzPts val="1100"/>
              <a:buChar char="●"/>
            </a:pPr>
            <a:r>
              <a:rPr lang="cs-CZ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Poradenství, podpora a pomoc při vyřizování </a:t>
            </a:r>
            <a:r>
              <a:rPr b="1" lang="cs-CZ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sociálních dávek</a:t>
            </a:r>
            <a:r>
              <a:rPr lang="cs-CZ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různého typu</a:t>
            </a:r>
            <a:endParaRPr sz="2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6731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F4F4F"/>
              </a:buClr>
              <a:buSzPts val="1100"/>
              <a:buChar char="●"/>
            </a:pPr>
            <a:r>
              <a:rPr lang="cs-CZ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Základní poradenství v oblasti </a:t>
            </a:r>
            <a:r>
              <a:rPr b="1" lang="cs-CZ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dluhové problematiky</a:t>
            </a:r>
            <a:endParaRPr b="1" sz="2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6731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F4F4F"/>
              </a:buClr>
              <a:buSzPts val="1100"/>
              <a:buChar char="●"/>
            </a:pPr>
            <a:r>
              <a:rPr lang="cs-CZ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Poradenství, podpora a pomoc při vyřizování </a:t>
            </a:r>
            <a:r>
              <a:rPr b="1" lang="cs-CZ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invalidních důchodů či statutu osoby znevýhodněné, průkazů ZTP</a:t>
            </a:r>
            <a:endParaRPr b="1" sz="2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6731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F4F4F"/>
              </a:buClr>
              <a:buSzPts val="1100"/>
              <a:buChar char="●"/>
            </a:pPr>
            <a:r>
              <a:rPr lang="cs-CZ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Pomoc </a:t>
            </a:r>
            <a:r>
              <a:rPr b="1" lang="cs-CZ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neslyšícím cizincům </a:t>
            </a:r>
            <a:r>
              <a:rPr lang="cs-CZ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žijícím na území ČR</a:t>
            </a:r>
            <a:endParaRPr sz="2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6731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F4F4F"/>
              </a:buClr>
              <a:buSzPts val="1100"/>
              <a:buChar char="●"/>
            </a:pPr>
            <a:r>
              <a:rPr lang="cs-CZ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Podpora a pomoc při </a:t>
            </a:r>
            <a:r>
              <a:rPr b="1" lang="cs-CZ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jednání </a:t>
            </a:r>
            <a:r>
              <a:rPr lang="cs-CZ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 státními i soukromými </a:t>
            </a:r>
            <a:r>
              <a:rPr b="1" lang="cs-CZ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institucemi</a:t>
            </a:r>
            <a:r>
              <a:rPr lang="cs-CZ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zprostředkování kontaktů s </a:t>
            </a:r>
            <a:r>
              <a:rPr b="1" lang="cs-CZ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úřady</a:t>
            </a:r>
            <a:endParaRPr b="1" sz="2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6731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F4F4F"/>
              </a:buClr>
              <a:buSzPts val="1100"/>
              <a:buChar char="●"/>
            </a:pPr>
            <a:r>
              <a:rPr lang="cs-CZ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Pomoc a podpora při vytváření </a:t>
            </a:r>
            <a:r>
              <a:rPr b="1" lang="cs-CZ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bezbariérového přístupu</a:t>
            </a:r>
            <a:r>
              <a:rPr lang="cs-CZ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rovného zacházení, zastání a podpora v případě diskriminace</a:t>
            </a:r>
            <a:endParaRPr sz="2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67640" lvl="0" marL="3429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t/>
            </a:r>
            <a:endParaRPr sz="2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7F7F7F"/>
              </a:buClr>
              <a:buSzPts val="2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75a428ef68_0_33"/>
          <p:cNvSpPr txBox="1"/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208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Palatino Linotype"/>
              <a:buNone/>
            </a:pPr>
            <a:r>
              <a:rPr b="1" lang="cs-CZ" sz="4800">
                <a:latin typeface="Arial"/>
                <a:ea typeface="Arial"/>
                <a:cs typeface="Arial"/>
                <a:sym typeface="Arial"/>
              </a:rPr>
              <a:t>Právní poradna</a:t>
            </a:r>
            <a:endParaRPr b="1" sz="4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g75a428ef68_0_33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1150" lvl="0" marL="6731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F4F4F"/>
              </a:buClr>
              <a:buSzPts val="1300"/>
              <a:buChar char="●"/>
            </a:pPr>
            <a:r>
              <a:rPr b="1" lang="cs-CZ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Pracovní právo</a:t>
            </a:r>
            <a:r>
              <a:rPr lang="cs-CZ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(vznik, změna a ukončení pracovního poměru, pracovní podmínky)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0" marL="6731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F4F4F"/>
              </a:buClr>
              <a:buSzPts val="1300"/>
              <a:buChar char="●"/>
            </a:pPr>
            <a:r>
              <a:rPr b="1" lang="cs-CZ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Občanské právo</a:t>
            </a:r>
            <a:r>
              <a:rPr lang="cs-CZ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(kupní a darovací a nájemní smlouvy, ochrana spotřebitele, dědictví)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0" marL="6731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F4F4F"/>
              </a:buClr>
              <a:buSzPts val="1300"/>
              <a:buChar char="●"/>
            </a:pPr>
            <a:r>
              <a:rPr b="1" lang="cs-CZ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Obchodní právo</a:t>
            </a:r>
            <a:r>
              <a:rPr lang="cs-CZ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(např. zakládání společností, získání živnostenského oprávnění)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0" marL="6731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F4F4F"/>
              </a:buClr>
              <a:buSzPts val="1300"/>
              <a:buChar char="●"/>
            </a:pPr>
            <a:r>
              <a:rPr b="1" lang="cs-CZ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Trestní právo</a:t>
            </a:r>
            <a:r>
              <a:rPr lang="cs-CZ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(např. podání trestního oznámení)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11150" lvl="0" marL="6731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F4F4F"/>
              </a:buClr>
              <a:buSzPts val="1300"/>
              <a:buChar char="●"/>
            </a:pPr>
            <a:r>
              <a:rPr b="1" lang="cs-CZ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Insolvenční právo </a:t>
            </a:r>
            <a:r>
              <a:rPr lang="cs-CZ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(poradenství v oblasti oddlužení)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cs-CZ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r>
              <a:rPr lang="cs-CZ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Základní právní poradenství - poskytováno jako sociální služba.</a:t>
            </a:r>
            <a:endParaRPr sz="2600"/>
          </a:p>
          <a:p>
            <a:pPr indent="-3556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000"/>
              <a:buChar char="•"/>
            </a:pPr>
            <a:r>
              <a:rPr lang="cs-CZ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 První konzultace je zdarma. </a:t>
            </a:r>
            <a:endParaRPr sz="2600"/>
          </a:p>
          <a:p>
            <a:pPr indent="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6731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F4F4F"/>
              </a:buClr>
              <a:buSzPts val="1100"/>
              <a:buNone/>
            </a:pPr>
            <a:r>
              <a:t/>
            </a:r>
            <a:endParaRPr sz="2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524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7F7F7F"/>
              </a:buClr>
              <a:buSzPts val="2400"/>
              <a:buNone/>
            </a:pPr>
            <a:r>
              <a:t/>
            </a:r>
            <a:endParaRPr sz="20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9fcae9731c_0_17"/>
          <p:cNvSpPr txBox="1"/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208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Palatino Linotype"/>
              <a:buNone/>
            </a:pPr>
            <a:r>
              <a:rPr b="1" lang="cs-CZ" sz="4800">
                <a:latin typeface="Arial"/>
                <a:ea typeface="Arial"/>
                <a:cs typeface="Arial"/>
                <a:sym typeface="Arial"/>
              </a:rPr>
              <a:t>OSP v číslech</a:t>
            </a:r>
            <a:endParaRPr b="1" sz="4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1" name="Google Shape;231;g9fcae9731c_0_17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cs-CZ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 roce 2017 využilo službu odborného sociálního poradenství celkem </a:t>
            </a:r>
            <a:r>
              <a:rPr b="1" lang="cs-CZ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133 </a:t>
            </a:r>
            <a:r>
              <a:rPr lang="cs-CZ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klientů.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cs-CZ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 roce 2018 to bylo </a:t>
            </a:r>
            <a:r>
              <a:rPr b="1" lang="cs-CZ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127</a:t>
            </a:r>
            <a:r>
              <a:rPr lang="cs-CZ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klientů.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cs-CZ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 roce 2019 dokonce </a:t>
            </a:r>
            <a:r>
              <a:rPr b="1" lang="cs-CZ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163</a:t>
            </a:r>
            <a:r>
              <a:rPr lang="cs-CZ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klientů.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cs-CZ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 roce 2020 již </a:t>
            </a:r>
            <a:r>
              <a:rPr b="1" lang="cs-CZ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172 </a:t>
            </a:r>
            <a:r>
              <a:rPr lang="cs-CZ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klientů.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cs-CZ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JMK 2021 14 klientů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524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7F7F7F"/>
              </a:buClr>
              <a:buSzPts val="2400"/>
              <a:buNone/>
            </a:pPr>
            <a:r>
              <a:t/>
            </a:r>
            <a:endParaRPr sz="20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6" name="Google Shape;236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>
            <a:off x="6228184" y="3429000"/>
            <a:ext cx="2993771" cy="3591561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17"/>
          <p:cNvSpPr txBox="1"/>
          <p:nvPr>
            <p:ph type="title"/>
          </p:nvPr>
        </p:nvSpPr>
        <p:spPr>
          <a:xfrm>
            <a:off x="740228" y="519879"/>
            <a:ext cx="7663543" cy="9199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FCEE5"/>
              </a:buClr>
              <a:buSzPts val="1200"/>
              <a:buFont typeface="Roboto"/>
              <a:buNone/>
            </a:pPr>
            <a:r>
              <a:rPr b="1" lang="cs-CZ" sz="4800">
                <a:latin typeface="Arial"/>
                <a:ea typeface="Arial"/>
                <a:cs typeface="Arial"/>
                <a:sym typeface="Arial"/>
              </a:rPr>
              <a:t>3. Tlumočnické služby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p17"/>
          <p:cNvSpPr txBox="1"/>
          <p:nvPr>
            <p:ph idx="1" type="body"/>
          </p:nvPr>
        </p:nvSpPr>
        <p:spPr>
          <a:xfrm>
            <a:off x="611560" y="1844824"/>
            <a:ext cx="7789997" cy="42030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1859B"/>
              </a:buClr>
              <a:buSzPts val="2760"/>
              <a:buFont typeface="Arial"/>
              <a:buChar char="•"/>
            </a:pPr>
            <a:r>
              <a:rPr b="1" lang="cs-CZ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Tichá linka – spojení s tlumočníkem přes internet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101600" lvl="0" marL="2286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8BED5"/>
              </a:buClr>
              <a:buSzPts val="20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8BED5"/>
              </a:buClr>
              <a:buSzPts val="2000"/>
              <a:buFont typeface="Arial"/>
              <a:buChar char="•"/>
            </a:pPr>
            <a:r>
              <a:rPr lang="cs-CZ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Online služba založená na </a:t>
            </a:r>
            <a:r>
              <a:rPr b="1" lang="cs-CZ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tlumočení </a:t>
            </a:r>
            <a:r>
              <a:rPr lang="cs-CZ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do znakového jazyka a </a:t>
            </a:r>
            <a:r>
              <a:rPr b="1" lang="cs-CZ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přepisu</a:t>
            </a:r>
            <a:r>
              <a:rPr lang="cs-CZ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mluvené řeči „na dálku“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rtl="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08BED5"/>
              </a:buClr>
              <a:buSzPts val="2000"/>
              <a:buFont typeface="Arial"/>
              <a:buChar char="•"/>
            </a:pPr>
            <a:r>
              <a:rPr lang="cs-CZ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Spuštění provozu online tlumočnické služby – </a:t>
            </a:r>
            <a:r>
              <a:rPr b="1" lang="cs-CZ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říjen 2008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rtl="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08BED5"/>
              </a:buClr>
              <a:buSzPts val="2000"/>
              <a:buFont typeface="Arial"/>
              <a:buChar char="•"/>
            </a:pPr>
            <a:r>
              <a:rPr lang="cs-CZ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Od 1. prosince 2010 funguje tato služba </a:t>
            </a:r>
            <a:r>
              <a:rPr b="1" lang="cs-CZ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nonstop</a:t>
            </a:r>
            <a:r>
              <a:rPr lang="cs-CZ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 </a:t>
            </a:r>
            <a:r>
              <a:rPr b="1" lang="cs-CZ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zdarma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rtl="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08BED5"/>
              </a:buClr>
              <a:buSzPts val="2000"/>
              <a:buFont typeface="Arial"/>
              <a:buChar char="•"/>
            </a:pPr>
            <a:r>
              <a:rPr lang="cs-CZ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Od roku 2015 nově také služba </a:t>
            </a:r>
            <a:r>
              <a:rPr b="1" lang="cs-CZ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online přepisu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114300" lvl="0" marL="228600" rtl="0" algn="l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>
                <a:srgbClr val="08BED5"/>
              </a:buClr>
              <a:buSzPts val="1600"/>
              <a:buNone/>
            </a:pPr>
            <a:r>
              <a:t/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9"/>
          <p:cNvSpPr txBox="1"/>
          <p:nvPr>
            <p:ph idx="1" type="body"/>
          </p:nvPr>
        </p:nvSpPr>
        <p:spPr>
          <a:xfrm>
            <a:off x="539552" y="2060848"/>
            <a:ext cx="8147248" cy="40653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14134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31859B"/>
              </a:buClr>
              <a:buSzPts val="2100"/>
              <a:buFont typeface="Arial"/>
              <a:buChar char="•"/>
            </a:pPr>
            <a:r>
              <a:rPr lang="cs-CZ" sz="2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od roku 2006 APPN (agentura pro neslyšící) </a:t>
            </a:r>
            <a:endParaRPr sz="2100">
              <a:latin typeface="Arial"/>
              <a:ea typeface="Arial"/>
              <a:cs typeface="Arial"/>
              <a:sym typeface="Arial"/>
            </a:endParaRPr>
          </a:p>
          <a:p>
            <a:pPr indent="-314134" lvl="0" marL="342900" rtl="0" algn="l">
              <a:lnSpc>
                <a:spcPct val="130000"/>
              </a:lnSpc>
              <a:spcBef>
                <a:spcPts val="320"/>
              </a:spcBef>
              <a:spcAft>
                <a:spcPts val="0"/>
              </a:spcAft>
              <a:buClr>
                <a:srgbClr val="31859B"/>
              </a:buClr>
              <a:buSzPts val="2100"/>
              <a:buFont typeface="Arial"/>
              <a:buChar char="•"/>
            </a:pPr>
            <a:r>
              <a:rPr lang="cs-CZ" sz="2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úcta a respekt ke každému člověku jsou naše hlavní zásady </a:t>
            </a:r>
            <a:endParaRPr sz="2100">
              <a:latin typeface="Arial"/>
              <a:ea typeface="Arial"/>
              <a:cs typeface="Arial"/>
              <a:sym typeface="Arial"/>
            </a:endParaRPr>
          </a:p>
          <a:p>
            <a:pPr indent="-314134" lvl="0" marL="342900" rtl="0" algn="l">
              <a:lnSpc>
                <a:spcPct val="130000"/>
              </a:lnSpc>
              <a:spcBef>
                <a:spcPts val="320"/>
              </a:spcBef>
              <a:spcAft>
                <a:spcPts val="0"/>
              </a:spcAft>
              <a:buClr>
                <a:srgbClr val="31859B"/>
              </a:buClr>
              <a:buSzPts val="2100"/>
              <a:buFont typeface="Arial"/>
              <a:buChar char="•"/>
            </a:pPr>
            <a:r>
              <a:rPr lang="cs-CZ" sz="2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poskytujeme </a:t>
            </a:r>
            <a:r>
              <a:rPr b="1" lang="cs-CZ" sz="2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komplexní služby pro neslyšící po celé ČR</a:t>
            </a:r>
            <a:r>
              <a:rPr lang="cs-CZ" sz="2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2100">
              <a:latin typeface="Arial"/>
              <a:ea typeface="Arial"/>
              <a:cs typeface="Arial"/>
              <a:sym typeface="Arial"/>
            </a:endParaRPr>
          </a:p>
          <a:p>
            <a:pPr indent="-314134" lvl="0" marL="342900" rtl="0" algn="l">
              <a:lnSpc>
                <a:spcPct val="130000"/>
              </a:lnSpc>
              <a:spcBef>
                <a:spcPts val="320"/>
              </a:spcBef>
              <a:spcAft>
                <a:spcPts val="0"/>
              </a:spcAft>
              <a:buClr>
                <a:srgbClr val="31859B"/>
              </a:buClr>
              <a:buSzPts val="2100"/>
              <a:buFont typeface="Arial"/>
              <a:buChar char="•"/>
            </a:pPr>
            <a:r>
              <a:rPr lang="cs-CZ" sz="2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znakový a psaný český jazyk vnímáme jako základní </a:t>
            </a:r>
            <a:endParaRPr sz="2100">
              <a:latin typeface="Arial"/>
              <a:ea typeface="Arial"/>
              <a:cs typeface="Arial"/>
              <a:sym typeface="Arial"/>
            </a:endParaRPr>
          </a:p>
          <a:p>
            <a:pPr indent="0" lvl="0" marL="342900" rtl="0" algn="l">
              <a:lnSpc>
                <a:spcPct val="130000"/>
              </a:lnSpc>
              <a:spcBef>
                <a:spcPts val="320"/>
              </a:spcBef>
              <a:spcAft>
                <a:spcPts val="0"/>
              </a:spcAft>
              <a:buSzPts val="1800"/>
              <a:buNone/>
            </a:pPr>
            <a:r>
              <a:rPr lang="cs-CZ" sz="2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komunikační prostředky neslyšících </a:t>
            </a:r>
            <a:endParaRPr sz="2100">
              <a:latin typeface="Arial"/>
              <a:ea typeface="Arial"/>
              <a:cs typeface="Arial"/>
              <a:sym typeface="Arial"/>
            </a:endParaRPr>
          </a:p>
          <a:p>
            <a:pPr indent="-201930" lvl="0" marL="342900" rtl="0" algn="l">
              <a:lnSpc>
                <a:spcPct val="100000"/>
              </a:lnSpc>
              <a:spcBef>
                <a:spcPts val="444"/>
              </a:spcBef>
              <a:spcAft>
                <a:spcPts val="0"/>
              </a:spcAft>
              <a:buClr>
                <a:srgbClr val="7F7F7F"/>
              </a:buClr>
              <a:buSzPts val="2220"/>
              <a:buNone/>
            </a:pPr>
            <a:r>
              <a:t/>
            </a:r>
            <a:endParaRPr sz="21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logo TS + claim vector tyrkys.ai" id="100" name="Google Shape;100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63688" y="404664"/>
            <a:ext cx="5400600" cy="16561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8001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cs-CZ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Služba podle (§ 56) Zákona o sociálních službách č. 108/2006 Sb. obsahuje tyto základní činnosti: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8001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000"/>
              <a:buNone/>
            </a:pPr>
            <a:r>
              <a:t/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8001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400"/>
              <a:buNone/>
            </a:pPr>
            <a:r>
              <a:t/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1" marL="8001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</a:pPr>
            <a:r>
              <a:rPr b="1" lang="cs-CZ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zprostředkování kontaktu se společenským prostředím,</a:t>
            </a:r>
            <a:endParaRPr/>
          </a:p>
          <a:p>
            <a:pPr indent="-190500" lvl="1" marL="8001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400"/>
              <a:buNone/>
            </a:pPr>
            <a:r>
              <a:t/>
            </a:r>
            <a:endParaRPr b="1"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1" marL="8001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</a:pPr>
            <a:r>
              <a:rPr b="1" lang="cs-CZ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pomoc při uplatňování práv, oprávněných zájmů a při obstarávání osobních záležitostí.</a:t>
            </a:r>
            <a:endParaRPr/>
          </a:p>
          <a:p>
            <a:pPr indent="0" lvl="0" marL="1143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None/>
            </a:pPr>
            <a:r>
              <a:t/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chemeClr val="lt1"/>
            </a:gs>
            <a:gs pos="50000">
              <a:schemeClr val="lt1"/>
            </a:gs>
            <a:gs pos="76000">
              <a:srgbClr val="F3F3F3"/>
            </a:gs>
            <a:gs pos="92000">
              <a:srgbClr val="D8D8D8"/>
            </a:gs>
            <a:gs pos="100000">
              <a:srgbClr val="D8D8D8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5"/>
          <p:cNvSpPr/>
          <p:nvPr/>
        </p:nvSpPr>
        <p:spPr>
          <a:xfrm>
            <a:off x="562389" y="582009"/>
            <a:ext cx="7720219" cy="468586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50" spcFirstLastPara="1" rIns="68550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cs-CZ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Tlumočení</a:t>
            </a:r>
            <a:endParaRPr b="1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2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cs-CZ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zprostředkuje komunikaci mezi slyšící osobou a neslyšícím uživatelem ČZJ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2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cs-CZ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dbá kulturních odlišností a specifik obou jazyků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2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cs-CZ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převádí ZJ do mluvené formy ČJ a naopak (dle situace)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2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cs-CZ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soubor dalších činností – úprava textu, překlad textu, titulkování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cs-CZ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Přepis</a:t>
            </a:r>
            <a:endParaRPr b="1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2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cs-CZ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zprostředkuje komunikace mezi slyšícími a neslyšícími uživateli ČJ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2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cs-CZ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převádí mluvenou řeč do textové podoby a naopak (dle situace)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2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cs-CZ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další činnosti – úprava textu, přepis přednášek/rozhovorů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42875" lvl="1" marL="60007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57175" lvl="0" marL="25717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Noto Sans Symbols"/>
              <a:buChar char="▪"/>
            </a:pPr>
            <a:r>
              <a:rPr b="0" i="0" lang="cs-CZ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Do tlumočené/přepisované zakázky nezasahujeme (rozdíl konzultant)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3" name="Google Shape;253;p18"/>
          <p:cNvPicPr preferRelativeResize="0"/>
          <p:nvPr/>
        </p:nvPicPr>
        <p:blipFill rotWithShape="1">
          <a:blip r:embed="rId3">
            <a:alphaModFix/>
          </a:blip>
          <a:srcRect b="4754" l="49118" r="1907" t="9999"/>
          <a:stretch/>
        </p:blipFill>
        <p:spPr>
          <a:xfrm>
            <a:off x="426400" y="1011675"/>
            <a:ext cx="8057751" cy="4834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" name="Google Shape;258;p19"/>
          <p:cNvPicPr preferRelativeResize="0"/>
          <p:nvPr/>
        </p:nvPicPr>
        <p:blipFill rotWithShape="1">
          <a:blip r:embed="rId3">
            <a:alphaModFix/>
          </a:blip>
          <a:srcRect b="32438" l="27261" r="28304" t="21624"/>
          <a:stretch/>
        </p:blipFill>
        <p:spPr>
          <a:xfrm>
            <a:off x="4139952" y="2752646"/>
            <a:ext cx="5004048" cy="2908602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p19"/>
          <p:cNvSpPr txBox="1"/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740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Arial"/>
              <a:buNone/>
            </a:pPr>
            <a:r>
              <a:rPr lang="cs-CZ">
                <a:latin typeface="Arial"/>
                <a:ea typeface="Arial"/>
                <a:cs typeface="Arial"/>
                <a:sym typeface="Arial"/>
              </a:rPr>
              <a:t>Aplikace Tichá linka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p19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31859B"/>
              </a:buClr>
              <a:buSzPts val="2300"/>
              <a:buFont typeface="Arial"/>
              <a:buChar char="•"/>
            </a:pPr>
            <a:r>
              <a:rPr b="1" lang="cs-CZ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 současné době 14 tlumočníků a 5 přepisovatelů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285750" lvl="1" marL="742950" rtl="0" algn="l">
              <a:lnSpc>
                <a:spcPct val="140000"/>
              </a:lnSpc>
              <a:spcBef>
                <a:spcPts val="320"/>
              </a:spcBef>
              <a:spcAft>
                <a:spcPts val="0"/>
              </a:spcAft>
              <a:buClr>
                <a:srgbClr val="31859B"/>
              </a:buClr>
              <a:buSzPts val="2300"/>
              <a:buFont typeface="Arial"/>
              <a:buChar char="•"/>
            </a:pPr>
            <a:r>
              <a:rPr lang="cs-CZ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až 4 tlumočníci v dopolední směně a 1 přepisovatele denně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196850" lvl="0" marL="342900" rtl="0" algn="l">
              <a:lnSpc>
                <a:spcPct val="140000"/>
              </a:lnSpc>
              <a:spcBef>
                <a:spcPts val="320"/>
              </a:spcBef>
              <a:spcAft>
                <a:spcPts val="0"/>
              </a:spcAft>
              <a:buClr>
                <a:srgbClr val="31859B"/>
              </a:buClr>
              <a:buSzPts val="23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571500" rtl="0" algn="l">
              <a:lnSpc>
                <a:spcPct val="140000"/>
              </a:lnSpc>
              <a:spcBef>
                <a:spcPts val="320"/>
              </a:spcBef>
              <a:spcAft>
                <a:spcPts val="0"/>
              </a:spcAft>
              <a:buClr>
                <a:srgbClr val="31859B"/>
              </a:buClr>
              <a:buSzPts val="2300"/>
              <a:buFont typeface="Arial"/>
              <a:buChar char="•"/>
            </a:pPr>
            <a:r>
              <a:rPr b="1" lang="cs-CZ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Tlumočené zakázky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285750" lvl="1" marL="742950" rtl="0" algn="l">
              <a:lnSpc>
                <a:spcPct val="140000"/>
              </a:lnSpc>
              <a:spcBef>
                <a:spcPts val="320"/>
              </a:spcBef>
              <a:spcAft>
                <a:spcPts val="0"/>
              </a:spcAft>
              <a:buClr>
                <a:srgbClr val="31859B"/>
              </a:buClr>
              <a:buSzPts val="2300"/>
              <a:buFont typeface="Arial"/>
              <a:buChar char="•"/>
            </a:pPr>
            <a:r>
              <a:rPr lang="cs-CZ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hovory (telefonní i osobní)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285750" lvl="1" marL="742950" rtl="0" algn="l">
              <a:lnSpc>
                <a:spcPct val="140000"/>
              </a:lnSpc>
              <a:spcBef>
                <a:spcPts val="320"/>
              </a:spcBef>
              <a:spcAft>
                <a:spcPts val="0"/>
              </a:spcAft>
              <a:buClr>
                <a:srgbClr val="31859B"/>
              </a:buClr>
              <a:buSzPts val="2300"/>
              <a:buFont typeface="Arial"/>
              <a:buChar char="•"/>
            </a:pPr>
            <a:r>
              <a:rPr lang="cs-CZ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překlady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285750" lvl="1" marL="742950" rtl="0" algn="l">
              <a:lnSpc>
                <a:spcPct val="140000"/>
              </a:lnSpc>
              <a:spcBef>
                <a:spcPts val="320"/>
              </a:spcBef>
              <a:spcAft>
                <a:spcPts val="0"/>
              </a:spcAft>
              <a:buClr>
                <a:srgbClr val="31859B"/>
              </a:buClr>
              <a:buSzPts val="2300"/>
              <a:buFont typeface="Arial"/>
              <a:buChar char="•"/>
            </a:pPr>
            <a:r>
              <a:rPr lang="cs-CZ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úpravy textu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1" marL="457200" rtl="0" algn="l">
              <a:lnSpc>
                <a:spcPct val="140000"/>
              </a:lnSpc>
              <a:spcBef>
                <a:spcPts val="320"/>
              </a:spcBef>
              <a:spcAft>
                <a:spcPts val="0"/>
              </a:spcAft>
              <a:buClr>
                <a:srgbClr val="31859B"/>
              </a:buClr>
              <a:buSzPts val="2300"/>
              <a:buNone/>
            </a:pPr>
            <a:r>
              <a:t/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40000"/>
              </a:lnSpc>
              <a:spcBef>
                <a:spcPts val="320"/>
              </a:spcBef>
              <a:spcAft>
                <a:spcPts val="0"/>
              </a:spcAft>
              <a:buClr>
                <a:srgbClr val="31859B"/>
              </a:buClr>
              <a:buSzPts val="2300"/>
              <a:buFont typeface="Arial"/>
              <a:buChar char="•"/>
            </a:pPr>
            <a:r>
              <a:rPr b="1" lang="cs-CZ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Tlumočení/přepis dle tématu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9fcae9731c_0_34"/>
          <p:cNvSpPr txBox="1"/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740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Arial"/>
              <a:buNone/>
            </a:pPr>
            <a:r>
              <a:rPr lang="cs-CZ">
                <a:latin typeface="Arial"/>
                <a:ea typeface="Arial"/>
                <a:cs typeface="Arial"/>
                <a:sym typeface="Arial"/>
              </a:rPr>
              <a:t>Co konkrétně děláme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g9fcae9731c_0_34"/>
          <p:cNvSpPr txBox="1"/>
          <p:nvPr>
            <p:ph idx="1" type="body"/>
          </p:nvPr>
        </p:nvSpPr>
        <p:spPr>
          <a:xfrm>
            <a:off x="596800" y="1844525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•"/>
            </a:pPr>
            <a:r>
              <a:rPr b="1" lang="cs-CZ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Tlumočení znakového jazyka </a:t>
            </a:r>
            <a:r>
              <a:rPr lang="cs-CZ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(telefonní i osobní hovory, porady, přednášky, různé kulturní akce, komunitně, konferenčně)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5900" lvl="0" marL="34290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•"/>
            </a:pPr>
            <a:r>
              <a:rPr b="1" lang="cs-CZ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Simultánní přepis mluvené řeči z náslechu </a:t>
            </a:r>
            <a:endParaRPr b="1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•"/>
            </a:pPr>
            <a:r>
              <a:rPr b="1" lang="cs-CZ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Úprava textu </a:t>
            </a:r>
            <a:r>
              <a:rPr lang="cs-CZ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– tlumočení i přepis </a:t>
            </a:r>
            <a:r>
              <a:rPr lang="cs-CZ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(na TL nebo fyzicky na pobočce po domluvě)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5900" lvl="0" marL="34290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•"/>
            </a:pPr>
            <a:r>
              <a:rPr b="1" lang="cs-CZ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Překlad textu </a:t>
            </a:r>
            <a:r>
              <a:rPr lang="cs-CZ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– pouze tlumočení 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5900" lvl="0" marL="34290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•"/>
            </a:pPr>
            <a:r>
              <a:rPr b="1" lang="cs-CZ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Titulkování, vysvětlování významu slov, kontroly ZJ a ČJ při překladech atd. – interně, externě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15900" lvl="0" marL="34290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•"/>
            </a:pPr>
            <a:r>
              <a:rPr b="1" lang="cs-CZ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Poskytujeme základní poradenství</a:t>
            </a:r>
            <a:endParaRPr b="1"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9fcae9731c_0_42"/>
          <p:cNvSpPr txBox="1"/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740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Arial"/>
              <a:buNone/>
            </a:pPr>
            <a:r>
              <a:rPr lang="cs-CZ">
                <a:latin typeface="Arial"/>
                <a:ea typeface="Arial"/>
                <a:cs typeface="Arial"/>
                <a:sym typeface="Arial"/>
              </a:rPr>
              <a:t>Tichá linka v číslech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g9fcae9731c_0_42"/>
          <p:cNvSpPr txBox="1"/>
          <p:nvPr>
            <p:ph idx="1" type="body"/>
          </p:nvPr>
        </p:nvSpPr>
        <p:spPr>
          <a:xfrm>
            <a:off x="596800" y="1844525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cs-CZ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 roce 2019 využilo tlumočnické služby </a:t>
            </a:r>
            <a:r>
              <a:rPr b="1" lang="cs-CZ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541 </a:t>
            </a:r>
            <a:r>
              <a:rPr lang="cs-CZ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klientů, v roce 2020 již  </a:t>
            </a:r>
            <a:r>
              <a:rPr b="1" lang="cs-CZ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637</a:t>
            </a:r>
            <a:r>
              <a:rPr lang="cs-CZ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klientů. </a:t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cs-CZ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Registrovaných zhruba 300 organizací (nemocnice, MÚ, ÚP).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rtl="0" algn="l">
              <a:lnSpc>
                <a:spcPct val="140000"/>
              </a:lnSpc>
              <a:spcBef>
                <a:spcPts val="32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1"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3" name="Google Shape;273;g9fcae9731c_0_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61387" y="3025650"/>
            <a:ext cx="6621224" cy="3832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f4cd64d68a_0_0"/>
          <p:cNvSpPr txBox="1"/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322222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280" name="Google Shape;280;gf4cd64d68a_0_0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cs-CZ" u="sng">
                <a:solidFill>
                  <a:schemeClr val="hlink"/>
                </a:solidFill>
                <a:hlinkClick r:id="rId3"/>
              </a:rPr>
              <a:t>https://www.youtube.com/watch?v=onqE37nznj4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lang="cs-CZ" u="sng">
                <a:solidFill>
                  <a:schemeClr val="hlink"/>
                </a:solidFill>
                <a:hlinkClick r:id="rId4"/>
              </a:rPr>
              <a:t>https://www.youtube.com/watch?v=4UNUXEIcVWc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f1a1380bca_0_12"/>
          <p:cNvSpPr txBox="1"/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322222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287" name="Google Shape;287;gf1a1380bca_0_12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rPr b="1" lang="cs-CZ" sz="2700"/>
              <a:t>Tichý svět - chráněná pracoviště</a:t>
            </a:r>
            <a:endParaRPr b="1" sz="2700"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</a:pPr>
            <a:r>
              <a:rPr lang="cs-CZ"/>
              <a:t>Tichá kavárna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cs-CZ"/>
              <a:t>Tichá cukrárna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cs-CZ"/>
              <a:t>Tichý jazyk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cs-CZ"/>
              <a:t>Tiché zprávy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cs-CZ"/>
              <a:t>Tichá jehla</a:t>
            </a:r>
            <a:endParaRPr/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cs-CZ"/>
              <a:t>Tichá pošta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45720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31"/>
          <p:cNvSpPr txBox="1"/>
          <p:nvPr>
            <p:ph type="ctrTitle"/>
          </p:nvPr>
        </p:nvSpPr>
        <p:spPr>
          <a:xfrm>
            <a:off x="452326" y="566344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31859B"/>
              </a:buClr>
              <a:buSzPts val="2760"/>
              <a:buFont typeface="Century Gothic"/>
              <a:buNone/>
            </a:pPr>
            <a:r>
              <a:rPr b="1" lang="cs-CZ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Děkujeme za pozornost </a:t>
            </a:r>
            <a:endParaRPr sz="3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p31"/>
          <p:cNvSpPr txBox="1"/>
          <p:nvPr>
            <p:ph idx="1" type="subTitle"/>
          </p:nvPr>
        </p:nvSpPr>
        <p:spPr>
          <a:xfrm>
            <a:off x="452317" y="2137450"/>
            <a:ext cx="7772400" cy="313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1859B"/>
              </a:buClr>
              <a:buSzPts val="450"/>
              <a:buFont typeface="Arial"/>
              <a:buNone/>
            </a:pPr>
            <a:r>
              <a:rPr b="1" i="0" lang="cs-CZ" sz="3000" u="none" cap="none" strike="noStrike">
                <a:solidFill>
                  <a:srgbClr val="00AAA9"/>
                </a:solidFill>
                <a:latin typeface="Arial"/>
                <a:ea typeface="Arial"/>
                <a:cs typeface="Arial"/>
                <a:sym typeface="Arial"/>
              </a:rPr>
              <a:t>Tichý svět, pobočka JMK</a:t>
            </a:r>
            <a:endParaRPr sz="3000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0000"/>
              </a:lnSpc>
              <a:spcBef>
                <a:spcPts val="320"/>
              </a:spcBef>
              <a:spcAft>
                <a:spcPts val="0"/>
              </a:spcAft>
              <a:buClr>
                <a:srgbClr val="31859B"/>
              </a:buClr>
              <a:buSzPts val="450"/>
              <a:buFont typeface="Arial"/>
              <a:buNone/>
            </a:pPr>
            <a:r>
              <a:rPr b="1" i="0" lang="cs-CZ" sz="30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Josefská 612/15, 602 00 Brno</a:t>
            </a:r>
            <a:endParaRPr b="1" i="0" sz="3000" u="none" cap="none" strike="noStrik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0000"/>
              </a:lnSpc>
              <a:spcBef>
                <a:spcPts val="320"/>
              </a:spcBef>
              <a:spcAft>
                <a:spcPts val="0"/>
              </a:spcAft>
              <a:buClr>
                <a:srgbClr val="31859B"/>
              </a:buClr>
              <a:buSzPts val="450"/>
              <a:buFont typeface="Arial"/>
              <a:buNone/>
            </a:pPr>
            <a:r>
              <a:t/>
            </a:r>
            <a:endParaRPr b="1" sz="3000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0000"/>
              </a:lnSpc>
              <a:spcBef>
                <a:spcPts val="320"/>
              </a:spcBef>
              <a:spcAft>
                <a:spcPts val="0"/>
              </a:spcAft>
              <a:buClr>
                <a:srgbClr val="31859B"/>
              </a:buClr>
              <a:buSzPts val="450"/>
              <a:buFont typeface="Arial"/>
              <a:buNone/>
            </a:pPr>
            <a:r>
              <a:rPr b="1" lang="cs-CZ" sz="2800">
                <a:solidFill>
                  <a:srgbClr val="00AAA9"/>
                </a:solidFill>
                <a:latin typeface="Arial"/>
                <a:ea typeface="Arial"/>
                <a:cs typeface="Arial"/>
                <a:sym typeface="Arial"/>
              </a:rPr>
              <a:t>Mgr. et Mgr. Zuzana Hlavičková</a:t>
            </a:r>
            <a:endParaRPr b="1" sz="2800">
              <a:solidFill>
                <a:srgbClr val="00AAA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0000"/>
              </a:lnSpc>
              <a:spcBef>
                <a:spcPts val="320"/>
              </a:spcBef>
              <a:spcAft>
                <a:spcPts val="0"/>
              </a:spcAft>
              <a:buClr>
                <a:srgbClr val="31859B"/>
              </a:buClr>
              <a:buSzPts val="450"/>
              <a:buFont typeface="Arial"/>
              <a:buNone/>
            </a:pPr>
            <a:r>
              <a:rPr b="1" lang="cs-CZ" sz="28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zuzana.hlavickova@tichysvet.cz</a:t>
            </a:r>
            <a:br>
              <a:rPr lang="cs-CZ" sz="2800">
                <a:latin typeface="Arial"/>
                <a:ea typeface="Arial"/>
                <a:cs typeface="Arial"/>
                <a:sym typeface="Arial"/>
              </a:rPr>
            </a:b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0000"/>
              </a:lnSpc>
              <a:spcBef>
                <a:spcPts val="320"/>
              </a:spcBef>
              <a:spcAft>
                <a:spcPts val="0"/>
              </a:spcAft>
              <a:buClr>
                <a:srgbClr val="31859B"/>
              </a:buClr>
              <a:buSzPts val="450"/>
              <a:buFont typeface="Arial"/>
              <a:buNone/>
            </a:pPr>
            <a:r>
              <a:rPr b="1" i="0" lang="cs-CZ" sz="2800" u="none" cap="none" strike="noStrike">
                <a:solidFill>
                  <a:srgbClr val="00AAA9"/>
                </a:solidFill>
                <a:latin typeface="Arial"/>
                <a:ea typeface="Arial"/>
                <a:cs typeface="Arial"/>
                <a:sym typeface="Arial"/>
              </a:rPr>
              <a:t>Mgr. </a:t>
            </a:r>
            <a:r>
              <a:rPr b="1" lang="cs-CZ" sz="2800">
                <a:solidFill>
                  <a:srgbClr val="00AAA9"/>
                </a:solidFill>
                <a:latin typeface="Arial"/>
                <a:ea typeface="Arial"/>
                <a:cs typeface="Arial"/>
                <a:sym typeface="Arial"/>
              </a:rPr>
              <a:t>Hana Šůstková</a:t>
            </a:r>
            <a:endParaRPr b="1" i="0" sz="2800" u="none" cap="none" strike="noStrik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0000"/>
              </a:lnSpc>
              <a:spcBef>
                <a:spcPts val="320"/>
              </a:spcBef>
              <a:spcAft>
                <a:spcPts val="0"/>
              </a:spcAft>
              <a:buClr>
                <a:srgbClr val="31859B"/>
              </a:buClr>
              <a:buSzPts val="450"/>
              <a:buFont typeface="Arial"/>
              <a:buNone/>
            </a:pPr>
            <a:r>
              <a:rPr b="1" i="0" lang="cs-CZ" sz="28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Tel.: </a:t>
            </a:r>
            <a:r>
              <a:rPr b="1" lang="cs-CZ" sz="2800">
                <a:latin typeface="Arial"/>
                <a:ea typeface="Arial"/>
                <a:cs typeface="Arial"/>
                <a:sym typeface="Arial"/>
              </a:rPr>
              <a:t>702 192 662</a:t>
            </a: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0000"/>
              </a:lnSpc>
              <a:spcBef>
                <a:spcPts val="320"/>
              </a:spcBef>
              <a:spcAft>
                <a:spcPts val="0"/>
              </a:spcAft>
              <a:buClr>
                <a:srgbClr val="31859B"/>
              </a:buClr>
              <a:buSzPts val="450"/>
              <a:buFont typeface="Arial"/>
              <a:buNone/>
            </a:pPr>
            <a:r>
              <a:rPr b="1" lang="cs-CZ" sz="2800" u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hana.sustkova@tichysvet.cz</a:t>
            </a:r>
            <a:endParaRPr sz="2800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31859B"/>
              </a:buClr>
              <a:buSzPts val="450"/>
              <a:buFont typeface="Arial"/>
              <a:buNone/>
            </a:pPr>
            <a:r>
              <a:t/>
            </a:r>
            <a:endParaRPr b="1" i="0" sz="2800" u="none" cap="none" strike="noStrik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0"/>
          <p:cNvSpPr txBox="1"/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740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Century Gothic"/>
              <a:buNone/>
            </a:pPr>
            <a:r>
              <a:rPr lang="cs-CZ">
                <a:latin typeface="Arial"/>
                <a:ea typeface="Arial"/>
                <a:cs typeface="Arial"/>
                <a:sym typeface="Arial"/>
              </a:rPr>
              <a:t>Kde působíme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10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905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2400"/>
              <a:buNone/>
            </a:pPr>
            <a:r>
              <a:t/>
            </a:r>
            <a:endParaRPr/>
          </a:p>
        </p:txBody>
      </p:sp>
      <p:grpSp>
        <p:nvGrpSpPr>
          <p:cNvPr id="107" name="Google Shape;107;p10"/>
          <p:cNvGrpSpPr/>
          <p:nvPr/>
        </p:nvGrpSpPr>
        <p:grpSpPr>
          <a:xfrm>
            <a:off x="820052" y="1928756"/>
            <a:ext cx="7155627" cy="4390606"/>
            <a:chOff x="218612" y="923411"/>
            <a:chExt cx="6285214" cy="3681340"/>
          </a:xfrm>
        </p:grpSpPr>
        <p:pic>
          <p:nvPicPr>
            <p:cNvPr id="108" name="Google Shape;108;p10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18612" y="923411"/>
              <a:ext cx="6285214" cy="36813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9" name="Google Shape;109;p10"/>
            <p:cNvSpPr txBox="1"/>
            <p:nvPr/>
          </p:nvSpPr>
          <p:spPr>
            <a:xfrm>
              <a:off x="2093010" y="1945179"/>
              <a:ext cx="672489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300"/>
                <a:buFont typeface="Roboto Light"/>
                <a:buNone/>
              </a:pPr>
              <a:r>
                <a:rPr b="0" i="0" lang="cs-CZ" sz="1200" u="none" cap="none" strike="noStrike">
                  <a:solidFill>
                    <a:srgbClr val="7F7F7F"/>
                  </a:solidFill>
                  <a:latin typeface="Roboto Light"/>
                  <a:ea typeface="Roboto Light"/>
                  <a:cs typeface="Roboto Light"/>
                  <a:sym typeface="Roboto Light"/>
                </a:rPr>
                <a:t>Kladno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" name="Google Shape;110;p10"/>
            <p:cNvSpPr txBox="1"/>
            <p:nvPr/>
          </p:nvSpPr>
          <p:spPr>
            <a:xfrm>
              <a:off x="1832631" y="3617913"/>
              <a:ext cx="1218186" cy="4616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300"/>
                <a:buFont typeface="Roboto Light"/>
                <a:buNone/>
              </a:pPr>
              <a:r>
                <a:rPr b="0" i="0" lang="cs-CZ" sz="1200" u="none" cap="none" strike="noStrike">
                  <a:solidFill>
                    <a:srgbClr val="7F7F7F"/>
                  </a:solidFill>
                  <a:latin typeface="Roboto Light"/>
                  <a:ea typeface="Roboto Light"/>
                  <a:cs typeface="Roboto Light"/>
                  <a:sym typeface="Roboto Light"/>
                </a:rPr>
                <a:t>České Budějovice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" name="Google Shape;111;p10"/>
            <p:cNvSpPr txBox="1"/>
            <p:nvPr/>
          </p:nvSpPr>
          <p:spPr>
            <a:xfrm>
              <a:off x="1095396" y="3214391"/>
              <a:ext cx="637657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300"/>
                <a:buFont typeface="Roboto Light"/>
                <a:buNone/>
              </a:pPr>
              <a:r>
                <a:rPr b="0" i="0" lang="cs-CZ" sz="1200" u="none" cap="none" strike="noStrike">
                  <a:solidFill>
                    <a:srgbClr val="7F7F7F"/>
                  </a:solidFill>
                  <a:latin typeface="Roboto Light"/>
                  <a:ea typeface="Roboto Light"/>
                  <a:cs typeface="Roboto Light"/>
                  <a:sym typeface="Roboto Light"/>
                </a:rPr>
                <a:t>Plzeň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" name="Google Shape;112;p10"/>
            <p:cNvSpPr txBox="1"/>
            <p:nvPr/>
          </p:nvSpPr>
          <p:spPr>
            <a:xfrm>
              <a:off x="1628268" y="1585076"/>
              <a:ext cx="1101244" cy="4616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300"/>
                <a:buFont typeface="Roboto Light"/>
                <a:buNone/>
              </a:pPr>
              <a:r>
                <a:rPr b="0" i="0" lang="cs-CZ" sz="1200" u="none" cap="none" strike="noStrike">
                  <a:solidFill>
                    <a:srgbClr val="7F7F7F"/>
                  </a:solidFill>
                  <a:latin typeface="Roboto Light"/>
                  <a:ea typeface="Roboto Light"/>
                  <a:cs typeface="Roboto Light"/>
                  <a:sym typeface="Roboto Light"/>
                </a:rPr>
                <a:t>Ústí nad Labem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" name="Google Shape;113;p10"/>
            <p:cNvSpPr txBox="1"/>
            <p:nvPr/>
          </p:nvSpPr>
          <p:spPr>
            <a:xfrm>
              <a:off x="2831649" y="1457270"/>
              <a:ext cx="741375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300"/>
                <a:buFont typeface="Roboto Light"/>
                <a:buNone/>
              </a:pPr>
              <a:r>
                <a:rPr b="0" i="0" lang="cs-CZ" sz="1200" u="none" cap="none" strike="noStrike">
                  <a:solidFill>
                    <a:srgbClr val="7F7F7F"/>
                  </a:solidFill>
                  <a:latin typeface="Roboto Light"/>
                  <a:ea typeface="Roboto Light"/>
                  <a:cs typeface="Roboto Light"/>
                  <a:sym typeface="Roboto Light"/>
                </a:rPr>
                <a:t>Liberec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" name="Google Shape;114;p10"/>
            <p:cNvSpPr txBox="1"/>
            <p:nvPr/>
          </p:nvSpPr>
          <p:spPr>
            <a:xfrm>
              <a:off x="3409298" y="1855202"/>
              <a:ext cx="1079852" cy="4616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300"/>
                <a:buFont typeface="Roboto Light"/>
                <a:buNone/>
              </a:pPr>
              <a:r>
                <a:rPr b="0" i="0" lang="cs-CZ" sz="1200" u="none" cap="none" strike="noStrike">
                  <a:solidFill>
                    <a:srgbClr val="7F7F7F"/>
                  </a:solidFill>
                  <a:latin typeface="Roboto Light"/>
                  <a:ea typeface="Roboto Light"/>
                  <a:cs typeface="Roboto Light"/>
                  <a:sym typeface="Roboto Light"/>
                </a:rPr>
                <a:t>Hradec Králové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" name="Google Shape;115;p10"/>
            <p:cNvSpPr txBox="1"/>
            <p:nvPr/>
          </p:nvSpPr>
          <p:spPr>
            <a:xfrm>
              <a:off x="5429027" y="2711620"/>
              <a:ext cx="847957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300"/>
                <a:buFont typeface="Roboto Light"/>
                <a:buNone/>
              </a:pPr>
              <a:r>
                <a:rPr b="0" i="0" lang="cs-CZ" sz="1200" u="none" cap="none" strike="noStrike">
                  <a:solidFill>
                    <a:srgbClr val="7F7F7F"/>
                  </a:solidFill>
                  <a:latin typeface="Roboto Light"/>
                  <a:ea typeface="Roboto Light"/>
                  <a:cs typeface="Roboto Light"/>
                  <a:sym typeface="Roboto Light"/>
                </a:rPr>
                <a:t>Ostrava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" name="Google Shape;116;p10"/>
            <p:cNvSpPr txBox="1"/>
            <p:nvPr/>
          </p:nvSpPr>
          <p:spPr>
            <a:xfrm>
              <a:off x="4308206" y="3698578"/>
              <a:ext cx="551933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300"/>
                <a:buFont typeface="Roboto Light"/>
                <a:buNone/>
              </a:pPr>
              <a:r>
                <a:rPr b="0" i="0" lang="cs-CZ" sz="1200" u="none" cap="none" strike="noStrike">
                  <a:solidFill>
                    <a:srgbClr val="7F7F7F"/>
                  </a:solidFill>
                  <a:latin typeface="Roboto Light"/>
                  <a:ea typeface="Roboto Light"/>
                  <a:cs typeface="Roboto Light"/>
                  <a:sym typeface="Roboto Light"/>
                </a:rPr>
                <a:t>Brno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Google Shape;117;p10"/>
            <p:cNvSpPr txBox="1"/>
            <p:nvPr/>
          </p:nvSpPr>
          <p:spPr>
            <a:xfrm>
              <a:off x="2619421" y="2270963"/>
              <a:ext cx="623855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300"/>
                <a:buFont typeface="Roboto Light"/>
                <a:buNone/>
              </a:pPr>
              <a:r>
                <a:rPr b="0" i="0" lang="cs-CZ" sz="1200" u="none" cap="none" strike="noStrike">
                  <a:solidFill>
                    <a:srgbClr val="7F7F7F"/>
                  </a:solidFill>
                  <a:latin typeface="Roboto Light"/>
                  <a:ea typeface="Roboto Light"/>
                  <a:cs typeface="Roboto Light"/>
                  <a:sym typeface="Roboto Light"/>
                </a:rPr>
                <a:t>Praha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" name="Google Shape;118;p10"/>
            <p:cNvSpPr/>
            <p:nvPr/>
          </p:nvSpPr>
          <p:spPr>
            <a:xfrm>
              <a:off x="2111072" y="1525681"/>
              <a:ext cx="147456" cy="138763"/>
            </a:xfrm>
            <a:prstGeom prst="ellipse">
              <a:avLst/>
            </a:prstGeom>
            <a:solidFill>
              <a:srgbClr val="00AA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Palatino Linotype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" name="Google Shape;119;p10"/>
            <p:cNvSpPr/>
            <p:nvPr/>
          </p:nvSpPr>
          <p:spPr>
            <a:xfrm>
              <a:off x="2903361" y="1400930"/>
              <a:ext cx="147456" cy="138763"/>
            </a:xfrm>
            <a:prstGeom prst="ellipse">
              <a:avLst/>
            </a:prstGeom>
            <a:solidFill>
              <a:srgbClr val="00AA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Palatino Linotype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" name="Google Shape;120;p10"/>
            <p:cNvSpPr/>
            <p:nvPr/>
          </p:nvSpPr>
          <p:spPr>
            <a:xfrm>
              <a:off x="2249014" y="2171787"/>
              <a:ext cx="147456" cy="138763"/>
            </a:xfrm>
            <a:prstGeom prst="ellipse">
              <a:avLst/>
            </a:prstGeom>
            <a:solidFill>
              <a:srgbClr val="00AA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Palatino Linotype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1" name="Google Shape;121;p10"/>
            <p:cNvSpPr/>
            <p:nvPr/>
          </p:nvSpPr>
          <p:spPr>
            <a:xfrm>
              <a:off x="1312415" y="3115322"/>
              <a:ext cx="147456" cy="138763"/>
            </a:xfrm>
            <a:prstGeom prst="ellipse">
              <a:avLst/>
            </a:prstGeom>
            <a:solidFill>
              <a:srgbClr val="00AA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Palatino Linotype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2" name="Google Shape;122;p10"/>
            <p:cNvSpPr/>
            <p:nvPr/>
          </p:nvSpPr>
          <p:spPr>
            <a:xfrm>
              <a:off x="2434600" y="4038048"/>
              <a:ext cx="147456" cy="138763"/>
            </a:xfrm>
            <a:prstGeom prst="ellipse">
              <a:avLst/>
            </a:prstGeom>
            <a:solidFill>
              <a:srgbClr val="00AA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Palatino Linotype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" name="Google Shape;123;p10"/>
            <p:cNvSpPr/>
            <p:nvPr/>
          </p:nvSpPr>
          <p:spPr>
            <a:xfrm>
              <a:off x="6073719" y="2853891"/>
              <a:ext cx="147456" cy="138763"/>
            </a:xfrm>
            <a:prstGeom prst="ellipse">
              <a:avLst/>
            </a:prstGeom>
            <a:solidFill>
              <a:srgbClr val="00AA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Palatino Linotype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" name="Google Shape;124;p10"/>
            <p:cNvSpPr/>
            <p:nvPr/>
          </p:nvSpPr>
          <p:spPr>
            <a:xfrm>
              <a:off x="3987958" y="2197926"/>
              <a:ext cx="147456" cy="138763"/>
            </a:xfrm>
            <a:prstGeom prst="ellipse">
              <a:avLst/>
            </a:prstGeom>
            <a:solidFill>
              <a:srgbClr val="00AA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Palatino Linotype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" name="Google Shape;125;p10"/>
            <p:cNvSpPr txBox="1"/>
            <p:nvPr/>
          </p:nvSpPr>
          <p:spPr>
            <a:xfrm>
              <a:off x="3724186" y="2434621"/>
              <a:ext cx="994955" cy="2769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7F7F7F"/>
                </a:buClr>
                <a:buSzPts val="300"/>
                <a:buFont typeface="Roboto Light"/>
                <a:buNone/>
              </a:pPr>
              <a:r>
                <a:rPr b="0" i="0" lang="cs-CZ" sz="1200" u="none" cap="none" strike="noStrike">
                  <a:solidFill>
                    <a:srgbClr val="7F7F7F"/>
                  </a:solidFill>
                  <a:latin typeface="Roboto Light"/>
                  <a:ea typeface="Roboto Light"/>
                  <a:cs typeface="Roboto Light"/>
                  <a:sym typeface="Roboto Light"/>
                </a:rPr>
                <a:t>Pardubice</a:t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" name="Google Shape;126;p10"/>
            <p:cNvSpPr/>
            <p:nvPr/>
          </p:nvSpPr>
          <p:spPr>
            <a:xfrm>
              <a:off x="2369047" y="2336689"/>
              <a:ext cx="147456" cy="138763"/>
            </a:xfrm>
            <a:prstGeom prst="ellipse">
              <a:avLst/>
            </a:prstGeom>
            <a:solidFill>
              <a:srgbClr val="00AA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Palatino Linotype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7" name="Google Shape;127;p10"/>
            <p:cNvSpPr/>
            <p:nvPr/>
          </p:nvSpPr>
          <p:spPr>
            <a:xfrm>
              <a:off x="4140358" y="2350326"/>
              <a:ext cx="147456" cy="138763"/>
            </a:xfrm>
            <a:prstGeom prst="ellipse">
              <a:avLst/>
            </a:prstGeom>
            <a:solidFill>
              <a:srgbClr val="00AA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Palatino Linotype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8" name="Google Shape;128;p10"/>
            <p:cNvSpPr/>
            <p:nvPr/>
          </p:nvSpPr>
          <p:spPr>
            <a:xfrm>
              <a:off x="4489150" y="3592885"/>
              <a:ext cx="147456" cy="138763"/>
            </a:xfrm>
            <a:prstGeom prst="ellipse">
              <a:avLst/>
            </a:prstGeom>
            <a:solidFill>
              <a:srgbClr val="00AA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Palatino Linotype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29" name="Google Shape;129;p10"/>
          <p:cNvSpPr txBox="1"/>
          <p:nvPr/>
        </p:nvSpPr>
        <p:spPr>
          <a:xfrm>
            <a:off x="5269183" y="620688"/>
            <a:ext cx="3344198" cy="11853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r>
              <a:rPr b="0" i="0" lang="cs-CZ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Zájem o naše služby ze strany neslyšících neustále roste.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r>
              <a:rPr b="0" i="0" lang="cs-CZ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Již pokrýváme většinu ČR.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mesto_brno_09_perovky.jpg" id="134" name="Google Shape;134;p23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36293" y="3914696"/>
            <a:ext cx="3832800" cy="2625300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3"/>
          <p:cNvSpPr txBox="1"/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2083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Century Gothic"/>
              <a:buNone/>
            </a:pPr>
            <a:r>
              <a:rPr lang="cs-CZ" sz="4800">
                <a:latin typeface="Arial"/>
                <a:ea typeface="Arial"/>
                <a:cs typeface="Arial"/>
                <a:sym typeface="Arial"/>
              </a:rPr>
              <a:t>Pobočka pro JMK -Brno</a:t>
            </a:r>
            <a:endParaRPr sz="48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23"/>
          <p:cNvSpPr txBox="1"/>
          <p:nvPr/>
        </p:nvSpPr>
        <p:spPr>
          <a:xfrm>
            <a:off x="251520" y="1844824"/>
            <a:ext cx="6768752" cy="23652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34290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31859B"/>
              </a:buClr>
              <a:buSzPts val="2300"/>
              <a:buFont typeface="Arial"/>
              <a:buChar char="•"/>
            </a:pPr>
            <a:r>
              <a:rPr b="0" i="0" lang="cs-CZ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2014 – projekt Neslyšící pracují, kde slyšící 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cs-CZ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znakují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30000"/>
              </a:lnSpc>
              <a:spcBef>
                <a:spcPts val="320"/>
              </a:spcBef>
              <a:spcAft>
                <a:spcPts val="0"/>
              </a:spcAft>
              <a:buClr>
                <a:srgbClr val="31859B"/>
              </a:buClr>
              <a:buSzPts val="2300"/>
              <a:buFont typeface="Arial"/>
              <a:buChar char="•"/>
            </a:pPr>
            <a:r>
              <a:rPr b="0" i="0" lang="cs-CZ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2014 – vznik pobočky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30000"/>
              </a:lnSpc>
              <a:spcBef>
                <a:spcPts val="32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30000"/>
              </a:lnSpc>
              <a:spcBef>
                <a:spcPts val="32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cs-CZ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Sídlo: Josefská 15, Brno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4"/>
          <p:cNvSpPr txBox="1"/>
          <p:nvPr>
            <p:ph type="title"/>
          </p:nvPr>
        </p:nvSpPr>
        <p:spPr>
          <a:xfrm>
            <a:off x="457200" y="394745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20833"/>
              </a:lnSpc>
              <a:spcBef>
                <a:spcPts val="0"/>
              </a:spcBef>
              <a:spcAft>
                <a:spcPts val="0"/>
              </a:spcAft>
              <a:buClr>
                <a:srgbClr val="00AAA9"/>
              </a:buClr>
              <a:buSzPts val="1200"/>
              <a:buFont typeface="Arial"/>
              <a:buNone/>
            </a:pPr>
            <a:r>
              <a:rPr lang="cs-CZ" sz="4800">
                <a:latin typeface="Arial"/>
                <a:ea typeface="Arial"/>
                <a:cs typeface="Arial"/>
                <a:sym typeface="Arial"/>
              </a:rPr>
              <a:t>Naše projekty v kraji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24"/>
          <p:cNvSpPr txBox="1"/>
          <p:nvPr>
            <p:ph idx="1" type="body"/>
          </p:nvPr>
        </p:nvSpPr>
        <p:spPr>
          <a:xfrm>
            <a:off x="418007" y="1768904"/>
            <a:ext cx="5883031" cy="48675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cs-CZ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Deaf Support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cs-CZ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Bezbariérové nemocnice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cs-CZ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Bezbariérová komunikace pro neslyšící</a:t>
            </a:r>
            <a:endParaRPr/>
          </a:p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cs-CZ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Znakujte s námi</a:t>
            </a:r>
            <a:endParaRPr/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cs-CZ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Pojďte s námi znakovat!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cs-CZ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Tichá vila Tugendhat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3" name="Google Shape;143;p24"/>
          <p:cNvGrpSpPr/>
          <p:nvPr/>
        </p:nvGrpSpPr>
        <p:grpSpPr>
          <a:xfrm>
            <a:off x="4802851" y="1641455"/>
            <a:ext cx="4220508" cy="3722452"/>
            <a:chOff x="5036992" y="2161703"/>
            <a:chExt cx="2858261" cy="2157318"/>
          </a:xfrm>
        </p:grpSpPr>
        <p:pic>
          <p:nvPicPr>
            <p:cNvPr descr="Datový zdroj 1.png" id="144" name="Google Shape;144;p24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5036992" y="2161703"/>
              <a:ext cx="2858261" cy="215731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5" name="Google Shape;145;p24"/>
            <p:cNvSpPr/>
            <p:nvPr/>
          </p:nvSpPr>
          <p:spPr>
            <a:xfrm>
              <a:off x="6992503" y="3041518"/>
              <a:ext cx="147456" cy="138763"/>
            </a:xfrm>
            <a:prstGeom prst="ellipse">
              <a:avLst/>
            </a:prstGeom>
            <a:solidFill>
              <a:srgbClr val="00AA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Palatino Linotype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" name="Google Shape;146;p24"/>
            <p:cNvSpPr/>
            <p:nvPr/>
          </p:nvSpPr>
          <p:spPr>
            <a:xfrm>
              <a:off x="6485630" y="3230453"/>
              <a:ext cx="147456" cy="138763"/>
            </a:xfrm>
            <a:prstGeom prst="ellipse">
              <a:avLst/>
            </a:prstGeom>
            <a:solidFill>
              <a:srgbClr val="00AA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Palatino Linotype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" name="Google Shape;147;p24"/>
            <p:cNvSpPr/>
            <p:nvPr/>
          </p:nvSpPr>
          <p:spPr>
            <a:xfrm>
              <a:off x="6553996" y="2641478"/>
              <a:ext cx="147456" cy="138763"/>
            </a:xfrm>
            <a:prstGeom prst="ellipse">
              <a:avLst/>
            </a:prstGeom>
            <a:solidFill>
              <a:srgbClr val="00AA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Palatino Linotype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" name="Google Shape;148;p24"/>
            <p:cNvSpPr/>
            <p:nvPr/>
          </p:nvSpPr>
          <p:spPr>
            <a:xfrm>
              <a:off x="5648114" y="3646040"/>
              <a:ext cx="147456" cy="138763"/>
            </a:xfrm>
            <a:prstGeom prst="ellipse">
              <a:avLst/>
            </a:prstGeom>
            <a:solidFill>
              <a:srgbClr val="00AA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Palatino Linotype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" name="Google Shape;149;p24"/>
            <p:cNvSpPr/>
            <p:nvPr/>
          </p:nvSpPr>
          <p:spPr>
            <a:xfrm>
              <a:off x="6771319" y="3892292"/>
              <a:ext cx="147456" cy="138763"/>
            </a:xfrm>
            <a:prstGeom prst="ellipse">
              <a:avLst/>
            </a:prstGeom>
            <a:solidFill>
              <a:srgbClr val="00AA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Palatino Linotype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" name="Google Shape;150;p24"/>
            <p:cNvSpPr/>
            <p:nvPr/>
          </p:nvSpPr>
          <p:spPr>
            <a:xfrm>
              <a:off x="7066231" y="3715421"/>
              <a:ext cx="147456" cy="138763"/>
            </a:xfrm>
            <a:prstGeom prst="ellipse">
              <a:avLst/>
            </a:prstGeom>
            <a:solidFill>
              <a:srgbClr val="00AA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Palatino Linotype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" name="Google Shape;151;p24"/>
            <p:cNvSpPr/>
            <p:nvPr/>
          </p:nvSpPr>
          <p:spPr>
            <a:xfrm>
              <a:off x="7502974" y="3729058"/>
              <a:ext cx="147456" cy="138763"/>
            </a:xfrm>
            <a:prstGeom prst="ellipse">
              <a:avLst/>
            </a:prstGeom>
            <a:solidFill>
              <a:srgbClr val="00AA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Palatino Linotype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" name="Google Shape;152;p24"/>
            <p:cNvSpPr/>
            <p:nvPr/>
          </p:nvSpPr>
          <p:spPr>
            <a:xfrm>
              <a:off x="7144903" y="3466726"/>
              <a:ext cx="147456" cy="138763"/>
            </a:xfrm>
            <a:prstGeom prst="ellipse">
              <a:avLst/>
            </a:prstGeom>
            <a:solidFill>
              <a:srgbClr val="00AA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Palatino Linotype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Google Shape;153;p24"/>
            <p:cNvSpPr/>
            <p:nvPr/>
          </p:nvSpPr>
          <p:spPr>
            <a:xfrm>
              <a:off x="6157083" y="3328665"/>
              <a:ext cx="147456" cy="138763"/>
            </a:xfrm>
            <a:prstGeom prst="ellipse">
              <a:avLst/>
            </a:prstGeom>
            <a:solidFill>
              <a:srgbClr val="00AAA9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Palatino Linotype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1"/>
          <p:cNvSpPr txBox="1"/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740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Century Gothic"/>
              <a:buNone/>
            </a:pPr>
            <a:r>
              <a:rPr lang="cs-CZ">
                <a:latin typeface="Arial"/>
                <a:ea typeface="Arial"/>
                <a:cs typeface="Arial"/>
                <a:sym typeface="Arial"/>
              </a:rPr>
              <a:t>Komu pomáháme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1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31859B"/>
              </a:buClr>
              <a:buSzPts val="2530"/>
              <a:buFont typeface="Arial"/>
              <a:buChar char="•"/>
            </a:pPr>
            <a:r>
              <a:rPr lang="cs-CZ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lidem se sluchovým postižením a kombinovaným postižením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lnSpc>
                <a:spcPct val="130000"/>
              </a:lnSpc>
              <a:spcBef>
                <a:spcPts val="320"/>
              </a:spcBef>
              <a:spcAft>
                <a:spcPts val="0"/>
              </a:spcAft>
              <a:buClr>
                <a:srgbClr val="31859B"/>
              </a:buClr>
              <a:buSzPts val="2530"/>
              <a:buFont typeface="Arial"/>
              <a:buChar char="•"/>
            </a:pPr>
            <a:r>
              <a:rPr lang="cs-CZ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jejich příbuzným a blízkým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lnSpc>
                <a:spcPct val="130000"/>
              </a:lnSpc>
              <a:spcBef>
                <a:spcPts val="320"/>
              </a:spcBef>
              <a:spcAft>
                <a:spcPts val="0"/>
              </a:spcAft>
              <a:buClr>
                <a:srgbClr val="31859B"/>
              </a:buClr>
              <a:buSzPts val="2530"/>
              <a:buFont typeface="Arial"/>
              <a:buChar char="•"/>
            </a:pPr>
            <a:r>
              <a:rPr lang="cs-CZ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zaměstnavatelům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lnSpc>
                <a:spcPct val="130000"/>
              </a:lnSpc>
              <a:spcBef>
                <a:spcPts val="320"/>
              </a:spcBef>
              <a:spcAft>
                <a:spcPts val="0"/>
              </a:spcAft>
              <a:buClr>
                <a:srgbClr val="31859B"/>
              </a:buClr>
              <a:buSzPts val="2530"/>
              <a:buFont typeface="Arial"/>
              <a:buChar char="•"/>
            </a:pPr>
            <a:r>
              <a:rPr lang="cs-CZ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odborným pracovníkům, úřadům, lékařským zařízením či poradnám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31859B"/>
              </a:buClr>
              <a:buSzPts val="2760"/>
              <a:buNone/>
            </a:pPr>
            <a:r>
              <a:t/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90500" lvl="0" marL="34290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7F7F7F"/>
              </a:buClr>
              <a:buSzPts val="2400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2"/>
          <p:cNvSpPr txBox="1"/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7407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Century Gothic"/>
              <a:buNone/>
            </a:pPr>
            <a:r>
              <a:rPr lang="cs-CZ">
                <a:latin typeface="Arial"/>
                <a:ea typeface="Arial"/>
                <a:cs typeface="Arial"/>
                <a:sym typeface="Arial"/>
              </a:rPr>
              <a:t>Naše služby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12"/>
          <p:cNvSpPr txBox="1"/>
          <p:nvPr>
            <p:ph idx="1" type="body"/>
          </p:nvPr>
        </p:nvSpPr>
        <p:spPr>
          <a:xfrm>
            <a:off x="539552" y="1772816"/>
            <a:ext cx="8219256" cy="43533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457200" lvl="0" marL="4572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31859B"/>
              </a:buClr>
              <a:buSzPts val="2530"/>
              <a:buAutoNum type="arabicPeriod"/>
            </a:pPr>
            <a:r>
              <a:rPr b="1" lang="cs-CZ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Sociální rehabilitace</a:t>
            </a:r>
            <a:endParaRPr b="1"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31859B"/>
              </a:buClr>
              <a:buSzPts val="2530"/>
              <a:buAutoNum type="arabicPeriod"/>
            </a:pPr>
            <a:r>
              <a:rPr b="1" lang="cs-CZ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Odborné sociální poradenství</a:t>
            </a:r>
            <a:endParaRPr b="1"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31859B"/>
              </a:buClr>
              <a:buSzPts val="2530"/>
              <a:buAutoNum type="arabicPeriod"/>
            </a:pPr>
            <a:r>
              <a:rPr b="1" lang="cs-CZ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Tlumočnické služby</a:t>
            </a:r>
            <a:endParaRPr/>
          </a:p>
          <a:p>
            <a:pPr indent="-296545" lvl="0" marL="4572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31859B"/>
              </a:buClr>
              <a:buSzPts val="2530"/>
              <a:buNone/>
            </a:pPr>
            <a:r>
              <a:t/>
            </a:r>
            <a:endParaRPr b="1" sz="2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31859B"/>
              </a:buClr>
              <a:buSzPts val="2530"/>
              <a:buNone/>
            </a:pPr>
            <a:r>
              <a:rPr lang="cs-CZ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Služby poskytujeme podle zákona č. 108/2006 Sb., o sociálních službách, ve znění pozdějších předpisů.</a:t>
            </a:r>
            <a:endParaRPr b="1" sz="28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chemeClr val="lt1"/>
            </a:gs>
            <a:gs pos="50000">
              <a:schemeClr val="lt1"/>
            </a:gs>
            <a:gs pos="76000">
              <a:srgbClr val="F3F3F3"/>
            </a:gs>
            <a:gs pos="92000">
              <a:srgbClr val="D8D8D8"/>
            </a:gs>
            <a:gs pos="100000">
              <a:srgbClr val="D8D8D8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3"/>
          <p:cNvSpPr txBox="1"/>
          <p:nvPr>
            <p:ph type="title"/>
          </p:nvPr>
        </p:nvSpPr>
        <p:spPr>
          <a:xfrm>
            <a:off x="457200" y="394745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407"/>
              </a:lnSpc>
              <a:spcBef>
                <a:spcPts val="0"/>
              </a:spcBef>
              <a:spcAft>
                <a:spcPts val="0"/>
              </a:spcAft>
              <a:buClr>
                <a:srgbClr val="00AAA9"/>
              </a:buClr>
              <a:buSzPts val="1350"/>
              <a:buFont typeface="Arial"/>
              <a:buNone/>
            </a:pPr>
            <a:r>
              <a:rPr b="1" lang="cs-CZ">
                <a:latin typeface="Arial"/>
                <a:ea typeface="Arial"/>
                <a:cs typeface="Arial"/>
                <a:sym typeface="Arial"/>
              </a:rPr>
              <a:t>1. Sociální</a:t>
            </a:r>
            <a:r>
              <a:rPr b="1" i="0" lang="cs-CZ" sz="2800" u="none" cap="none" strike="noStrike">
                <a:solidFill>
                  <a:srgbClr val="00AAA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cs-CZ">
                <a:latin typeface="Arial"/>
                <a:ea typeface="Arial"/>
                <a:cs typeface="Arial"/>
                <a:sym typeface="Arial"/>
              </a:rPr>
              <a:t>rehabilitace</a:t>
            </a:r>
            <a:endParaRPr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13"/>
          <p:cNvSpPr txBox="1"/>
          <p:nvPr>
            <p:ph idx="1" type="body"/>
          </p:nvPr>
        </p:nvSpPr>
        <p:spPr>
          <a:xfrm>
            <a:off x="457200" y="1753535"/>
            <a:ext cx="8229600" cy="39696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88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rPr lang="cs-CZ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Posláním služby je zvyšování sociálních návyků a dovedností u klientů/klientek se sluchovým a kombinovaným postižením, které vede k jejich samostatnosti a začlenění do majoritní společnosti slyšících.</a:t>
            </a:r>
            <a:endParaRPr sz="2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88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t/>
            </a:r>
            <a:endParaRPr sz="2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889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rPr lang="cs-CZ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Cílem je co nejvíce podporovat aktivitu a vlastní úsilí klienta, nevytvářet závislost na sociální službě, naučit klienta jednat samostatně. </a:t>
            </a:r>
            <a:endParaRPr sz="2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chemeClr val="lt1"/>
            </a:gs>
            <a:gs pos="50000">
              <a:schemeClr val="lt1"/>
            </a:gs>
            <a:gs pos="76000">
              <a:srgbClr val="F3F3F3"/>
            </a:gs>
            <a:gs pos="92000">
              <a:srgbClr val="D8D8D8"/>
            </a:gs>
            <a:gs pos="100000">
              <a:srgbClr val="D8D8D8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75a428ef68_0_8"/>
          <p:cNvSpPr txBox="1"/>
          <p:nvPr>
            <p:ph type="title"/>
          </p:nvPr>
        </p:nvSpPr>
        <p:spPr>
          <a:xfrm>
            <a:off x="457200" y="394745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7407"/>
              </a:lnSpc>
              <a:spcBef>
                <a:spcPts val="0"/>
              </a:spcBef>
              <a:spcAft>
                <a:spcPts val="0"/>
              </a:spcAft>
              <a:buClr>
                <a:srgbClr val="00AAA9"/>
              </a:buClr>
              <a:buSzPts val="1350"/>
              <a:buFont typeface="Arial"/>
              <a:buNone/>
            </a:pPr>
            <a:r>
              <a:rPr b="1" lang="cs-CZ" sz="3600">
                <a:latin typeface="Arial"/>
                <a:ea typeface="Arial"/>
                <a:cs typeface="Arial"/>
                <a:sym typeface="Arial"/>
              </a:rPr>
              <a:t>Oblasti, ve kterých poskytujeme podporu</a:t>
            </a:r>
            <a:endParaRPr b="1" sz="36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g75a428ef68_0_8"/>
          <p:cNvSpPr txBox="1"/>
          <p:nvPr>
            <p:ph idx="1" type="body"/>
          </p:nvPr>
        </p:nvSpPr>
        <p:spPr>
          <a:xfrm>
            <a:off x="457200" y="1753535"/>
            <a:ext cx="8229600" cy="39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84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F4F4F"/>
              </a:buClr>
              <a:buSzPts val="1100"/>
              <a:buChar char="•"/>
            </a:pPr>
            <a:r>
              <a:rPr lang="cs-CZ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nácvik schopností a dovedností</a:t>
            </a:r>
            <a:endParaRPr sz="2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F4F4F"/>
              </a:buClr>
              <a:buSzPts val="1100"/>
              <a:buChar char="•"/>
            </a:pPr>
            <a:r>
              <a:rPr lang="cs-CZ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komunikace s úřady</a:t>
            </a:r>
            <a:endParaRPr sz="2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F4F4F"/>
              </a:buClr>
              <a:buSzPts val="1100"/>
              <a:buChar char="•"/>
            </a:pPr>
            <a:r>
              <a:rPr lang="cs-CZ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kontaktování jiné soc. služby, poradenského centra</a:t>
            </a:r>
            <a:endParaRPr sz="2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F4F4F"/>
              </a:buClr>
              <a:buSzPts val="1100"/>
              <a:buChar char="•"/>
            </a:pPr>
            <a:r>
              <a:rPr lang="cs-CZ" sz="2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jednání v krizových situacích, např. mezilidské a jiné problémy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otiv systému Office">
  <a:themeElements>
    <a:clrScheme name="Kancelář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Exekutivní">
  <a:themeElements>
    <a:clrScheme name="Urbanistický">
      <a:dk1>
        <a:srgbClr val="000000"/>
      </a:dk1>
      <a:lt1>
        <a:srgbClr val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2017-10-14T18:37:38Z</dcterms:created>
  <dc:creator>tichysvet</dc:creator>
</cp:coreProperties>
</file>