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5" r:id="rId19"/>
    <p:sldId id="279" r:id="rId20"/>
    <p:sldId id="280" r:id="rId21"/>
    <p:sldId id="281" r:id="rId22"/>
    <p:sldId id="282" r:id="rId23"/>
    <p:sldId id="284" r:id="rId24"/>
    <p:sldId id="285" r:id="rId25"/>
    <p:sldId id="283" r:id="rId26"/>
    <p:sldId id="286" r:id="rId27"/>
    <p:sldId id="287" r:id="rId28"/>
    <p:sldId id="290" r:id="rId29"/>
    <p:sldId id="296" r:id="rId30"/>
    <p:sldId id="297" r:id="rId31"/>
    <p:sldId id="298" r:id="rId32"/>
    <p:sldId id="299" r:id="rId33"/>
    <p:sldId id="300" r:id="rId34"/>
    <p:sldId id="292" r:id="rId35"/>
    <p:sldId id="293" r:id="rId36"/>
    <p:sldId id="294" r:id="rId37"/>
    <p:sldId id="295" r:id="rId38"/>
    <p:sldId id="301" r:id="rId39"/>
    <p:sldId id="305" r:id="rId40"/>
    <p:sldId id="303" r:id="rId41"/>
    <p:sldId id="302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37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9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3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8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4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1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71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6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9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2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file/51339/download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rzy.cz/zakony/48-1997-zakon-o-verejnem-zdravotnim-pojisteni/paragraf-16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zakony/48-1997-zakon-o-verejnem-zdravotnim-pojisteni/paragraf-1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f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556C2996-B60F-44CE-A103-647E9961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AAC3D99-F527-433D-86CB-3C19B8682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2445" y="931"/>
            <a:ext cx="4077699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910" y="931"/>
            <a:ext cx="4495812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Obrázek 7" descr="Obsah obrázku osoba, interiér, místnost, příprava&#10;&#10;Popis byl vytvořen automaticky">
            <a:extLst>
              <a:ext uri="{FF2B5EF4-FFF2-40B4-BE49-F238E27FC236}">
                <a16:creationId xmlns:a16="http://schemas.microsoft.com/office/drawing/2014/main" id="{3FB8F72E-370C-445F-AD58-AD4CA04AD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r="-2" b="-2"/>
          <a:stretch/>
        </p:blipFill>
        <p:spPr>
          <a:xfrm>
            <a:off x="1885107" y="932"/>
            <a:ext cx="3597153" cy="2454440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9B0DD84-F9C6-48C3-BA91-5C0FBC81E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67" y="2857856"/>
            <a:ext cx="4211055" cy="4000145"/>
          </a:xfrm>
          <a:custGeom>
            <a:avLst/>
            <a:gdLst>
              <a:gd name="connsiteX0" fmla="*/ 1165310 w 4211055"/>
              <a:gd name="connsiteY0" fmla="*/ 990 h 4000145"/>
              <a:gd name="connsiteX1" fmla="*/ 2418078 w 4211055"/>
              <a:gd name="connsiteY1" fmla="*/ 367333 h 4000145"/>
              <a:gd name="connsiteX2" fmla="*/ 4174528 w 4211055"/>
              <a:gd name="connsiteY2" fmla="*/ 3871009 h 4000145"/>
              <a:gd name="connsiteX3" fmla="*/ 4145661 w 4211055"/>
              <a:gd name="connsiteY3" fmla="*/ 4000145 h 4000145"/>
              <a:gd name="connsiteX4" fmla="*/ 0 w 4211055"/>
              <a:gd name="connsiteY4" fmla="*/ 4000145 h 4000145"/>
              <a:gd name="connsiteX5" fmla="*/ 0 w 4211055"/>
              <a:gd name="connsiteY5" fmla="*/ 251609 h 4000145"/>
              <a:gd name="connsiteX6" fmla="*/ 158783 w 4211055"/>
              <a:gd name="connsiteY6" fmla="*/ 182603 h 4000145"/>
              <a:gd name="connsiteX7" fmla="*/ 1165310 w 4211055"/>
              <a:gd name="connsiteY7" fmla="*/ 990 h 40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1055" h="4000145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626917" y="1059170"/>
                  <a:pt x="4390740" y="2547253"/>
                  <a:pt x="4174528" y="3871009"/>
                </a:cubicBezTo>
                <a:lnTo>
                  <a:pt x="4145661" y="4000145"/>
                </a:lnTo>
                <a:lnTo>
                  <a:pt x="0" y="4000145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60AD925-C857-4641-888D-DD8B23E2F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67" y="2508940"/>
            <a:ext cx="4611389" cy="4349060"/>
          </a:xfrm>
          <a:custGeom>
            <a:avLst/>
            <a:gdLst>
              <a:gd name="connsiteX0" fmla="*/ 1027223 w 4611389"/>
              <a:gd name="connsiteY0" fmla="*/ 1561 h 4349060"/>
              <a:gd name="connsiteX1" fmla="*/ 2494275 w 4611389"/>
              <a:gd name="connsiteY1" fmla="*/ 407320 h 4349060"/>
              <a:gd name="connsiteX2" fmla="*/ 4571779 w 4611389"/>
              <a:gd name="connsiteY2" fmla="*/ 4223172 h 4349060"/>
              <a:gd name="connsiteX3" fmla="*/ 4542246 w 4611389"/>
              <a:gd name="connsiteY3" fmla="*/ 4349060 h 4349060"/>
              <a:gd name="connsiteX4" fmla="*/ 0 w 4611389"/>
              <a:gd name="connsiteY4" fmla="*/ 4349060 h 4349060"/>
              <a:gd name="connsiteX5" fmla="*/ 0 w 4611389"/>
              <a:gd name="connsiteY5" fmla="*/ 145315 h 4349060"/>
              <a:gd name="connsiteX6" fmla="*/ 177713 w 4611389"/>
              <a:gd name="connsiteY6" fmla="*/ 92596 h 4349060"/>
              <a:gd name="connsiteX7" fmla="*/ 1027223 w 4611389"/>
              <a:gd name="connsiteY7" fmla="*/ 1561 h 43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1389" h="4349060">
                <a:moveTo>
                  <a:pt x="1027223" y="1561"/>
                </a:moveTo>
                <a:cubicBezTo>
                  <a:pt x="1510283" y="16927"/>
                  <a:pt x="2006320" y="146146"/>
                  <a:pt x="2494275" y="407320"/>
                </a:cubicBezTo>
                <a:cubicBezTo>
                  <a:pt x="3912216" y="1166261"/>
                  <a:pt x="4815410" y="2787044"/>
                  <a:pt x="4571779" y="4223172"/>
                </a:cubicBezTo>
                <a:lnTo>
                  <a:pt x="4542246" y="4349060"/>
                </a:lnTo>
                <a:lnTo>
                  <a:pt x="0" y="4349060"/>
                </a:lnTo>
                <a:lnTo>
                  <a:pt x="0" y="145315"/>
                </a:lnTo>
                <a:lnTo>
                  <a:pt x="177713" y="92596"/>
                </a:lnTo>
                <a:cubicBezTo>
                  <a:pt x="453211" y="23999"/>
                  <a:pt x="737889" y="-7642"/>
                  <a:pt x="1027223" y="156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E884327-3F40-4804-B573-A711D5B9B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67" y="2701446"/>
            <a:ext cx="4406602" cy="4156555"/>
          </a:xfrm>
          <a:custGeom>
            <a:avLst/>
            <a:gdLst>
              <a:gd name="connsiteX0" fmla="*/ 889013 w 4406602"/>
              <a:gd name="connsiteY0" fmla="*/ 852 h 4156555"/>
              <a:gd name="connsiteX1" fmla="*/ 1050987 w 4406602"/>
              <a:gd name="connsiteY1" fmla="*/ 1462 h 4156555"/>
              <a:gd name="connsiteX2" fmla="*/ 2424489 w 4406602"/>
              <a:gd name="connsiteY2" fmla="*/ 381317 h 4156555"/>
              <a:gd name="connsiteX3" fmla="*/ 4369518 w 4406602"/>
              <a:gd name="connsiteY3" fmla="*/ 3953563 h 4156555"/>
              <a:gd name="connsiteX4" fmla="*/ 4321892 w 4406602"/>
              <a:gd name="connsiteY4" fmla="*/ 4156555 h 4156555"/>
              <a:gd name="connsiteX5" fmla="*/ 0 w 4406602"/>
              <a:gd name="connsiteY5" fmla="*/ 4156555 h 4156555"/>
              <a:gd name="connsiteX6" fmla="*/ 0 w 4406602"/>
              <a:gd name="connsiteY6" fmla="*/ 165039 h 4156555"/>
              <a:gd name="connsiteX7" fmla="*/ 63879 w 4406602"/>
              <a:gd name="connsiteY7" fmla="*/ 141278 h 4156555"/>
              <a:gd name="connsiteX8" fmla="*/ 889013 w 4406602"/>
              <a:gd name="connsiteY8" fmla="*/ 852 h 41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602" h="4156555">
                <a:moveTo>
                  <a:pt x="889013" y="852"/>
                </a:moveTo>
                <a:cubicBezTo>
                  <a:pt x="942807" y="-455"/>
                  <a:pt x="996810" y="-262"/>
                  <a:pt x="1050987" y="1462"/>
                </a:cubicBezTo>
                <a:cubicBezTo>
                  <a:pt x="1503245" y="15847"/>
                  <a:pt x="1967649" y="136817"/>
                  <a:pt x="2424489" y="381317"/>
                </a:cubicBezTo>
                <a:cubicBezTo>
                  <a:pt x="3752013" y="1091807"/>
                  <a:pt x="4597613" y="2609118"/>
                  <a:pt x="4369518" y="3953563"/>
                </a:cubicBezTo>
                <a:lnTo>
                  <a:pt x="4321892" y="4156555"/>
                </a:lnTo>
                <a:lnTo>
                  <a:pt x="0" y="4156555"/>
                </a:lnTo>
                <a:lnTo>
                  <a:pt x="0" y="165039"/>
                </a:lnTo>
                <a:lnTo>
                  <a:pt x="63879" y="141278"/>
                </a:lnTo>
                <a:cubicBezTo>
                  <a:pt x="329915" y="55926"/>
                  <a:pt x="606595" y="7712"/>
                  <a:pt x="889013" y="85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5A5984C3-482F-4BE6-A94A-A4BC108D7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69413">
            <a:off x="5509726" y="1253890"/>
            <a:ext cx="2299137" cy="2600447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23F015-50C3-4199-A757-A029F71E2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979" y="4979501"/>
            <a:ext cx="6962540" cy="1522900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cs-CZ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PODPORA A VZDĚLÁVÁNÍ OSOB S MENTÁLNÍM POSTIŽENÍM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A45A67-EB61-4F99-87AE-F2B691A3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81" y="4754880"/>
            <a:ext cx="2936240" cy="1485582"/>
          </a:xfrm>
        </p:spPr>
        <p:txBody>
          <a:bodyPr anchor="t">
            <a:normAutofit/>
          </a:bodyPr>
          <a:lstStyle/>
          <a:p>
            <a:endParaRPr lang="cs-CZ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581FA67-1C96-496E-9B66-29EA91621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69413">
            <a:off x="5610444" y="1408571"/>
            <a:ext cx="2104785" cy="22917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E780D0A-460F-4806-ADDF-B03F2FFE0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r="25548" b="-4"/>
          <a:stretch/>
        </p:blipFill>
        <p:spPr>
          <a:xfrm>
            <a:off x="4714958" y="1375270"/>
            <a:ext cx="3651305" cy="3379610"/>
          </a:xfrm>
          <a:custGeom>
            <a:avLst/>
            <a:gdLst/>
            <a:ahLst/>
            <a:cxnLst/>
            <a:rect l="l" t="t" r="r" b="b"/>
            <a:pathLst>
              <a:path w="1952758" h="1856545">
                <a:moveTo>
                  <a:pt x="1050696" y="72"/>
                </a:moveTo>
                <a:cubicBezTo>
                  <a:pt x="1074240" y="-319"/>
                  <a:pt x="1098206" y="888"/>
                  <a:pt x="1122790" y="3814"/>
                </a:cubicBezTo>
                <a:cubicBezTo>
                  <a:pt x="1422457" y="39482"/>
                  <a:pt x="1618916" y="192121"/>
                  <a:pt x="1779666" y="514219"/>
                </a:cubicBezTo>
                <a:cubicBezTo>
                  <a:pt x="1800700" y="556376"/>
                  <a:pt x="1821593" y="594928"/>
                  <a:pt x="1841799" y="632188"/>
                </a:cubicBezTo>
                <a:cubicBezTo>
                  <a:pt x="1925540" y="786675"/>
                  <a:pt x="1965081" y="866539"/>
                  <a:pt x="1949379" y="993363"/>
                </a:cubicBezTo>
                <a:cubicBezTo>
                  <a:pt x="1933789" y="1119292"/>
                  <a:pt x="1887856" y="1240054"/>
                  <a:pt x="1812921" y="1352303"/>
                </a:cubicBezTo>
                <a:cubicBezTo>
                  <a:pt x="1739600" y="1462107"/>
                  <a:pt x="1642211" y="1559014"/>
                  <a:pt x="1523506" y="1640237"/>
                </a:cubicBezTo>
                <a:cubicBezTo>
                  <a:pt x="1406826" y="1720101"/>
                  <a:pt x="1272393" y="1781419"/>
                  <a:pt x="1134666" y="1817524"/>
                </a:cubicBezTo>
                <a:cubicBezTo>
                  <a:pt x="993216" y="1854699"/>
                  <a:pt x="852896" y="1865372"/>
                  <a:pt x="717747" y="1849285"/>
                </a:cubicBezTo>
                <a:cubicBezTo>
                  <a:pt x="590292" y="1834115"/>
                  <a:pt x="476096" y="1795052"/>
                  <a:pt x="378263" y="1733246"/>
                </a:cubicBezTo>
                <a:cubicBezTo>
                  <a:pt x="286583" y="1675284"/>
                  <a:pt x="209395" y="1597427"/>
                  <a:pt x="148834" y="1501871"/>
                </a:cubicBezTo>
                <a:cubicBezTo>
                  <a:pt x="56013" y="1355352"/>
                  <a:pt x="5266" y="1171053"/>
                  <a:pt x="389" y="969367"/>
                </a:cubicBezTo>
                <a:cubicBezTo>
                  <a:pt x="-1237" y="902139"/>
                  <a:pt x="2233" y="832978"/>
                  <a:pt x="10941" y="762642"/>
                </a:cubicBezTo>
                <a:cubicBezTo>
                  <a:pt x="24838" y="650391"/>
                  <a:pt x="67066" y="564001"/>
                  <a:pt x="147815" y="482499"/>
                </a:cubicBezTo>
                <a:cubicBezTo>
                  <a:pt x="232281" y="397242"/>
                  <a:pt x="352434" y="323759"/>
                  <a:pt x="479662" y="245971"/>
                </a:cubicBezTo>
                <a:cubicBezTo>
                  <a:pt x="503133" y="231641"/>
                  <a:pt x="527385" y="216796"/>
                  <a:pt x="551660" y="201741"/>
                </a:cubicBezTo>
                <a:cubicBezTo>
                  <a:pt x="741804" y="83842"/>
                  <a:pt x="885890" y="2806"/>
                  <a:pt x="1050696" y="72"/>
                </a:cubicBezTo>
                <a:close/>
              </a:path>
            </a:pathLst>
          </a:cu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Obrázek 5" descr="Obsah obrázku osoba, interiér&#10;&#10;Popis byl vytvořen automaticky">
            <a:extLst>
              <a:ext uri="{FF2B5EF4-FFF2-40B4-BE49-F238E27FC236}">
                <a16:creationId xmlns:a16="http://schemas.microsoft.com/office/drawing/2014/main" id="{91F2B63F-7ABD-4CF4-B27C-B56B0C6A60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9" r="3" b="3"/>
          <a:stretch/>
        </p:blipFill>
        <p:spPr>
          <a:xfrm>
            <a:off x="8566482" y="1"/>
            <a:ext cx="3625516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  <p:pic>
        <p:nvPicPr>
          <p:cNvPr id="4" name="Picture 3" descr="Barvy v pohybu od dolní části obrazu">
            <a:extLst>
              <a:ext uri="{FF2B5EF4-FFF2-40B4-BE49-F238E27FC236}">
                <a16:creationId xmlns:a16="http://schemas.microsoft.com/office/drawing/2014/main" id="{EC6C50ED-4942-41C8-85DB-478AFC6480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11" r="12278" b="2"/>
          <a:stretch/>
        </p:blipFill>
        <p:spPr>
          <a:xfrm>
            <a:off x="27367" y="3098486"/>
            <a:ext cx="3958391" cy="3759514"/>
          </a:xfrm>
          <a:custGeom>
            <a:avLst/>
            <a:gdLst/>
            <a:ahLst/>
            <a:cxnLst/>
            <a:rect l="l" t="t" r="r" b="b"/>
            <a:pathLst>
              <a:path w="3958391" h="3759514">
                <a:moveTo>
                  <a:pt x="994249" y="760"/>
                </a:moveTo>
                <a:cubicBezTo>
                  <a:pt x="1039579" y="-406"/>
                  <a:pt x="1085085" y="-233"/>
                  <a:pt x="1130737" y="1303"/>
                </a:cubicBezTo>
                <a:cubicBezTo>
                  <a:pt x="1511837" y="14131"/>
                  <a:pt x="1903175" y="122000"/>
                  <a:pt x="2288137" y="340023"/>
                </a:cubicBezTo>
                <a:cubicBezTo>
                  <a:pt x="3406793" y="973576"/>
                  <a:pt x="4119349" y="2326581"/>
                  <a:pt x="3927142" y="3525438"/>
                </a:cubicBezTo>
                <a:lnTo>
                  <a:pt x="3875245" y="3759514"/>
                </a:lnTo>
                <a:lnTo>
                  <a:pt x="0" y="3759514"/>
                </a:lnTo>
                <a:lnTo>
                  <a:pt x="0" y="251311"/>
                </a:lnTo>
                <a:lnTo>
                  <a:pt x="77902" y="212987"/>
                </a:lnTo>
                <a:cubicBezTo>
                  <a:pt x="368223" y="82628"/>
                  <a:pt x="676937" y="8916"/>
                  <a:pt x="994249" y="760"/>
                </a:cubicBez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9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838E15-D058-4D09-9663-1E0FC71B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28" y="129209"/>
            <a:ext cx="2271759" cy="94024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C817B5-005A-452D-BBD6-402BFDE7B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28" y="1198659"/>
            <a:ext cx="6297230" cy="5430741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SPC se </a:t>
            </a:r>
            <a:r>
              <a:rPr lang="cs-CZ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zaměřují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zdravotního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klientů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(žáků a studentů)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Fungují samostatně, nebo často jakou součást ZŠ speciálních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 jsou zaměřená dle typu postižení (při kombi postižení je žák klientem toho SPC, ve které oblasti potřebuje intenzivnější a odbornější podporu – dominantnější postižení)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, dítě, chlapec&#10;&#10;Popis byl vytvořen automaticky">
            <a:extLst>
              <a:ext uri="{FF2B5EF4-FFF2-40B4-BE49-F238E27FC236}">
                <a16:creationId xmlns:a16="http://schemas.microsoft.com/office/drawing/2014/main" id="{201C60D1-452D-42E6-BDC2-0CF3618D8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r="16058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785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C12D24-3FE9-46FB-A6DB-C8084887C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979" y="3554960"/>
            <a:ext cx="6769184" cy="911075"/>
          </a:xfrm>
        </p:spPr>
        <p:txBody>
          <a:bodyPr anchor="b">
            <a:normAutofit fontScale="90000"/>
          </a:bodyPr>
          <a:lstStyle/>
          <a:p>
            <a:r>
              <a:rPr lang="cs-CZ" sz="4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SPC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9E2F8C-188D-42D9-B6C6-FFB408C0C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2590" y="4850296"/>
            <a:ext cx="6761573" cy="2007702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Poradenství – diagnostika – vzdělávání </a:t>
            </a:r>
          </a:p>
          <a:p>
            <a:pPr>
              <a:lnSpc>
                <a:spcPct val="120000"/>
              </a:lnSpc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ČINNOSTI SPC: standardní a speciální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7BDAD10-B932-49BE-90F5-62EB2FE01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863" y="0"/>
            <a:ext cx="4584032" cy="30202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090661F-2489-493D-8C0B-E7617E36F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BC9DE1A-348A-4AB0-8550-64E0B9AEF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BD0AE1F-A0FC-49FC-A682-A5947011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Obrázek 8" descr="Obsah obrázku osoba, interiér, chlapec, přenosný počítač&#10;&#10;Popis byl vytvořen automaticky">
            <a:extLst>
              <a:ext uri="{FF2B5EF4-FFF2-40B4-BE49-F238E27FC236}">
                <a16:creationId xmlns:a16="http://schemas.microsoft.com/office/drawing/2014/main" id="{5A8BD44B-65D3-4225-9D57-108483E0A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5" b="2"/>
          <a:stretch/>
        </p:blipFill>
        <p:spPr>
          <a:xfrm>
            <a:off x="3632375" y="2"/>
            <a:ext cx="3418129" cy="2465725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pic>
        <p:nvPicPr>
          <p:cNvPr id="5" name="Obrázek 4" descr="Obsah obrázku interiér, osoba, zeď&#10;&#10;Popis byl vytvořen automaticky">
            <a:extLst>
              <a:ext uri="{FF2B5EF4-FFF2-40B4-BE49-F238E27FC236}">
                <a16:creationId xmlns:a16="http://schemas.microsoft.com/office/drawing/2014/main" id="{71E4477F-30EE-4ED5-9B21-3DF28FF0F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r="23516" b="2"/>
          <a:stretch/>
        </p:blipFill>
        <p:spPr>
          <a:xfrm>
            <a:off x="-1" y="1860331"/>
            <a:ext cx="4042279" cy="4997667"/>
          </a:xfrm>
          <a:custGeom>
            <a:avLst/>
            <a:gdLst/>
            <a:ahLst/>
            <a:cxnLst/>
            <a:rect l="l" t="t" r="r" b="b"/>
            <a:pathLst>
              <a:path w="3958391" h="4808550">
                <a:moveTo>
                  <a:pt x="1130737" y="1268"/>
                </a:moveTo>
                <a:cubicBezTo>
                  <a:pt x="1511837" y="13752"/>
                  <a:pt x="1903175" y="118732"/>
                  <a:pt x="2288137" y="330915"/>
                </a:cubicBezTo>
                <a:cubicBezTo>
                  <a:pt x="3664944" y="1089786"/>
                  <a:pt x="4426594" y="2909285"/>
                  <a:pt x="3643399" y="4204334"/>
                </a:cubicBezTo>
                <a:cubicBezTo>
                  <a:pt x="3459833" y="4507867"/>
                  <a:pt x="3219629" y="4660926"/>
                  <a:pt x="2944782" y="4788439"/>
                </a:cubicBezTo>
                <a:lnTo>
                  <a:pt x="2899152" y="4808550"/>
                </a:lnTo>
                <a:lnTo>
                  <a:pt x="0" y="4808550"/>
                </a:lnTo>
                <a:lnTo>
                  <a:pt x="0" y="244579"/>
                </a:lnTo>
                <a:lnTo>
                  <a:pt x="77902" y="207282"/>
                </a:lnTo>
                <a:cubicBezTo>
                  <a:pt x="409697" y="62291"/>
                  <a:pt x="765516" y="-10694"/>
                  <a:pt x="1130737" y="1268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osoba, interiér&#10;&#10;Popis byl vytvořen automaticky">
            <a:extLst>
              <a:ext uri="{FF2B5EF4-FFF2-40B4-BE49-F238E27FC236}">
                <a16:creationId xmlns:a16="http://schemas.microsoft.com/office/drawing/2014/main" id="{29A21846-A7B1-43D0-B6FD-054DC820A4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8" r="7929" b="-2"/>
          <a:stretch/>
        </p:blipFill>
        <p:spPr>
          <a:xfrm>
            <a:off x="8456623" y="1"/>
            <a:ext cx="3735378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47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17E96-8977-4A89-BE1E-156C4772A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62562"/>
            <a:ext cx="8448052" cy="116019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STANDARDNÍ ČINNOSTI </a:t>
            </a:r>
            <a:b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společné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SPC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8E15C2-FFE3-4AD9-B8E8-4B895DB2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7256" y="0"/>
            <a:ext cx="3404592" cy="288096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45FD7F6-BF7B-4588-AE38-90035891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1772" y="0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A287970-7F13-4D1F-AF7F-E0B649F25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bublina, barevné&#10;&#10;Popis byl vytvořen automaticky">
            <a:extLst>
              <a:ext uri="{FF2B5EF4-FFF2-40B4-BE49-F238E27FC236}">
                <a16:creationId xmlns:a16="http://schemas.microsoft.com/office/drawing/2014/main" id="{7F15924D-1C26-45EE-A8D8-AE5BCD500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36" b="-2"/>
          <a:stretch/>
        </p:blipFill>
        <p:spPr>
          <a:xfrm>
            <a:off x="9109901" y="-9271"/>
            <a:ext cx="3093269" cy="2530405"/>
          </a:xfrm>
          <a:custGeom>
            <a:avLst/>
            <a:gdLst/>
            <a:ahLst/>
            <a:cxnLst/>
            <a:rect l="l" t="t" r="r" b="b"/>
            <a:pathLst>
              <a:path w="3093269" h="2530405">
                <a:moveTo>
                  <a:pt x="60381" y="0"/>
                </a:moveTo>
                <a:lnTo>
                  <a:pt x="3093269" y="0"/>
                </a:lnTo>
                <a:lnTo>
                  <a:pt x="3093269" y="1760938"/>
                </a:lnTo>
                <a:lnTo>
                  <a:pt x="3091357" y="1764934"/>
                </a:lnTo>
                <a:cubicBezTo>
                  <a:pt x="3032651" y="1871844"/>
                  <a:pt x="2962668" y="1970741"/>
                  <a:pt x="2881807" y="2060870"/>
                </a:cubicBezTo>
                <a:cubicBezTo>
                  <a:pt x="2718935" y="2242410"/>
                  <a:pt x="2557541" y="2288971"/>
                  <a:pt x="2236713" y="2369092"/>
                </a:cubicBezTo>
                <a:cubicBezTo>
                  <a:pt x="2159321" y="2388405"/>
                  <a:pt x="2079268" y="2408405"/>
                  <a:pt x="1993879" y="2432762"/>
                </a:cubicBezTo>
                <a:cubicBezTo>
                  <a:pt x="1341447" y="2618793"/>
                  <a:pt x="889107" y="2542063"/>
                  <a:pt x="481384" y="2176267"/>
                </a:cubicBezTo>
                <a:cubicBezTo>
                  <a:pt x="213794" y="1936193"/>
                  <a:pt x="150722" y="1611509"/>
                  <a:pt x="84978" y="1143609"/>
                </a:cubicBezTo>
                <a:cubicBezTo>
                  <a:pt x="77638" y="1091332"/>
                  <a:pt x="70023" y="1039358"/>
                  <a:pt x="62604" y="989101"/>
                </a:cubicBezTo>
                <a:cubicBezTo>
                  <a:pt x="22537" y="716545"/>
                  <a:pt x="-15270" y="459119"/>
                  <a:pt x="6250" y="235762"/>
                </a:cubicBezTo>
                <a:cubicBezTo>
                  <a:pt x="11393" y="182380"/>
                  <a:pt x="19838" y="131912"/>
                  <a:pt x="31866" y="83728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3296FF-275D-4B43-B5B2-F04190E05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E2CF453-4871-4F22-8746-957F757D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05611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05B420-CA19-4291-B5C3-B6AA91968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814" y="3406834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276827-F85A-4968-8DA8-AF80B6A0D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41" y="1431759"/>
            <a:ext cx="6408271" cy="5334802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Vyhledávání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depistáž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Komplexní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speciálně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psychologická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Tvorba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plánu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strategie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komplexní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pedagogicko-psychologické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vedení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apod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Přímá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žákem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individuální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skupinová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Včasná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Konzultace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zákonné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zástupce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pracovníky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Sociálně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právní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poradenství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dávky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příspěvky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apod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Krizová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Metodická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činnost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zákonné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zástupce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pedagogy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tvorbě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IVP,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zpráva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SPC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obsahující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vymezení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PO)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Kariérové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poradenství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 descr="Obsah obrázku zeď, osoba, interiér&#10;&#10;Popis byl vytvořen automaticky">
            <a:extLst>
              <a:ext uri="{FF2B5EF4-FFF2-40B4-BE49-F238E27FC236}">
                <a16:creationId xmlns:a16="http://schemas.microsoft.com/office/drawing/2014/main" id="{21B241E6-E401-450F-89A1-54886F4F6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217"/>
          <a:stretch/>
        </p:blipFill>
        <p:spPr>
          <a:xfrm>
            <a:off x="6807197" y="3656544"/>
            <a:ext cx="5185262" cy="3201454"/>
          </a:xfrm>
          <a:custGeom>
            <a:avLst/>
            <a:gdLst/>
            <a:ahLst/>
            <a:cxnLst/>
            <a:rect l="l" t="t" r="r" b="b"/>
            <a:pathLst>
              <a:path w="5185262" h="3201454">
                <a:moveTo>
                  <a:pt x="2395657" y="533"/>
                </a:moveTo>
                <a:cubicBezTo>
                  <a:pt x="2853132" y="-10568"/>
                  <a:pt x="3320085" y="151875"/>
                  <a:pt x="3853824" y="495130"/>
                </a:cubicBezTo>
                <a:cubicBezTo>
                  <a:pt x="3965587" y="567021"/>
                  <a:pt x="4071620" y="630367"/>
                  <a:pt x="4174137" y="691568"/>
                </a:cubicBezTo>
                <a:cubicBezTo>
                  <a:pt x="4599096" y="945381"/>
                  <a:pt x="4810106" y="1082014"/>
                  <a:pt x="4963571" y="1412493"/>
                </a:cubicBezTo>
                <a:cubicBezTo>
                  <a:pt x="5115952" y="1740640"/>
                  <a:pt x="5190392" y="2100122"/>
                  <a:pt x="5184988" y="2480884"/>
                </a:cubicBezTo>
                <a:cubicBezTo>
                  <a:pt x="5182321" y="2667133"/>
                  <a:pt x="5160907" y="2854257"/>
                  <a:pt x="5121020" y="3040915"/>
                </a:cubicBezTo>
                <a:lnTo>
                  <a:pt x="5078712" y="3201454"/>
                </a:lnTo>
                <a:lnTo>
                  <a:pt x="5755" y="3201454"/>
                </a:lnTo>
                <a:lnTo>
                  <a:pt x="0" y="3006621"/>
                </a:lnTo>
                <a:cubicBezTo>
                  <a:pt x="4041" y="2932436"/>
                  <a:pt x="14231" y="2856537"/>
                  <a:pt x="30450" y="2777898"/>
                </a:cubicBezTo>
                <a:cubicBezTo>
                  <a:pt x="98304" y="2448859"/>
                  <a:pt x="266355" y="2096783"/>
                  <a:pt x="444335" y="1724033"/>
                </a:cubicBezTo>
                <a:cubicBezTo>
                  <a:pt x="477196" y="1655314"/>
                  <a:pt x="511097" y="1584223"/>
                  <a:pt x="544740" y="1512578"/>
                </a:cubicBezTo>
                <a:cubicBezTo>
                  <a:pt x="845919" y="871350"/>
                  <a:pt x="1079952" y="433962"/>
                  <a:pt x="1570060" y="206371"/>
                </a:cubicBezTo>
                <a:cubicBezTo>
                  <a:pt x="1850099" y="76329"/>
                  <a:pt x="2121172" y="7193"/>
                  <a:pt x="2395657" y="5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853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17E96-8977-4A89-BE1E-156C4772A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20" y="284483"/>
            <a:ext cx="6040802" cy="1134741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 sz="27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STANDARDNÍ ČINNOSTI </a:t>
            </a:r>
            <a:br>
              <a:rPr lang="cs-CZ" sz="27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společné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všem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276827-F85A-4968-8DA8-AF80B6A0D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0" y="1703707"/>
            <a:ext cx="6353965" cy="5064842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Zapůjčování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odborné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literatury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rehabilitačních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kompenzačních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pomůcek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Ucelená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rehabilitace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pedagogicko-psychologickými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prostředky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integraci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mateřských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základních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střední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instruktáž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úprava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Vedení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dokumentace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centra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příprava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dokumentů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správní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řízení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Koordinace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činností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poradenskými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pracovníky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poradnami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středisky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výchovné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péče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Zpracování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návrhů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zařazení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režimu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speciálními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potřebami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2CB0623A-AA0B-4028-9264-BF65A85D5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9" r="23168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6482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C3512-AC29-437F-B6C3-C4D27DA9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0559" y="308115"/>
            <a:ext cx="8503871" cy="1888434"/>
          </a:xfrm>
        </p:spPr>
        <p:txBody>
          <a:bodyPr/>
          <a:lstStyle/>
          <a:p>
            <a:r>
              <a:rPr lang="cs-CZ" sz="2400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Standardní činnosti speciální (pro žáky s MP)</a:t>
            </a:r>
            <a:br>
              <a:rPr lang="cs-CZ" sz="24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liší se podle zaměření speciálně pedagogického centra</a:t>
            </a:r>
            <a:br>
              <a:rPr lang="cs-CZ" b="0" i="0" dirty="0">
                <a:solidFill>
                  <a:srgbClr val="212529"/>
                </a:solidFill>
                <a:effectLst/>
                <a:latin typeface="Roboto Condensed" panose="02000000000000000000" pitchFamily="2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7C28-267E-4F2A-8F0B-EE30C8D53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470" y="1451113"/>
            <a:ext cx="8186530" cy="52478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cvičení pro děti raného věku,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Strassmeier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Portage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vývojový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Smyslová výchova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hrubé a jemné motoriky, nácvik sebeobsluhy a sociálních dovedností a vztahů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Hudební činnosti, výtvarné a pohybové činnosti (muzikoterapie, arteterapie)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na zařazení do výchovně vzdělávacího procesu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grafomotoriky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dílčích a kognitivních funkcí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Logopedická intervence (AAK, ORT)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Nácvik prvního čtení a čtení hůlkového písma, globální čtení</a:t>
            </a:r>
          </a:p>
        </p:txBody>
      </p:sp>
      <p:pic>
        <p:nvPicPr>
          <p:cNvPr id="5" name="Obrázek 4" descr="Obsah obrázku osoba, dítě, vsedě, interiér&#10;&#10;Popis byl vytvořen automaticky">
            <a:extLst>
              <a:ext uri="{FF2B5EF4-FFF2-40B4-BE49-F238E27FC236}">
                <a16:creationId xmlns:a16="http://schemas.microsoft.com/office/drawing/2014/main" id="{AB2EE5E8-4885-4408-A2C6-C189260E3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9144"/>
            <a:ext cx="3527901" cy="2398973"/>
          </a:xfrm>
          <a:prstGeom prst="rect">
            <a:avLst/>
          </a:prstGeom>
        </p:spPr>
      </p:pic>
      <p:pic>
        <p:nvPicPr>
          <p:cNvPr id="7" name="Obrázek 6" descr="Obsah obrázku osoba, interiér, barevné&#10;&#10;Popis byl vytvořen automaticky">
            <a:extLst>
              <a:ext uri="{FF2B5EF4-FFF2-40B4-BE49-F238E27FC236}">
                <a16:creationId xmlns:a16="http://schemas.microsoft.com/office/drawing/2014/main" id="{EDC11E9E-E795-4E8C-833E-F8D5240DA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004"/>
            <a:ext cx="3527901" cy="23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1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C3512-AC29-437F-B6C3-C4D27DA9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0559" y="308115"/>
            <a:ext cx="8503871" cy="1888434"/>
          </a:xfrm>
        </p:spPr>
        <p:txBody>
          <a:bodyPr/>
          <a:lstStyle/>
          <a:p>
            <a:r>
              <a:rPr lang="cs-CZ" sz="2400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Standardní činnosti speciální (pro žáky s MP)</a:t>
            </a:r>
            <a:br>
              <a:rPr lang="cs-CZ" sz="24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liší se podle zaměření speciálně pedagogického centra</a:t>
            </a:r>
            <a:br>
              <a:rPr lang="cs-CZ" b="0" i="0" dirty="0">
                <a:solidFill>
                  <a:srgbClr val="212529"/>
                </a:solidFill>
                <a:effectLst/>
                <a:latin typeface="Roboto Condensed" panose="02000000000000000000" pitchFamily="2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7C28-267E-4F2A-8F0B-EE30C8D53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470" y="1451113"/>
            <a:ext cx="8186530" cy="52478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práce s žáky s PAS (komunikace, chování, strukturalizace, individualizace, vizualizace…)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práce s žáky s kombinovaným postižením (bazální stimulace,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Snoezellen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polohování, Vojtova metoda)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Osvětová činnost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Semináře pro školy a rodiče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Feuersteinova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metoda instrumentálního obohacování…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135017-898B-4105-A488-AFE0DBDB1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0" y="1522371"/>
            <a:ext cx="3535472" cy="2145389"/>
          </a:xfrm>
          <a:prstGeom prst="rect">
            <a:avLst/>
          </a:prstGeom>
        </p:spPr>
      </p:pic>
      <p:pic>
        <p:nvPicPr>
          <p:cNvPr id="9" name="Obrázek 8" descr="Obsah obrázku text, vizitka, dokument, pracovní stůl&#10;&#10;Popis byl vytvořen automaticky">
            <a:extLst>
              <a:ext uri="{FF2B5EF4-FFF2-40B4-BE49-F238E27FC236}">
                <a16:creationId xmlns:a16="http://schemas.microsoft.com/office/drawing/2014/main" id="{57F88BC3-D1E2-4FC2-B8F0-81763A15C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0" y="4075043"/>
            <a:ext cx="3516630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3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70560-260D-476D-A159-B5112C6EC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" y="223521"/>
            <a:ext cx="11917679" cy="924559"/>
          </a:xfrm>
        </p:spPr>
        <p:txBody>
          <a:bodyPr/>
          <a:lstStyle/>
          <a:p>
            <a:r>
              <a:rPr lang="cs-CZ" sz="2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 PEDAGOGICKÁ DIAGNOSTIKA PSYCHOPEDICKÁ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2F9235-0FA9-49FD-8CAF-C961B1AF7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4010" y="1421296"/>
            <a:ext cx="7805750" cy="5436704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zabývá rozpoznáním podmínek, prostředků, efektivity edukace, sociální terapií a akulturací klientů s mentálním či jiným duševním postižením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komplexní interdisciplinární přístup. Jedná se především o týmovou spolupráci lékaře, psychologa, speciálního pedagoga, sociálního pracovníka či dalších odborníků.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PSYCHOLOGICKÁ DG: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úroveň intelektu, osobnostní rysy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DG: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sociálních faktorů (rodina, školní prostředí, širší sociální prostředí), které ovlivnily utváření osobnosti, výchovu, chování, vztah k okolí a sobě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LÉKAŘSKÁ DG: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 choroby , příčiny, prognostika (aspekt biologický)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SPECIÁLNĚ .PEDAGOGICKÁ DG: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psychoped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logoped (možnosti návazné intervence)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DIFERENCIÁLNÍ DG: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odlišit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poruchu (MP) od stavů, které mají podobné projevy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vady sluchu, vývojová dysfázie, mutismus, Syndrom ADHD, ADD a SPU, psychická či kulturní deprivace, syndrom týraného či zneužívaného dítěte, jiné duševní poruchy (PAS, dětské schizofrenie…)</a:t>
            </a:r>
          </a:p>
        </p:txBody>
      </p:sp>
      <p:pic>
        <p:nvPicPr>
          <p:cNvPr id="5" name="Obrázek 4" descr="Obsah obrázku osoba, rodina&#10;&#10;Popis byl vytvořen automaticky">
            <a:extLst>
              <a:ext uri="{FF2B5EF4-FFF2-40B4-BE49-F238E27FC236}">
                <a16:creationId xmlns:a16="http://schemas.microsoft.com/office/drawing/2014/main" id="{09CDEA6E-7FDD-4A7C-9AEE-AC411FE8B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2438400"/>
            <a:ext cx="3962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39B08-7D7E-44D2-A019-DFC55714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59" y="367748"/>
            <a:ext cx="6532881" cy="2355574"/>
          </a:xfrm>
        </p:spPr>
        <p:txBody>
          <a:bodyPr/>
          <a:lstStyle/>
          <a:p>
            <a:pPr algn="ctr"/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 PEDAGOGICKÁ DIAGNOSTIKA PSYCHOPEDICKÁ</a:t>
            </a:r>
            <a:endParaRPr lang="cs-CZ" sz="32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66CAC9-4892-448F-8C8E-6BAE5465C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4379" y="3289852"/>
            <a:ext cx="6532881" cy="35681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INTELEKTOVÝCH FUNKCÍ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ADAPTIVNÍHO CHOVÁNÍ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Provádí se především v SPC (spolupráce psycholog, logoped,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psychoped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Obrázek 4" descr="Obsah obrázku osoba, dítě, patro, chlapec&#10;&#10;Popis byl vytvořen automaticky">
            <a:extLst>
              <a:ext uri="{FF2B5EF4-FFF2-40B4-BE49-F238E27FC236}">
                <a16:creationId xmlns:a16="http://schemas.microsoft.com/office/drawing/2014/main" id="{2A1CF7AA-3937-40EA-A9D7-D9009D0E7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38" y="1524000"/>
            <a:ext cx="4813133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3D536538-7906-4502-96D6-FFED59EBF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r="3620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F987BD-2B06-4599-A095-5AAD8E7B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1" y="79513"/>
            <a:ext cx="6142381" cy="133971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 INTELEKTOVÝCH FUNKCÍ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31C905-E6A6-4A12-A458-A161C157D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2" y="1630017"/>
            <a:ext cx="6142382" cy="4989444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Provádí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rámci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SPC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skutečného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chronologického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vynásobeného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 – IQ)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Standford-Binetova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zkouška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Wechslerovy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zkoušky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inteligence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Pomocné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testy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inteligence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kresby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dětské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kresby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úroveň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jemnou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motoriku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koordinaci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zraku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soustředění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úsilí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představivost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paměť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abstrakci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lateralitu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analyticko-syntetickou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8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stůl, interiér, vsedě&#10;&#10;Popis byl vytvořen automaticky">
            <a:extLst>
              <a:ext uri="{FF2B5EF4-FFF2-40B4-BE49-F238E27FC236}">
                <a16:creationId xmlns:a16="http://schemas.microsoft.com/office/drawing/2014/main" id="{8E67362A-163C-4F35-804A-649F8343B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4C640-77BC-45EB-8D74-9406E5471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0" y="101601"/>
            <a:ext cx="4043680" cy="116066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 MP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B17B3B-99EA-4AC8-875F-77D7C9942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8015" y="1470992"/>
            <a:ext cx="4043680" cy="4482548"/>
          </a:xfrm>
        </p:spPr>
        <p:txBody>
          <a:bodyPr vert="horz" lIns="109728" tIns="109728" rIns="109728" bIns="91440" rtlCol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VZDĚLÁVACÍ POTŘEBY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INKLUZE X SPECIÁLNÍ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(RVP ZV – žák s LMP plní minimální výstupy)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(RVP ZŠS)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PŘEDPROFESNÍ PŘÍPRAVA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CELOŽIVOTNÍ VZDĚLÁVÁNÍ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DIDAKTICKÉ ZÁSADY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ROLE UČITELE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SPECIFIKA A NÁPLŇ VZDĚLÁVÁNÍ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1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, malé, mladý&#10;&#10;Popis byl vytvořen automaticky">
            <a:extLst>
              <a:ext uri="{FF2B5EF4-FFF2-40B4-BE49-F238E27FC236}">
                <a16:creationId xmlns:a16="http://schemas.microsoft.com/office/drawing/2014/main" id="{F7B2984A-4017-4724-A347-997EC35DE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676"/>
          <a:stretch/>
        </p:blipFill>
        <p:spPr>
          <a:xfrm>
            <a:off x="5589352" y="10"/>
            <a:ext cx="6602653" cy="3428990"/>
          </a:xfrm>
          <a:custGeom>
            <a:avLst/>
            <a:gdLst/>
            <a:ahLst/>
            <a:cxnLst/>
            <a:rect l="l" t="t" r="r" b="b"/>
            <a:pathLst>
              <a:path w="6602653" h="3387852">
                <a:moveTo>
                  <a:pt x="0" y="0"/>
                </a:moveTo>
                <a:lnTo>
                  <a:pt x="6602653" y="0"/>
                </a:lnTo>
                <a:lnTo>
                  <a:pt x="6602653" y="3387852"/>
                </a:lnTo>
                <a:lnTo>
                  <a:pt x="1651528" y="3387852"/>
                </a:lnTo>
                <a:lnTo>
                  <a:pt x="1650315" y="3337395"/>
                </a:lnTo>
                <a:cubicBezTo>
                  <a:pt x="1582116" y="1928213"/>
                  <a:pt x="1005803" y="708413"/>
                  <a:pt x="22589" y="14997"/>
                </a:cubicBezTo>
                <a:close/>
              </a:path>
            </a:pathLst>
          </a:custGeom>
        </p:spPr>
      </p:pic>
      <p:pic>
        <p:nvPicPr>
          <p:cNvPr id="7" name="Obrázek 6" descr="Obsah obrázku osoba, interiér&#10;&#10;Popis byl vytvořen automaticky">
            <a:extLst>
              <a:ext uri="{FF2B5EF4-FFF2-40B4-BE49-F238E27FC236}">
                <a16:creationId xmlns:a16="http://schemas.microsoft.com/office/drawing/2014/main" id="{45F12A54-5B84-4F46-A653-95F32359C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729"/>
          <a:stretch/>
        </p:blipFill>
        <p:spPr>
          <a:xfrm>
            <a:off x="4691118" y="3429000"/>
            <a:ext cx="7500882" cy="3429000"/>
          </a:xfrm>
          <a:custGeom>
            <a:avLst/>
            <a:gdLst/>
            <a:ahLst/>
            <a:cxnLst/>
            <a:rect l="l" t="t" r="r" b="b"/>
            <a:pathLst>
              <a:path w="7500882" h="3387852">
                <a:moveTo>
                  <a:pt x="2551735" y="0"/>
                </a:moveTo>
                <a:lnTo>
                  <a:pt x="7500882" y="0"/>
                </a:lnTo>
                <a:lnTo>
                  <a:pt x="7500882" y="3387852"/>
                </a:lnTo>
                <a:lnTo>
                  <a:pt x="0" y="3387852"/>
                </a:lnTo>
                <a:lnTo>
                  <a:pt x="114106" y="3310451"/>
                </a:lnTo>
                <a:cubicBezTo>
                  <a:pt x="291579" y="3182960"/>
                  <a:pt x="465794" y="3045249"/>
                  <a:pt x="641619" y="2904666"/>
                </a:cubicBezTo>
                <a:cubicBezTo>
                  <a:pt x="1607125" y="2132691"/>
                  <a:pt x="2555378" y="1498983"/>
                  <a:pt x="2555378" y="151508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AB12D93-FFA0-48A7-9E87-21388D4B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5778 w 12192000"/>
              <a:gd name="connsiteY1" fmla="*/ 0 h 6858000"/>
              <a:gd name="connsiteX2" fmla="*/ 2916518 w 12192000"/>
              <a:gd name="connsiteY2" fmla="*/ 0 h 6858000"/>
              <a:gd name="connsiteX3" fmla="*/ 5644232 w 12192000"/>
              <a:gd name="connsiteY3" fmla="*/ 0 h 6858000"/>
              <a:gd name="connsiteX4" fmla="*/ 5659622 w 12192000"/>
              <a:gd name="connsiteY4" fmla="*/ 10445 h 6858000"/>
              <a:gd name="connsiteX5" fmla="*/ 7233860 w 12192000"/>
              <a:gd name="connsiteY5" fmla="*/ 3057689 h 6858000"/>
              <a:gd name="connsiteX6" fmla="*/ 7250324 w 12192000"/>
              <a:gd name="connsiteY6" fmla="*/ 3406140 h 6858000"/>
              <a:gd name="connsiteX7" fmla="*/ 12192000 w 12192000"/>
              <a:gd name="connsiteY7" fmla="*/ 3406140 h 6858000"/>
              <a:gd name="connsiteX8" fmla="*/ 12192000 w 12192000"/>
              <a:gd name="connsiteY8" fmla="*/ 3451860 h 6858000"/>
              <a:gd name="connsiteX9" fmla="*/ 7252484 w 12192000"/>
              <a:gd name="connsiteY9" fmla="*/ 3451860 h 6858000"/>
              <a:gd name="connsiteX10" fmla="*/ 7260519 w 12192000"/>
              <a:gd name="connsiteY10" fmla="*/ 3621913 h 6858000"/>
              <a:gd name="connsiteX11" fmla="*/ 5386171 w 12192000"/>
              <a:gd name="connsiteY11" fmla="*/ 6378742 h 6858000"/>
              <a:gd name="connsiteX12" fmla="*/ 4869521 w 12192000"/>
              <a:gd name="connsiteY12" fmla="*/ 6785068 h 6858000"/>
              <a:gd name="connsiteX13" fmla="*/ 4764358 w 12192000"/>
              <a:gd name="connsiteY13" fmla="*/ 6858000 h 6858000"/>
              <a:gd name="connsiteX14" fmla="*/ 2916518 w 12192000"/>
              <a:gd name="connsiteY14" fmla="*/ 6858000 h 6858000"/>
              <a:gd name="connsiteX15" fmla="*/ 95778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5778" y="0"/>
                </a:lnTo>
                <a:lnTo>
                  <a:pt x="2916518" y="0"/>
                </a:lnTo>
                <a:lnTo>
                  <a:pt x="5644232" y="0"/>
                </a:lnTo>
                <a:lnTo>
                  <a:pt x="5659622" y="10445"/>
                </a:lnTo>
                <a:cubicBezTo>
                  <a:pt x="6558388" y="658496"/>
                  <a:pt x="7110000" y="1765698"/>
                  <a:pt x="7233860" y="3057689"/>
                </a:cubicBezTo>
                <a:lnTo>
                  <a:pt x="7250324" y="3406140"/>
                </a:lnTo>
                <a:lnTo>
                  <a:pt x="12192000" y="3406140"/>
                </a:lnTo>
                <a:lnTo>
                  <a:pt x="12192000" y="3451860"/>
                </a:lnTo>
                <a:lnTo>
                  <a:pt x="7252484" y="3451860"/>
                </a:lnTo>
                <a:lnTo>
                  <a:pt x="7260519" y="3621913"/>
                </a:lnTo>
                <a:cubicBezTo>
                  <a:pt x="7260519" y="4971185"/>
                  <a:pt x="6331795" y="5605738"/>
                  <a:pt x="5386171" y="6378742"/>
                </a:cubicBezTo>
                <a:cubicBezTo>
                  <a:pt x="5213968" y="6519512"/>
                  <a:pt x="5043339" y="6657407"/>
                  <a:pt x="4869521" y="6785068"/>
                </a:cubicBezTo>
                <a:lnTo>
                  <a:pt x="4764358" y="6858000"/>
                </a:lnTo>
                <a:lnTo>
                  <a:pt x="2916518" y="6858000"/>
                </a:lnTo>
                <a:lnTo>
                  <a:pt x="957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7378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003D75-9B43-42F3-B476-AB0BEAF16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8880" y="1127765"/>
            <a:ext cx="2865120" cy="95503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849B3B-EAAB-400E-9322-43431F61D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7040"/>
            <a:ext cx="6251713" cy="6268720"/>
          </a:xfrm>
        </p:spPr>
        <p:txBody>
          <a:bodyPr vert="horz" lIns="109728" tIns="109728" rIns="109728" bIns="91440" rtlCol="0">
            <a:normAutofit/>
          </a:bodyPr>
          <a:lstStyle/>
          <a:p>
            <a:pPr lvl="0" indent="-342900"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Poradenské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</a:p>
          <a:p>
            <a:pPr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dětí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cs-CZ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LMP,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SMP, TMP a HMP </a:t>
            </a:r>
          </a:p>
          <a:p>
            <a:pPr marL="342900" lvl="0" indent="-342900">
              <a:spcAft>
                <a:spcPts val="800"/>
              </a:spcAft>
              <a:buFontTx/>
              <a:buChar char="-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předškolní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předprofesní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příprava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celoživotní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Tx/>
              <a:buChar char="-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RVP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ZV (minimální výstupy), RVP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ZŠS,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podpůrná opatření,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didaktické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zásady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role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učitele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specifika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náplň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0F9D6-3FAF-437F-9BA9-24BE38F3E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21" y="-111760"/>
            <a:ext cx="11490910" cy="873760"/>
          </a:xfrm>
        </p:spPr>
        <p:txBody>
          <a:bodyPr/>
          <a:lstStyle/>
          <a:p>
            <a:r>
              <a:rPr lang="cs-CZ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VZDĚLÁVACÍ POTŘEBY (SVP)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79C760-2B2A-4F5C-871D-3AC876A8A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530" y="924340"/>
            <a:ext cx="8090453" cy="5933660"/>
          </a:xfrm>
        </p:spPr>
        <p:txBody>
          <a:bodyPr>
            <a:normAutofit fontScale="62500" lnSpcReduction="20000"/>
          </a:bodyPr>
          <a:lstStyle/>
          <a:p>
            <a:r>
              <a:rPr lang="cs-CZ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žáky se speciálními vzdělávacími potřebami jsou dle § 16 školského zákona (zákon č. 561/2004 Sb. o předškolním, základním, středním, vyšším odborném a jiném vzdělávání) považovány osoby: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sz="26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6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 </a:t>
            </a:r>
            <a:r>
              <a:rPr lang="cs-CZ" sz="2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 postižením</a:t>
            </a:r>
            <a:r>
              <a:rPr lang="cs-CZ" sz="26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(tělesným, zrakovým, sluchovým, mentálním, autismem, </a:t>
            </a:r>
            <a:r>
              <a:rPr lang="cs-CZ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NKS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souběžným postižením více vadami, vývojovými poruchami učení nebo chování)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 </a:t>
            </a:r>
            <a:r>
              <a:rPr lang="cs-CZ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 znevýhodněním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(zdravotním oslabením, dlouhodobým onemocněním a lehčími zdravotními poruchami vedoucími k poruchám učení a chování)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 </a:t>
            </a:r>
            <a:r>
              <a:rPr lang="cs-CZ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sociálním  znevýhodněním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(z rodinného prostředí s nízkým sociálně kulturním postavením, ohrožení sociálně patologickými jevy, s nařízenou ústavní výchovou nebo uloženou ochrannou výchovou a žáci v postavení azylantů a účastníků řízení o udělení azylu)</a:t>
            </a:r>
          </a:p>
          <a:p>
            <a:pPr algn="l"/>
            <a:r>
              <a:rPr lang="cs-CZ" sz="26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Dítětem, žákem a studentem se speciálními vzdělávacími potřebami se rozumí osoba, která k naplnění svých vzdělávacích možností nebo k uplatnění nebo užívání svých práv na rovnoprávném základě s ostatními potřebuje poskytnutí podpůrných opatření</a:t>
            </a:r>
            <a:endParaRPr lang="cs-CZ" sz="2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dítě, zubní kartáček, malé, zuby&#10;&#10;Popis byl vytvořen automaticky">
            <a:extLst>
              <a:ext uri="{FF2B5EF4-FFF2-40B4-BE49-F238E27FC236}">
                <a16:creationId xmlns:a16="http://schemas.microsoft.com/office/drawing/2014/main" id="{B0A8F023-28B2-4352-A298-58AE16E21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5884"/>
            <a:ext cx="3715663" cy="1344811"/>
          </a:xfrm>
          <a:prstGeom prst="rect">
            <a:avLst/>
          </a:prstGeom>
        </p:spPr>
      </p:pic>
      <p:pic>
        <p:nvPicPr>
          <p:cNvPr id="7" name="Obrázek 6" descr="Obsah obrázku klipart&#10;&#10;Popis byl vytvořen automaticky">
            <a:extLst>
              <a:ext uri="{FF2B5EF4-FFF2-40B4-BE49-F238E27FC236}">
                <a16:creationId xmlns:a16="http://schemas.microsoft.com/office/drawing/2014/main" id="{2AFEC179-8C50-49C6-9020-B4F32D10E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4161789"/>
            <a:ext cx="3634244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10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FD45248-8F29-4545-8C8E-464102EE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109330"/>
            <a:ext cx="11151307" cy="1053548"/>
          </a:xfrm>
        </p:spPr>
        <p:txBody>
          <a:bodyPr/>
          <a:lstStyle/>
          <a:p>
            <a:r>
              <a:rPr lang="cs-CZ" sz="4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468DCFB-EE71-4B22-9237-C05952009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504" y="1441174"/>
            <a:ext cx="11559209" cy="530749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20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Závazná dle §16, školského zákona 561/2004 ve znění zákona 82/2015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Vyhlášky č. 27/2016 Sb., o vzdělávání žáků se speciálními vzdělávacími potřebami a žáků nadaných, ve znění účinném od 1. 1. 2020</a:t>
            </a:r>
            <a:endParaRPr lang="cs-CZ" sz="20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Opatření </a:t>
            </a:r>
            <a:r>
              <a:rPr lang="cs-CZ" sz="2000" b="1" u="sng" dirty="0">
                <a:latin typeface="Times New Roman" pitchFamily="18" charset="0"/>
                <a:cs typeface="Times New Roman" pitchFamily="18" charset="0"/>
              </a:rPr>
              <a:t>pro podporu inkluzivního vzdělávání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žáků se SVP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Nezbytné úpravy ve vzdělávání, odpovídající zdravotnímu stavu, kulturnímu prostředí nebo jiným životním podmínkám žáka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Poradenství, úprava organizace, obsahu, hodnocení, forem a metod vzdělávání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Zabezpečení výuky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předmětů speciálně pedagogické péče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Úprava podmínek k přijímání do vzdělávání i jeho ukončení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Použití kompenzačních pomůcek, speciálních učebnic, využití náhradních komunikačních systémů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Vzdělávání podle IVP (není podmínkou, protože zpráva ze ŠPZ se stává závaznou)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Využití asistenta pedagoga (od 3. stupně PO)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u="sng" dirty="0">
                <a:latin typeface="Times New Roman" pitchFamily="18" charset="0"/>
                <a:cs typeface="Times New Roman" pitchFamily="18" charset="0"/>
              </a:rPr>
              <a:t>Máme </a:t>
            </a:r>
            <a:r>
              <a:rPr lang="cs-CZ" sz="2000" b="1" u="sng" dirty="0">
                <a:latin typeface="Times New Roman" pitchFamily="18" charset="0"/>
                <a:cs typeface="Times New Roman" pitchFamily="18" charset="0"/>
              </a:rPr>
              <a:t>5 stupňů podpůrných opatření (MP od 3.stupně)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5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F1F44-2BEE-4561-88CB-16517128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0"/>
            <a:ext cx="11181124" cy="944217"/>
          </a:xfrm>
        </p:spPr>
        <p:txBody>
          <a:bodyPr/>
          <a:lstStyle/>
          <a:p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VZDĚLÁVÁNÍ ŽÁKŮ S MP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E6E629-AF24-4641-83B5-2B3C1E00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148" y="1381539"/>
            <a:ext cx="12052851" cy="5317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Inkluzivní škola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(podpůrná opatření) x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škola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(ZŠ </a:t>
            </a:r>
            <a:r>
              <a:rPr lang="en-US" sz="2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16,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odst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9 </a:t>
            </a:r>
            <a:r>
              <a:rPr lang="cs-CZ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Škol.zák</a:t>
            </a:r>
            <a:r>
              <a:rPr lang="cs-CZ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nebo ZŠ speciální)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 za spolupráce SPC – ŠKOLA – RODINA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 vydává doporučení pro formu vzdělávání (přijetí žáka: rodiče, SPC, škola)</a:t>
            </a:r>
          </a:p>
          <a:p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FUNGUJE INKLUZE: </a:t>
            </a:r>
          </a:p>
          <a:p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 z SPC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(vymezí PO) – </a:t>
            </a: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ŠPP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(konkretizují praktickou aplikaci PO) – </a:t>
            </a: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třídní učitel a asistent pedagoga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(realizují PO) –</a:t>
            </a: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ŠPP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(upravuje a podporuje využívání PO – hodiny </a:t>
            </a:r>
            <a:r>
              <a:rPr 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spec.ped.péče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hodnotí efektivitu využití PO</a:t>
            </a:r>
          </a:p>
          <a:p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729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AC8CD-42C7-43BE-B918-6ECB2B34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6" y="442220"/>
            <a:ext cx="10402576" cy="134526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SVP ŽÁKŮ S MP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(vymezuje SPC)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ACA96-4629-49CC-A8D9-D6CDF5B3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276"/>
            <a:ext cx="12009120" cy="4511958"/>
          </a:xfrm>
        </p:spPr>
        <p:txBody>
          <a:bodyPr>
            <a:normAutofit fontScale="77500" lnSpcReduction="20000"/>
          </a:bodyPr>
          <a:lstStyle/>
          <a:p>
            <a:r>
              <a:rPr lang="cs-CZ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SVP ŽÁKŮ S MP: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názornost, individuální přístup, systematičnost, přiměřenost, trvalost, praktická využitelnost, pozitivní motivace, zaměření na pragmatickou jazykovou rovinu,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interdisciplionární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přístup (pedagogika, medicína, psychologie, logopedie, etopedie), spolupráce rodina-škola, práce s kolektivem třídy, vhodné posazení ve třídě, přístup učitele, tolerance ke komunikačním specifikům</a:t>
            </a:r>
          </a:p>
          <a:p>
            <a:r>
              <a:rPr lang="cs-CZ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PODPORY :</a:t>
            </a:r>
          </a:p>
          <a:p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Poradenství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ŠPP, ŠPZ </a:t>
            </a:r>
          </a:p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IVP, asistent pedagoga, úprava hodnocení, průběhu, náplně, formy a rozsahu vzdělávání, speciální pomůcky, učebnice, úprava práce s kolektivem, hodiny speciálně pedagogické péče, zapojení terapií (logopedie, arteterapie, muzikoterapie, dramaterapie, taneční terapie,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snoezellen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canisterapie…) a speciálních metod ve vzdělávání (globální čtení, FIE, AAK…)</a:t>
            </a:r>
          </a:p>
          <a:p>
            <a:r>
              <a:rPr lang="cs-CZ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SVP SLOUŽÍ: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žákovi k maximální podpoře v rámci vzdělávání, konkretizaci jeho potřeb a systematickému individuálnímu přístupu k jeho vzdělávání, předcházení znevýhodnění žáka vůči intaktním spolužákům, podpora tolerance a empatie majority, osvěta, budování prosociálního chování a přístupu v mezilidských vztazích, otevřenost školy, moderní vzdělávací tendence související s dnešním inkluzivním pojetím přístupu k žákům se SVP</a:t>
            </a:r>
          </a:p>
          <a:p>
            <a:endParaRPr lang="cs-CZ" dirty="0"/>
          </a:p>
        </p:txBody>
      </p:sp>
      <p:pic>
        <p:nvPicPr>
          <p:cNvPr id="5" name="Obrázek 4" descr="Obsah obrázku osoba, země, exteriér, chlapec&#10;&#10;Popis byl vytvořen automaticky">
            <a:extLst>
              <a:ext uri="{FF2B5EF4-FFF2-40B4-BE49-F238E27FC236}">
                <a16:creationId xmlns:a16="http://schemas.microsoft.com/office/drawing/2014/main" id="{3CCC1526-7336-4365-8DA2-D3CD72B7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86" y="0"/>
            <a:ext cx="3414114" cy="1952873"/>
          </a:xfrm>
          <a:prstGeom prst="rect">
            <a:avLst/>
          </a:prstGeom>
        </p:spPr>
      </p:pic>
      <p:pic>
        <p:nvPicPr>
          <p:cNvPr id="7" name="Obrázek 6" descr="Obsah obrázku osoba, interiér, malé&#10;&#10;Popis byl vytvořen automaticky">
            <a:extLst>
              <a:ext uri="{FF2B5EF4-FFF2-40B4-BE49-F238E27FC236}">
                <a16:creationId xmlns:a16="http://schemas.microsoft.com/office/drawing/2014/main" id="{F2533FDF-0908-400E-BA7C-0D7C9EBCA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25" y="33766"/>
            <a:ext cx="2628316" cy="18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17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606E9B-7855-45FD-99AE-3DA22F882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607" y="2712720"/>
            <a:ext cx="8394306" cy="636767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cs-CZ" sz="2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VZDĚLÁVÁNÍ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7D219B-3255-4F06-946A-3932546DE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607" y="3482292"/>
            <a:ext cx="8394306" cy="3062041"/>
          </a:xfrm>
        </p:spPr>
        <p:txBody>
          <a:bodyPr anchor="t">
            <a:norm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MŠ speciální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(podle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zákona)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podle </a:t>
            </a:r>
            <a:r>
              <a:rPr lang="cs-CZ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býv.ZŠ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praktická)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nebo </a:t>
            </a:r>
            <a:r>
              <a:rPr lang="cs-CZ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(také funguje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Odborné učiliště, praktická škola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Večerní škola, zájmová činnost v rámci NNO, DOSZP</a:t>
            </a:r>
            <a:endParaRPr lang="cs-CZ" sz="2000" b="1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cs-CZ" sz="800" dirty="0"/>
          </a:p>
        </p:txBody>
      </p:sp>
      <p:pic>
        <p:nvPicPr>
          <p:cNvPr id="5" name="Obrázek 4" descr="Obsah obrázku osoba, zeď, interiér, jídelní stůl&#10;&#10;Popis byl vytvořen automaticky">
            <a:extLst>
              <a:ext uri="{FF2B5EF4-FFF2-40B4-BE49-F238E27FC236}">
                <a16:creationId xmlns:a16="http://schemas.microsoft.com/office/drawing/2014/main" id="{BF0CB5CB-FA33-4BB9-9212-878B6F7B4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07" y="313666"/>
            <a:ext cx="3996106" cy="22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34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4AB742-44A6-4CDD-B54A-818846AF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8C657C2-EC00-440D-8A5F-707099665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2E59B97-22BB-4B21-A9FA-03420C055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979426-C6FD-4460-83C7-21632A5C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863" y="0"/>
            <a:ext cx="4546360" cy="30837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737DC92-56B9-4937-AE19-D0092C88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1145"/>
            <a:ext cx="4212546" cy="5186855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ED9FA9-D215-4E4B-AC03-F103CF5EF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4F7307B-EE3B-4DDF-BA3E-2446D7BA8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stůl, osoba, vsedě, interiér&#10;&#10;Popis byl vytvořen automaticky">
            <a:extLst>
              <a:ext uri="{FF2B5EF4-FFF2-40B4-BE49-F238E27FC236}">
                <a16:creationId xmlns:a16="http://schemas.microsoft.com/office/drawing/2014/main" id="{8DEFDE55-D5D1-4DC8-972F-1D9B9F570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0" b="-3"/>
          <a:stretch/>
        </p:blipFill>
        <p:spPr>
          <a:xfrm>
            <a:off x="3657599" y="2"/>
            <a:ext cx="3392905" cy="2376547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pic>
        <p:nvPicPr>
          <p:cNvPr id="5" name="Obrázek 4" descr="Obsah obrázku text, osoba, interiér, vsedě&#10;&#10;Popis byl vytvořen automaticky">
            <a:extLst>
              <a:ext uri="{FF2B5EF4-FFF2-40B4-BE49-F238E27FC236}">
                <a16:creationId xmlns:a16="http://schemas.microsoft.com/office/drawing/2014/main" id="{836831D1-940C-44BE-AA56-C2FDCFDF9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846"/>
          <a:stretch/>
        </p:blipFill>
        <p:spPr>
          <a:xfrm>
            <a:off x="20" y="1841412"/>
            <a:ext cx="3979197" cy="5016586"/>
          </a:xfrm>
          <a:custGeom>
            <a:avLst/>
            <a:gdLst/>
            <a:ahLst/>
            <a:cxnLst/>
            <a:rect l="l" t="t" r="r" b="b"/>
            <a:pathLst>
              <a:path w="3958391" h="4808550">
                <a:moveTo>
                  <a:pt x="1130737" y="1268"/>
                </a:moveTo>
                <a:cubicBezTo>
                  <a:pt x="1511837" y="13752"/>
                  <a:pt x="1903175" y="118732"/>
                  <a:pt x="2288137" y="330915"/>
                </a:cubicBezTo>
                <a:cubicBezTo>
                  <a:pt x="3664944" y="1089786"/>
                  <a:pt x="4426594" y="2909285"/>
                  <a:pt x="3643399" y="4204334"/>
                </a:cubicBezTo>
                <a:cubicBezTo>
                  <a:pt x="3459833" y="4507867"/>
                  <a:pt x="3219629" y="4660926"/>
                  <a:pt x="2944782" y="4788439"/>
                </a:cubicBezTo>
                <a:lnTo>
                  <a:pt x="2899152" y="4808550"/>
                </a:lnTo>
                <a:lnTo>
                  <a:pt x="0" y="4808550"/>
                </a:lnTo>
                <a:lnTo>
                  <a:pt x="0" y="244579"/>
                </a:lnTo>
                <a:lnTo>
                  <a:pt x="77902" y="207282"/>
                </a:lnTo>
                <a:cubicBezTo>
                  <a:pt x="409697" y="62291"/>
                  <a:pt x="765516" y="-10694"/>
                  <a:pt x="1130737" y="1268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D6FC86-C97D-41F7-9F69-5FD01EA5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149BA8E-E6C8-4AD3-9570-48F8A1AC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DA5EA15-015B-4C5B-86F1-E15E6C34F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Obrázek 8" descr="Obsah obrázku osoba, zeď, interiér&#10;&#10;Popis byl vytvořen automaticky">
            <a:extLst>
              <a:ext uri="{FF2B5EF4-FFF2-40B4-BE49-F238E27FC236}">
                <a16:creationId xmlns:a16="http://schemas.microsoft.com/office/drawing/2014/main" id="{72BB75DD-5628-42E2-AFD1-2C35785899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r="-4" b="-4"/>
          <a:stretch/>
        </p:blipFill>
        <p:spPr>
          <a:xfrm>
            <a:off x="8566485" y="1"/>
            <a:ext cx="3625516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3F76D7C8-4148-4C49-8E01-C36FB414C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1376" y="3276241"/>
            <a:ext cx="8030471" cy="3581758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cs-CZ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VZDĚLÁVÁNÍ ŽÁKŮ S MP </a:t>
            </a:r>
          </a:p>
          <a:p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 S LMP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primárně inkluze do běžné ZŠ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(RVP ZV – žák má asistenta pedagoga a další podpůrná opatření 3. stupně  a plní minimální výstupy), popřípadě 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dle </a:t>
            </a:r>
            <a:r>
              <a:rPr lang="cs-CZ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 </a:t>
            </a:r>
            <a:r>
              <a:rPr lang="cs-CZ" sz="16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6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býv</a:t>
            </a:r>
            <a:r>
              <a:rPr lang="cs-CZ" sz="16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ZŠ praktická)</a:t>
            </a:r>
          </a:p>
          <a:p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 SE SMP, TMP, HMP 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buď v rámci 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inkluze v běžné ZŠ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(dle RVP ZŠS </a:t>
            </a:r>
            <a:r>
              <a:rPr lang="cs-CZ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I.dílu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podpůrnými opatření 4. stupně: IVP, asistent pedagoga, hodiny speciálně pedagogické péče), nebo na 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(dle RVP ZŠS I díl)</a:t>
            </a:r>
          </a:p>
          <a:p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 S TMP, HMP A KOMBI POSTIŽENÍM - 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(RVP ZŠS II díl)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6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20C646-59DF-491D-AAAD-989514DDE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28" y="132080"/>
            <a:ext cx="6162122" cy="1080494"/>
          </a:xfrm>
        </p:spPr>
        <p:txBody>
          <a:bodyPr vert="horz" lIns="109728" tIns="109728" rIns="109728" bIns="91440" rtlCol="0" anchor="b">
            <a:noAutofit/>
          </a:bodyPr>
          <a:lstStyle/>
          <a:p>
            <a:pPr>
              <a:lnSpc>
                <a:spcPct val="130000"/>
              </a:lnSpc>
            </a:pPr>
            <a:r>
              <a:rPr lang="en-US" sz="4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159C7C-2378-45F1-9285-0D634A067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52" y="2117034"/>
            <a:ext cx="6022939" cy="4204252"/>
          </a:xfrm>
        </p:spPr>
        <p:txBody>
          <a:bodyPr vert="horz" lIns="109728" tIns="109728" rIns="109728" bIns="91440" rtlCol="0" anchor="t">
            <a:normAutofit fontScale="92500"/>
          </a:bodyPr>
          <a:lstStyle/>
          <a:p>
            <a:pPr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ÚROVEŇ</a:t>
            </a:r>
          </a:p>
          <a:p>
            <a:pPr indent="-514350">
              <a:buFont typeface="Corbel" panose="020B0503020204020204" pitchFamily="34" charset="0"/>
              <a:buAutoNum type="arabicPeriod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14350">
              <a:buFont typeface="Corbel" panose="020B0503020204020204" pitchFamily="34" charset="0"/>
              <a:buAutoNum type="arabicPeriod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Rámcové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programy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(RVP)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 ÚROVEŇ</a:t>
            </a:r>
          </a:p>
          <a:p>
            <a:pPr indent="-514350">
              <a:buFont typeface="Corbel" panose="020B0503020204020204" pitchFamily="34" charset="0"/>
              <a:buAutoNum type="arabicPeriod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programy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(ŠVP)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14350">
              <a:buFont typeface="Corbel" panose="020B0503020204020204" pitchFamily="34" charset="0"/>
              <a:buAutoNum type="arabicPeriod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Učební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interiér, nemocniční pokoj&#10;&#10;Popis byl vytvořen automaticky">
            <a:extLst>
              <a:ext uri="{FF2B5EF4-FFF2-40B4-BE49-F238E27FC236}">
                <a16:creationId xmlns:a16="http://schemas.microsoft.com/office/drawing/2014/main" id="{03454CAA-805B-47B8-80E2-780FB5E7E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r="17019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9600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muž&#10;&#10;Popis byl vytvořen automaticky">
            <a:extLst>
              <a:ext uri="{FF2B5EF4-FFF2-40B4-BE49-F238E27FC236}">
                <a16:creationId xmlns:a16="http://schemas.microsoft.com/office/drawing/2014/main" id="{9C836F7C-EA2A-4F9A-9198-EF2854229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r="25870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47FBB5-64A5-4CAC-95ED-993685A04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42245"/>
            <a:ext cx="5589767" cy="113999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1B9BD2-4F8E-4829-800C-7C63D3EDB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992" y="1977887"/>
            <a:ext cx="6033052" cy="4611756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pPr indent="-285750">
              <a:buFont typeface="Corbel" panose="020B0503020204020204" pitchFamily="34" charset="0"/>
              <a:buChar char="•"/>
              <a:defRPr/>
            </a:pPr>
            <a:r>
              <a:rPr lang="en-US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561/2004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školského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82/2015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hl. § 16 a 19)</a:t>
            </a:r>
          </a:p>
          <a:p>
            <a:pPr indent="-285750">
              <a:buFont typeface="Corbel" panose="020B0503020204020204" pitchFamily="34" charset="0"/>
              <a:buChar char="•"/>
              <a:defRPr/>
            </a:pPr>
            <a:r>
              <a:rPr lang="en-US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Vyhláška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27/2016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potřebami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nadaných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opatření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</a:p>
          <a:p>
            <a:pPr indent="-285750">
              <a:buFont typeface="Corbel" panose="020B0503020204020204" pitchFamily="34" charset="0"/>
              <a:buChar char="•"/>
              <a:defRPr/>
            </a:pPr>
            <a:r>
              <a:rPr lang="en-US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Vyhláška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72/2005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služeb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školách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zařízeních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(PPP, SPC, ŠPP)</a:t>
            </a:r>
          </a:p>
          <a:p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30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E85769A-34B7-4E26-8919-D5FA94CA1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6AE8D8-D4CD-4013-AA9D-223C075DE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278295"/>
            <a:ext cx="5624118" cy="1749287"/>
          </a:xfrm>
        </p:spPr>
        <p:txBody>
          <a:bodyPr anchor="b">
            <a:normAutofit/>
          </a:bodyPr>
          <a:lstStyle/>
          <a:p>
            <a:pPr algn="ctr"/>
            <a:r>
              <a:rPr lang="cs-CZ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ŠKOLA SPECIÁLNÍ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2CB85B-298D-4D77-A7E6-4B0D806ED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3784" y="2896807"/>
            <a:ext cx="6082746" cy="3682898"/>
          </a:xfrm>
        </p:spPr>
        <p:txBody>
          <a:bodyPr anchor="t"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 speciální školy určené ke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se SMP, TMP A HMP, KOMBINOVANÝM POSTIŽENÍM A 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RVP PRO OBOR VZDĚLÁNÍ ZÁKLADNÍ ŠKOLA SPECIÁLNÍ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(RVP ZŠS)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 získá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základy vzdělání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přípravný stupeň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 rozdíl od ZŠ, které mají přípravnou třídu)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Řídí se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808283-A1DB-43B4-A966-F9598351A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884" y="1"/>
            <a:ext cx="4160139" cy="2705499"/>
          </a:xfrm>
          <a:custGeom>
            <a:avLst/>
            <a:gdLst>
              <a:gd name="connsiteX0" fmla="*/ 287297 w 4160139"/>
              <a:gd name="connsiteY0" fmla="*/ 0 h 2705499"/>
              <a:gd name="connsiteX1" fmla="*/ 3995256 w 4160139"/>
              <a:gd name="connsiteY1" fmla="*/ 0 h 2705499"/>
              <a:gd name="connsiteX2" fmla="*/ 4034877 w 4160139"/>
              <a:gd name="connsiteY2" fmla="*/ 103389 h 2705499"/>
              <a:gd name="connsiteX3" fmla="*/ 4160139 w 4160139"/>
              <a:gd name="connsiteY3" fmla="*/ 910537 h 2705499"/>
              <a:gd name="connsiteX4" fmla="*/ 3944007 w 4160139"/>
              <a:gd name="connsiteY4" fmla="*/ 1507609 h 2705499"/>
              <a:gd name="connsiteX5" fmla="*/ 3304097 w 4160139"/>
              <a:gd name="connsiteY5" fmla="*/ 2063570 h 2705499"/>
              <a:gd name="connsiteX6" fmla="*/ 3163402 w 4160139"/>
              <a:gd name="connsiteY6" fmla="*/ 2169920 h 2705499"/>
              <a:gd name="connsiteX7" fmla="*/ 2007312 w 4160139"/>
              <a:gd name="connsiteY7" fmla="*/ 2705499 h 2705499"/>
              <a:gd name="connsiteX8" fmla="*/ 484397 w 4160139"/>
              <a:gd name="connsiteY8" fmla="*/ 1834932 h 2705499"/>
              <a:gd name="connsiteX9" fmla="*/ 322099 w 4160139"/>
              <a:gd name="connsiteY9" fmla="*/ 1612216 h 2705499"/>
              <a:gd name="connsiteX10" fmla="*/ 0 w 4160139"/>
              <a:gd name="connsiteY10" fmla="*/ 910537 h 2705499"/>
              <a:gd name="connsiteX11" fmla="*/ 194617 w 4160139"/>
              <a:gd name="connsiteY11" fmla="*/ 154855 h 27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0139" h="2705499">
                <a:moveTo>
                  <a:pt x="287297" y="0"/>
                </a:moveTo>
                <a:lnTo>
                  <a:pt x="3995256" y="0"/>
                </a:lnTo>
                <a:lnTo>
                  <a:pt x="4034877" y="103389"/>
                </a:lnTo>
                <a:cubicBezTo>
                  <a:pt x="4117064" y="350002"/>
                  <a:pt x="4160139" y="623018"/>
                  <a:pt x="4160139" y="910537"/>
                </a:cubicBezTo>
                <a:cubicBezTo>
                  <a:pt x="4160139" y="1139959"/>
                  <a:pt x="4093451" y="1324089"/>
                  <a:pt x="3944007" y="1507609"/>
                </a:cubicBezTo>
                <a:cubicBezTo>
                  <a:pt x="3787690" y="1699579"/>
                  <a:pt x="3552811" y="1876392"/>
                  <a:pt x="3304097" y="2063570"/>
                </a:cubicBezTo>
                <a:cubicBezTo>
                  <a:pt x="3258210" y="2098062"/>
                  <a:pt x="3210805" y="2133774"/>
                  <a:pt x="3163402" y="2169920"/>
                </a:cubicBezTo>
                <a:cubicBezTo>
                  <a:pt x="2739085" y="2493411"/>
                  <a:pt x="2429395" y="2705499"/>
                  <a:pt x="2007312" y="2705499"/>
                </a:cubicBezTo>
                <a:cubicBezTo>
                  <a:pt x="1364186" y="2705499"/>
                  <a:pt x="908715" y="2445156"/>
                  <a:pt x="484397" y="1834932"/>
                </a:cubicBezTo>
                <a:cubicBezTo>
                  <a:pt x="428870" y="1755060"/>
                  <a:pt x="374591" y="1682420"/>
                  <a:pt x="322099" y="1612216"/>
                </a:cubicBezTo>
                <a:cubicBezTo>
                  <a:pt x="104539" y="1321127"/>
                  <a:pt x="0" y="1169747"/>
                  <a:pt x="0" y="910537"/>
                </a:cubicBezTo>
                <a:cubicBezTo>
                  <a:pt x="0" y="653156"/>
                  <a:pt x="65526" y="398909"/>
                  <a:pt x="194617" y="15485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881382-2905-40A6-B674-0F8E1249E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3627" y="1"/>
            <a:ext cx="3932649" cy="2526221"/>
          </a:xfrm>
          <a:custGeom>
            <a:avLst/>
            <a:gdLst>
              <a:gd name="connsiteX0" fmla="*/ 327220 w 3932649"/>
              <a:gd name="connsiteY0" fmla="*/ 0 h 2526221"/>
              <a:gd name="connsiteX1" fmla="*/ 3746109 w 3932649"/>
              <a:gd name="connsiteY1" fmla="*/ 0 h 2526221"/>
              <a:gd name="connsiteX2" fmla="*/ 3749094 w 3932649"/>
              <a:gd name="connsiteY2" fmla="*/ 5803 h 2526221"/>
              <a:gd name="connsiteX3" fmla="*/ 3932649 w 3932649"/>
              <a:gd name="connsiteY3" fmla="*/ 899994 h 2526221"/>
              <a:gd name="connsiteX4" fmla="*/ 3728337 w 3932649"/>
              <a:gd name="connsiteY4" fmla="*/ 1440938 h 2526221"/>
              <a:gd name="connsiteX5" fmla="*/ 3123419 w 3932649"/>
              <a:gd name="connsiteY5" fmla="*/ 1944636 h 2526221"/>
              <a:gd name="connsiteX6" fmla="*/ 2990418 w 3932649"/>
              <a:gd name="connsiteY6" fmla="*/ 2040989 h 2526221"/>
              <a:gd name="connsiteX7" fmla="*/ 1897546 w 3932649"/>
              <a:gd name="connsiteY7" fmla="*/ 2526221 h 2526221"/>
              <a:gd name="connsiteX8" fmla="*/ 457909 w 3932649"/>
              <a:gd name="connsiteY8" fmla="*/ 1737492 h 2526221"/>
              <a:gd name="connsiteX9" fmla="*/ 304485 w 3932649"/>
              <a:gd name="connsiteY9" fmla="*/ 1535712 h 2526221"/>
              <a:gd name="connsiteX10" fmla="*/ 0 w 3932649"/>
              <a:gd name="connsiteY10" fmla="*/ 899994 h 2526221"/>
              <a:gd name="connsiteX11" fmla="*/ 183974 w 3932649"/>
              <a:gd name="connsiteY11" fmla="*/ 215351 h 2526221"/>
              <a:gd name="connsiteX12" fmla="*/ 283080 w 3932649"/>
              <a:gd name="connsiteY12" fmla="*/ 56648 h 252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2649" h="2526221">
                <a:moveTo>
                  <a:pt x="327220" y="0"/>
                </a:moveTo>
                <a:lnTo>
                  <a:pt x="3746109" y="0"/>
                </a:lnTo>
                <a:lnTo>
                  <a:pt x="3749094" y="5803"/>
                </a:lnTo>
                <a:cubicBezTo>
                  <a:pt x="3869026" y="269299"/>
                  <a:pt x="3932649" y="574382"/>
                  <a:pt x="3932649" y="899994"/>
                </a:cubicBezTo>
                <a:cubicBezTo>
                  <a:pt x="3932649" y="1107850"/>
                  <a:pt x="3869608" y="1274671"/>
                  <a:pt x="3728337" y="1440938"/>
                </a:cubicBezTo>
                <a:cubicBezTo>
                  <a:pt x="3580568" y="1614862"/>
                  <a:pt x="3358533" y="1775054"/>
                  <a:pt x="3123419" y="1944636"/>
                </a:cubicBezTo>
                <a:cubicBezTo>
                  <a:pt x="3080041" y="1975886"/>
                  <a:pt x="3035229" y="2008241"/>
                  <a:pt x="2990418" y="2040989"/>
                </a:cubicBezTo>
                <a:cubicBezTo>
                  <a:pt x="2589303" y="2334070"/>
                  <a:pt x="2296549" y="2526221"/>
                  <a:pt x="1897546" y="2526221"/>
                </a:cubicBezTo>
                <a:cubicBezTo>
                  <a:pt x="1289588" y="2526221"/>
                  <a:pt x="859023" y="2290352"/>
                  <a:pt x="457909" y="1737492"/>
                </a:cubicBezTo>
                <a:cubicBezTo>
                  <a:pt x="405418" y="1665129"/>
                  <a:pt x="354108" y="1599316"/>
                  <a:pt x="304485" y="1535712"/>
                </a:cubicBezTo>
                <a:cubicBezTo>
                  <a:pt x="98822" y="1271987"/>
                  <a:pt x="0" y="1134838"/>
                  <a:pt x="0" y="899994"/>
                </a:cubicBezTo>
                <a:cubicBezTo>
                  <a:pt x="0" y="666809"/>
                  <a:pt x="61943" y="436462"/>
                  <a:pt x="183974" y="215351"/>
                </a:cubicBezTo>
                <a:cubicBezTo>
                  <a:pt x="213828" y="161276"/>
                  <a:pt x="246888" y="108345"/>
                  <a:pt x="283080" y="5664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dítě, interiér, osoba, hračka&#10;&#10;Popis byl vytvořen automaticky">
            <a:extLst>
              <a:ext uri="{FF2B5EF4-FFF2-40B4-BE49-F238E27FC236}">
                <a16:creationId xmlns:a16="http://schemas.microsoft.com/office/drawing/2014/main" id="{3F5DC506-BA86-4EAF-B4F0-C92772BD6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" b="5"/>
          <a:stretch/>
        </p:blipFill>
        <p:spPr>
          <a:xfrm>
            <a:off x="1839747" y="3"/>
            <a:ext cx="3440421" cy="2402343"/>
          </a:xfrm>
          <a:custGeom>
            <a:avLst/>
            <a:gdLst/>
            <a:ahLst/>
            <a:cxnLst/>
            <a:rect l="l" t="t" r="r" b="b"/>
            <a:pathLst>
              <a:path w="3440421" h="2402343">
                <a:moveTo>
                  <a:pt x="379897" y="0"/>
                </a:moveTo>
                <a:lnTo>
                  <a:pt x="3218884" y="0"/>
                </a:lnTo>
                <a:lnTo>
                  <a:pt x="3279840" y="122543"/>
                </a:lnTo>
                <a:cubicBezTo>
                  <a:pt x="3384762" y="360883"/>
                  <a:pt x="3440421" y="636841"/>
                  <a:pt x="3440421" y="931368"/>
                </a:cubicBezTo>
                <a:cubicBezTo>
                  <a:pt x="3440421" y="1119380"/>
                  <a:pt x="3385271" y="1270275"/>
                  <a:pt x="3261683" y="1420669"/>
                </a:cubicBezTo>
                <a:cubicBezTo>
                  <a:pt x="3132407" y="1577990"/>
                  <a:pt x="2938164" y="1722889"/>
                  <a:pt x="2732478" y="1876281"/>
                </a:cubicBezTo>
                <a:cubicBezTo>
                  <a:pt x="2694529" y="1904547"/>
                  <a:pt x="2655326" y="1933813"/>
                  <a:pt x="2616125" y="1963435"/>
                </a:cubicBezTo>
                <a:cubicBezTo>
                  <a:pt x="2265215" y="2228536"/>
                  <a:pt x="2009103" y="2402343"/>
                  <a:pt x="1660040" y="2402343"/>
                </a:cubicBezTo>
                <a:cubicBezTo>
                  <a:pt x="1128177" y="2402343"/>
                  <a:pt x="751504" y="2188992"/>
                  <a:pt x="400595" y="1688912"/>
                </a:cubicBezTo>
                <a:cubicBezTo>
                  <a:pt x="354674" y="1623457"/>
                  <a:pt x="309786" y="1563928"/>
                  <a:pt x="266375" y="1506395"/>
                </a:cubicBezTo>
                <a:cubicBezTo>
                  <a:pt x="86453" y="1267847"/>
                  <a:pt x="0" y="1143791"/>
                  <a:pt x="0" y="931368"/>
                </a:cubicBezTo>
                <a:cubicBezTo>
                  <a:pt x="0" y="720444"/>
                  <a:pt x="54190" y="512088"/>
                  <a:pt x="160947" y="312085"/>
                </a:cubicBezTo>
                <a:cubicBezTo>
                  <a:pt x="213181" y="214260"/>
                  <a:pt x="276637" y="120576"/>
                  <a:pt x="350789" y="31674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5631074-8AE6-4D14-80C0-3068E1D44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" y="3018886"/>
            <a:ext cx="5253985" cy="3839114"/>
          </a:xfrm>
          <a:custGeom>
            <a:avLst/>
            <a:gdLst>
              <a:gd name="connsiteX0" fmla="*/ 2652764 w 5253985"/>
              <a:gd name="connsiteY0" fmla="*/ 0 h 3839114"/>
              <a:gd name="connsiteX1" fmla="*/ 3746786 w 5253985"/>
              <a:gd name="connsiteY1" fmla="*/ 229373 h 3839114"/>
              <a:gd name="connsiteX2" fmla="*/ 4544690 w 5253985"/>
              <a:gd name="connsiteY2" fmla="*/ 848244 h 3839114"/>
              <a:gd name="connsiteX3" fmla="*/ 5253985 w 5253985"/>
              <a:gd name="connsiteY3" fmla="*/ 3040325 h 3839114"/>
              <a:gd name="connsiteX4" fmla="*/ 5014333 w 5253985"/>
              <a:gd name="connsiteY4" fmla="*/ 3835527 h 3839114"/>
              <a:gd name="connsiteX5" fmla="*/ 5011695 w 5253985"/>
              <a:gd name="connsiteY5" fmla="*/ 3839114 h 3839114"/>
              <a:gd name="connsiteX6" fmla="*/ 0 w 5253985"/>
              <a:gd name="connsiteY6" fmla="*/ 3839114 h 3839114"/>
              <a:gd name="connsiteX7" fmla="*/ 0 w 5253985"/>
              <a:gd name="connsiteY7" fmla="*/ 1152678 h 3839114"/>
              <a:gd name="connsiteX8" fmla="*/ 3216 w 5253985"/>
              <a:gd name="connsiteY8" fmla="*/ 1149041 h 3839114"/>
              <a:gd name="connsiteX9" fmla="*/ 241558 w 5253985"/>
              <a:gd name="connsiteY9" fmla="*/ 924832 h 3839114"/>
              <a:gd name="connsiteX10" fmla="*/ 1375905 w 5253985"/>
              <a:gd name="connsiteY10" fmla="*/ 246814 h 3839114"/>
              <a:gd name="connsiteX11" fmla="*/ 2652764 w 5253985"/>
              <a:gd name="connsiteY11" fmla="*/ 0 h 383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3985" h="3839114">
                <a:moveTo>
                  <a:pt x="2652764" y="0"/>
                </a:moveTo>
                <a:cubicBezTo>
                  <a:pt x="3052630" y="0"/>
                  <a:pt x="3420654" y="77244"/>
                  <a:pt x="3746786" y="229373"/>
                </a:cubicBezTo>
                <a:cubicBezTo>
                  <a:pt x="4052428" y="372058"/>
                  <a:pt x="4320877" y="580316"/>
                  <a:pt x="4544690" y="848244"/>
                </a:cubicBezTo>
                <a:cubicBezTo>
                  <a:pt x="5002112" y="1396033"/>
                  <a:pt x="5253985" y="2174508"/>
                  <a:pt x="5253985" y="3040325"/>
                </a:cubicBezTo>
                <a:cubicBezTo>
                  <a:pt x="5253985" y="3342582"/>
                  <a:pt x="5179347" y="3592625"/>
                  <a:pt x="5014333" y="3835527"/>
                </a:cubicBezTo>
                <a:lnTo>
                  <a:pt x="5011695" y="3839114"/>
                </a:lnTo>
                <a:lnTo>
                  <a:pt x="0" y="3839114"/>
                </a:lnTo>
                <a:lnTo>
                  <a:pt x="0" y="1152678"/>
                </a:lnTo>
                <a:lnTo>
                  <a:pt x="3216" y="1149041"/>
                </a:lnTo>
                <a:cubicBezTo>
                  <a:pt x="78091" y="1071911"/>
                  <a:pt x="157577" y="997126"/>
                  <a:pt x="241558" y="924832"/>
                </a:cubicBezTo>
                <a:cubicBezTo>
                  <a:pt x="571735" y="640510"/>
                  <a:pt x="963900" y="406025"/>
                  <a:pt x="1375905" y="246814"/>
                </a:cubicBezTo>
                <a:cubicBezTo>
                  <a:pt x="1799001" y="83016"/>
                  <a:pt x="2228753" y="0"/>
                  <a:pt x="2652764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8E7DDC4-E7EF-41AA-BF97-1D1A6527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2896807"/>
            <a:ext cx="5496741" cy="3961193"/>
          </a:xfrm>
          <a:custGeom>
            <a:avLst/>
            <a:gdLst>
              <a:gd name="connsiteX0" fmla="*/ 2687984 w 5496741"/>
              <a:gd name="connsiteY0" fmla="*/ 0 h 3961193"/>
              <a:gd name="connsiteX1" fmla="*/ 3869291 w 5496741"/>
              <a:gd name="connsiteY1" fmla="*/ 241782 h 3961193"/>
              <a:gd name="connsiteX2" fmla="*/ 4730855 w 5496741"/>
              <a:gd name="connsiteY2" fmla="*/ 894134 h 3961193"/>
              <a:gd name="connsiteX3" fmla="*/ 5496741 w 5496741"/>
              <a:gd name="connsiteY3" fmla="*/ 3204808 h 3961193"/>
              <a:gd name="connsiteX4" fmla="*/ 5308405 w 5496741"/>
              <a:gd name="connsiteY4" fmla="*/ 3932698 h 3961193"/>
              <a:gd name="connsiteX5" fmla="*/ 5290213 w 5496741"/>
              <a:gd name="connsiteY5" fmla="*/ 3961193 h 3961193"/>
              <a:gd name="connsiteX6" fmla="*/ 0 w 5496741"/>
              <a:gd name="connsiteY6" fmla="*/ 3961193 h 3961193"/>
              <a:gd name="connsiteX7" fmla="*/ 0 w 5496741"/>
              <a:gd name="connsiteY7" fmla="*/ 1052376 h 3961193"/>
              <a:gd name="connsiteX8" fmla="*/ 84403 w 5496741"/>
              <a:gd name="connsiteY8" fmla="*/ 974866 h 3961193"/>
              <a:gd name="connsiteX9" fmla="*/ 1309253 w 5496741"/>
              <a:gd name="connsiteY9" fmla="*/ 260167 h 3961193"/>
              <a:gd name="connsiteX10" fmla="*/ 2687984 w 5496741"/>
              <a:gd name="connsiteY10" fmla="*/ 0 h 39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6741" h="3961193">
                <a:moveTo>
                  <a:pt x="2687984" y="0"/>
                </a:moveTo>
                <a:cubicBezTo>
                  <a:pt x="3119754" y="0"/>
                  <a:pt x="3517139" y="81423"/>
                  <a:pt x="3869291" y="241782"/>
                </a:cubicBezTo>
                <a:cubicBezTo>
                  <a:pt x="4199319" y="392186"/>
                  <a:pt x="4489185" y="611711"/>
                  <a:pt x="4730855" y="894134"/>
                </a:cubicBezTo>
                <a:cubicBezTo>
                  <a:pt x="5224771" y="1471559"/>
                  <a:pt x="5496741" y="2292150"/>
                  <a:pt x="5496741" y="3204808"/>
                </a:cubicBezTo>
                <a:cubicBezTo>
                  <a:pt x="5496741" y="3477901"/>
                  <a:pt x="5437529" y="3710558"/>
                  <a:pt x="5308405" y="3932698"/>
                </a:cubicBezTo>
                <a:lnTo>
                  <a:pt x="5290213" y="3961193"/>
                </a:lnTo>
                <a:lnTo>
                  <a:pt x="0" y="3961193"/>
                </a:lnTo>
                <a:lnTo>
                  <a:pt x="0" y="1052376"/>
                </a:lnTo>
                <a:lnTo>
                  <a:pt x="84403" y="974866"/>
                </a:lnTo>
                <a:cubicBezTo>
                  <a:pt x="440924" y="675162"/>
                  <a:pt x="864377" y="427991"/>
                  <a:pt x="1309253" y="260167"/>
                </a:cubicBezTo>
                <a:cubicBezTo>
                  <a:pt x="1766105" y="87507"/>
                  <a:pt x="2230145" y="0"/>
                  <a:pt x="2687984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9CC255C-0586-4E56-B44A-BB42BFD8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2764456"/>
            <a:ext cx="5719379" cy="4093544"/>
          </a:xfrm>
          <a:custGeom>
            <a:avLst/>
            <a:gdLst>
              <a:gd name="connsiteX0" fmla="*/ 2598837 w 5719379"/>
              <a:gd name="connsiteY0" fmla="*/ 0 h 4093544"/>
              <a:gd name="connsiteX1" fmla="*/ 3911275 w 5719379"/>
              <a:gd name="connsiteY1" fmla="*/ 254318 h 4093544"/>
              <a:gd name="connsiteX2" fmla="*/ 4868477 w 5719379"/>
              <a:gd name="connsiteY2" fmla="*/ 940493 h 4093544"/>
              <a:gd name="connsiteX3" fmla="*/ 5719379 w 5719379"/>
              <a:gd name="connsiteY3" fmla="*/ 3370969 h 4093544"/>
              <a:gd name="connsiteX4" fmla="*/ 5575448 w 5719379"/>
              <a:gd name="connsiteY4" fmla="*/ 4018702 h 4093544"/>
              <a:gd name="connsiteX5" fmla="*/ 5533988 w 5719379"/>
              <a:gd name="connsiteY5" fmla="*/ 4093544 h 4093544"/>
              <a:gd name="connsiteX6" fmla="*/ 0 w 5719379"/>
              <a:gd name="connsiteY6" fmla="*/ 4093544 h 4093544"/>
              <a:gd name="connsiteX7" fmla="*/ 0 w 5719379"/>
              <a:gd name="connsiteY7" fmla="*/ 811758 h 4093544"/>
              <a:gd name="connsiteX8" fmla="*/ 16471 w 5719379"/>
              <a:gd name="connsiteY8" fmla="*/ 799779 h 4093544"/>
              <a:gd name="connsiteX9" fmla="*/ 1067060 w 5719379"/>
              <a:gd name="connsiteY9" fmla="*/ 273655 h 4093544"/>
              <a:gd name="connsiteX10" fmla="*/ 2598837 w 5719379"/>
              <a:gd name="connsiteY10" fmla="*/ 0 h 40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9379" h="4093544">
                <a:moveTo>
                  <a:pt x="2598837" y="0"/>
                </a:moveTo>
                <a:cubicBezTo>
                  <a:pt x="3078535" y="0"/>
                  <a:pt x="3520032" y="85645"/>
                  <a:pt x="3911275" y="254318"/>
                </a:cubicBezTo>
                <a:cubicBezTo>
                  <a:pt x="4277938" y="412520"/>
                  <a:pt x="4599980" y="643426"/>
                  <a:pt x="4868477" y="940493"/>
                </a:cubicBezTo>
                <a:cubicBezTo>
                  <a:pt x="5417220" y="1547855"/>
                  <a:pt x="5719379" y="2410992"/>
                  <a:pt x="5719379" y="3370969"/>
                </a:cubicBezTo>
                <a:cubicBezTo>
                  <a:pt x="5719379" y="3610346"/>
                  <a:pt x="5673695" y="3820187"/>
                  <a:pt x="5575448" y="4018702"/>
                </a:cubicBezTo>
                <a:lnTo>
                  <a:pt x="5533988" y="4093544"/>
                </a:lnTo>
                <a:lnTo>
                  <a:pt x="0" y="4093544"/>
                </a:lnTo>
                <a:lnTo>
                  <a:pt x="0" y="811758"/>
                </a:lnTo>
                <a:lnTo>
                  <a:pt x="16471" y="799779"/>
                </a:lnTo>
                <a:cubicBezTo>
                  <a:pt x="339059" y="585391"/>
                  <a:pt x="696365" y="406049"/>
                  <a:pt x="1067060" y="273655"/>
                </a:cubicBezTo>
                <a:cubicBezTo>
                  <a:pt x="1574625" y="92045"/>
                  <a:pt x="2090175" y="0"/>
                  <a:pt x="259883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 descr="Obsah obrázku osoba, stůl, interiér&#10;&#10;Popis byl vytvořen automaticky">
            <a:extLst>
              <a:ext uri="{FF2B5EF4-FFF2-40B4-BE49-F238E27FC236}">
                <a16:creationId xmlns:a16="http://schemas.microsoft.com/office/drawing/2014/main" id="{FA6DBAAF-E9FB-4D0D-8669-1AD0F77E8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r="-2" b="-2"/>
          <a:stretch/>
        </p:blipFill>
        <p:spPr>
          <a:xfrm>
            <a:off x="151" y="3200016"/>
            <a:ext cx="4967392" cy="3657982"/>
          </a:xfrm>
          <a:custGeom>
            <a:avLst/>
            <a:gdLst/>
            <a:ahLst/>
            <a:cxnLst/>
            <a:rect l="l" t="t" r="r" b="b"/>
            <a:pathLst>
              <a:path w="4967392" h="3657982">
                <a:moveTo>
                  <a:pt x="2611465" y="0"/>
                </a:moveTo>
                <a:cubicBezTo>
                  <a:pt x="2973626" y="0"/>
                  <a:pt x="3306944" y="71395"/>
                  <a:pt x="3602322" y="212004"/>
                </a:cubicBezTo>
                <a:cubicBezTo>
                  <a:pt x="3879142" y="343883"/>
                  <a:pt x="4122277" y="536370"/>
                  <a:pt x="4324984" y="784010"/>
                </a:cubicBezTo>
                <a:cubicBezTo>
                  <a:pt x="4739271" y="1290317"/>
                  <a:pt x="4967392" y="2009841"/>
                  <a:pt x="4967392" y="2810095"/>
                </a:cubicBezTo>
                <a:cubicBezTo>
                  <a:pt x="4967392" y="3129372"/>
                  <a:pt x="4879100" y="3385618"/>
                  <a:pt x="4681235" y="3641013"/>
                </a:cubicBezTo>
                <a:lnTo>
                  <a:pt x="4666298" y="3657982"/>
                </a:lnTo>
                <a:lnTo>
                  <a:pt x="0" y="3657982"/>
                </a:lnTo>
                <a:lnTo>
                  <a:pt x="0" y="1311761"/>
                </a:lnTo>
                <a:lnTo>
                  <a:pt x="20961" y="1282259"/>
                </a:lnTo>
                <a:cubicBezTo>
                  <a:pt x="139676" y="1131288"/>
                  <a:pt x="275515" y="988438"/>
                  <a:pt x="427636" y="854799"/>
                </a:cubicBezTo>
                <a:cubicBezTo>
                  <a:pt x="726679" y="592007"/>
                  <a:pt x="1081863" y="375279"/>
                  <a:pt x="1455015" y="228124"/>
                </a:cubicBezTo>
                <a:cubicBezTo>
                  <a:pt x="1838214" y="76730"/>
                  <a:pt x="2227440" y="0"/>
                  <a:pt x="261146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93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6D709CE-BD1C-45B1-80F3-77107C1A6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7" r="2" b="5992"/>
          <a:stretch/>
        </p:blipFill>
        <p:spPr>
          <a:xfrm>
            <a:off x="5542930" y="10"/>
            <a:ext cx="6649073" cy="3406130"/>
          </a:xfrm>
          <a:custGeom>
            <a:avLst/>
            <a:gdLst/>
            <a:ahLst/>
            <a:cxnLst/>
            <a:rect l="l" t="t" r="r" b="b"/>
            <a:pathLst>
              <a:path w="6649073" h="3387852">
                <a:moveTo>
                  <a:pt x="0" y="0"/>
                </a:moveTo>
                <a:lnTo>
                  <a:pt x="5064418" y="0"/>
                </a:lnTo>
                <a:lnTo>
                  <a:pt x="6338666" y="0"/>
                </a:lnTo>
                <a:lnTo>
                  <a:pt x="6649073" y="0"/>
                </a:lnTo>
                <a:lnTo>
                  <a:pt x="6649073" y="3387852"/>
                </a:lnTo>
                <a:lnTo>
                  <a:pt x="6338666" y="3387852"/>
                </a:lnTo>
                <a:lnTo>
                  <a:pt x="5064418" y="3387852"/>
                </a:lnTo>
                <a:lnTo>
                  <a:pt x="1617516" y="3387852"/>
                </a:lnTo>
                <a:lnTo>
                  <a:pt x="1616328" y="3337395"/>
                </a:lnTo>
                <a:cubicBezTo>
                  <a:pt x="1549534" y="1928213"/>
                  <a:pt x="985089" y="708413"/>
                  <a:pt x="22123" y="14997"/>
                </a:cubicBez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9D8BF5C-E99A-4FCA-9700-4EF07BF80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3" r="-1" b="7561"/>
          <a:stretch/>
        </p:blipFill>
        <p:spPr>
          <a:xfrm>
            <a:off x="4663497" y="3429000"/>
            <a:ext cx="7528500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2E29D2-68AD-4EF4-9488-10385D21B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9" y="238540"/>
            <a:ext cx="5950721" cy="785190"/>
          </a:xfrm>
        </p:spPr>
        <p:txBody>
          <a:bodyPr anchor="b">
            <a:normAutofit fontScale="90000"/>
          </a:bodyPr>
          <a:lstStyle/>
          <a:p>
            <a:r>
              <a:rPr lang="cs-CZ" sz="4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70479E-45DD-4690-8D4C-35902CF0A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09" y="1480930"/>
            <a:ext cx="6341165" cy="4508232"/>
          </a:xfrm>
        </p:spPr>
        <p:txBody>
          <a:bodyPr anchor="t">
            <a:normAutofit fontScale="92500" lnSpcReduction="10000"/>
          </a:bodyPr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dříve pomocná škola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žáci s takovou úrovní rozvoje rozumových schopností, která jim nedovoluje prospívat na základní škole 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umožňuje žákům s MP získat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základní vědomosti, dovednosti a návyky, potřebné k orientaci v okolním světě, k dosažení maximální možné míry samostatnosti a nezávislosti na péči druhých osob a k zapojení do společenského života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58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D06C2A-160A-4737-9BDD-0B3B93468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39155"/>
            <a:ext cx="8770571" cy="754606"/>
          </a:xfrm>
        </p:spPr>
        <p:txBody>
          <a:bodyPr vert="horz" lIns="109728" tIns="109728" rIns="109728" bIns="91440" rtlCol="0" anchor="b">
            <a:noAutofit/>
          </a:bodyPr>
          <a:lstStyle/>
          <a:p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PODPORY OD NAROZENÍ DO DOSPĚLOSTI</a:t>
            </a:r>
          </a:p>
        </p:txBody>
      </p:sp>
      <p:pic>
        <p:nvPicPr>
          <p:cNvPr id="7" name="Obrázek 6" descr="Obsah obrázku text, osoba, interiér, pracovní&#10;&#10;Popis byl vytvořen automaticky">
            <a:extLst>
              <a:ext uri="{FF2B5EF4-FFF2-40B4-BE49-F238E27FC236}">
                <a16:creationId xmlns:a16="http://schemas.microsoft.com/office/drawing/2014/main" id="{5654ED77-20B3-4EBE-878E-6A149B849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1" b="1"/>
          <a:stretch/>
        </p:blipFill>
        <p:spPr>
          <a:xfrm>
            <a:off x="9265537" y="133847"/>
            <a:ext cx="2755607" cy="186855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CDDC16E-3286-49DE-BFF2-6CF60717D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203" y="974035"/>
            <a:ext cx="8633605" cy="5883965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</a:t>
            </a:r>
            <a:endParaRPr lang="en-US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</a:t>
            </a:r>
            <a:endParaRPr lang="en-US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Inkluze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(MŠ, ZŠ)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(MŠ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a 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fungující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16,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odst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9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Školského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zákona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Praktická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škola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Chráněné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bylení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Podporované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zaměstnání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Chráněné pracovní místo 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Stacionář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osoby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zdravotním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postižením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Večerní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školy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eziskové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organizace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 descr="Obsah obrázku osoba, interiér, žlutá&#10;&#10;Popis byl vytvořen automaticky">
            <a:extLst>
              <a:ext uri="{FF2B5EF4-FFF2-40B4-BE49-F238E27FC236}">
                <a16:creationId xmlns:a16="http://schemas.microsoft.com/office/drawing/2014/main" id="{F98CB46E-FD0D-439E-96DF-FC7DF54E67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1510" b="-2"/>
          <a:stretch/>
        </p:blipFill>
        <p:spPr>
          <a:xfrm>
            <a:off x="9252287" y="2380091"/>
            <a:ext cx="2768857" cy="1971928"/>
          </a:xfrm>
          <a:prstGeom prst="rect">
            <a:avLst/>
          </a:prstGeom>
        </p:spPr>
      </p:pic>
      <p:pic>
        <p:nvPicPr>
          <p:cNvPr id="9" name="Obrázek 8" descr="Obsah obrázku osoba, interiér, dítě, ložnice&#10;&#10;Popis byl vytvořen automaticky">
            <a:extLst>
              <a:ext uri="{FF2B5EF4-FFF2-40B4-BE49-F238E27FC236}">
                <a16:creationId xmlns:a16="http://schemas.microsoft.com/office/drawing/2014/main" id="{E558C690-3F55-4FB1-86A5-1E6B73CBF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13" y="4829444"/>
            <a:ext cx="2797631" cy="1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5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text, osoba, interiér, počítač&#10;&#10;Popis byl vytvořen automaticky">
            <a:extLst>
              <a:ext uri="{FF2B5EF4-FFF2-40B4-BE49-F238E27FC236}">
                <a16:creationId xmlns:a16="http://schemas.microsoft.com/office/drawing/2014/main" id="{EBED2483-D8FB-4082-B3DD-AFD854EE1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4" r="2" b="6834"/>
          <a:stretch/>
        </p:blipFill>
        <p:spPr>
          <a:xfrm>
            <a:off x="5589352" y="10"/>
            <a:ext cx="6602653" cy="3428990"/>
          </a:xfrm>
          <a:custGeom>
            <a:avLst/>
            <a:gdLst/>
            <a:ahLst/>
            <a:cxnLst/>
            <a:rect l="l" t="t" r="r" b="b"/>
            <a:pathLst>
              <a:path w="6602653" h="3387852">
                <a:moveTo>
                  <a:pt x="0" y="0"/>
                </a:moveTo>
                <a:lnTo>
                  <a:pt x="6602653" y="0"/>
                </a:lnTo>
                <a:lnTo>
                  <a:pt x="6602653" y="3387852"/>
                </a:lnTo>
                <a:lnTo>
                  <a:pt x="1651528" y="3387852"/>
                </a:lnTo>
                <a:lnTo>
                  <a:pt x="1650315" y="3337395"/>
                </a:lnTo>
                <a:cubicBezTo>
                  <a:pt x="1582116" y="1928213"/>
                  <a:pt x="1005803" y="708413"/>
                  <a:pt x="22589" y="14997"/>
                </a:cubicBezTo>
                <a:close/>
              </a:path>
            </a:pathLst>
          </a:custGeom>
        </p:spPr>
      </p:pic>
      <p:pic>
        <p:nvPicPr>
          <p:cNvPr id="5" name="Obrázek 4" descr="Obsah obrázku osoba, rodina&#10;&#10;Popis byl vytvořen automaticky">
            <a:extLst>
              <a:ext uri="{FF2B5EF4-FFF2-40B4-BE49-F238E27FC236}">
                <a16:creationId xmlns:a16="http://schemas.microsoft.com/office/drawing/2014/main" id="{A9DFC60B-7B3B-4BE9-80CA-141A8E4F0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70"/>
          <a:stretch/>
        </p:blipFill>
        <p:spPr>
          <a:xfrm>
            <a:off x="4691113" y="3429000"/>
            <a:ext cx="7500882" cy="3429000"/>
          </a:xfrm>
          <a:custGeom>
            <a:avLst/>
            <a:gdLst/>
            <a:ahLst/>
            <a:cxnLst/>
            <a:rect l="l" t="t" r="r" b="b"/>
            <a:pathLst>
              <a:path w="7500882" h="3387852">
                <a:moveTo>
                  <a:pt x="2551735" y="0"/>
                </a:moveTo>
                <a:lnTo>
                  <a:pt x="7500882" y="0"/>
                </a:lnTo>
                <a:lnTo>
                  <a:pt x="7500882" y="3387852"/>
                </a:lnTo>
                <a:lnTo>
                  <a:pt x="0" y="3387852"/>
                </a:lnTo>
                <a:lnTo>
                  <a:pt x="114106" y="3310451"/>
                </a:lnTo>
                <a:cubicBezTo>
                  <a:pt x="291579" y="3182960"/>
                  <a:pt x="465794" y="3045249"/>
                  <a:pt x="641619" y="2904666"/>
                </a:cubicBezTo>
                <a:cubicBezTo>
                  <a:pt x="1607125" y="2132691"/>
                  <a:pt x="2555378" y="1498983"/>
                  <a:pt x="2555378" y="151508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B12D93-FFA0-48A7-9E87-21388D4B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5778 w 12192000"/>
              <a:gd name="connsiteY1" fmla="*/ 0 h 6858000"/>
              <a:gd name="connsiteX2" fmla="*/ 2916518 w 12192000"/>
              <a:gd name="connsiteY2" fmla="*/ 0 h 6858000"/>
              <a:gd name="connsiteX3" fmla="*/ 5644232 w 12192000"/>
              <a:gd name="connsiteY3" fmla="*/ 0 h 6858000"/>
              <a:gd name="connsiteX4" fmla="*/ 5659622 w 12192000"/>
              <a:gd name="connsiteY4" fmla="*/ 10445 h 6858000"/>
              <a:gd name="connsiteX5" fmla="*/ 7233860 w 12192000"/>
              <a:gd name="connsiteY5" fmla="*/ 3057689 h 6858000"/>
              <a:gd name="connsiteX6" fmla="*/ 7250324 w 12192000"/>
              <a:gd name="connsiteY6" fmla="*/ 3406140 h 6858000"/>
              <a:gd name="connsiteX7" fmla="*/ 12192000 w 12192000"/>
              <a:gd name="connsiteY7" fmla="*/ 3406140 h 6858000"/>
              <a:gd name="connsiteX8" fmla="*/ 12192000 w 12192000"/>
              <a:gd name="connsiteY8" fmla="*/ 3451860 h 6858000"/>
              <a:gd name="connsiteX9" fmla="*/ 7252484 w 12192000"/>
              <a:gd name="connsiteY9" fmla="*/ 3451860 h 6858000"/>
              <a:gd name="connsiteX10" fmla="*/ 7260519 w 12192000"/>
              <a:gd name="connsiteY10" fmla="*/ 3621913 h 6858000"/>
              <a:gd name="connsiteX11" fmla="*/ 5386171 w 12192000"/>
              <a:gd name="connsiteY11" fmla="*/ 6378742 h 6858000"/>
              <a:gd name="connsiteX12" fmla="*/ 4869521 w 12192000"/>
              <a:gd name="connsiteY12" fmla="*/ 6785068 h 6858000"/>
              <a:gd name="connsiteX13" fmla="*/ 4764358 w 12192000"/>
              <a:gd name="connsiteY13" fmla="*/ 6858000 h 6858000"/>
              <a:gd name="connsiteX14" fmla="*/ 2916518 w 12192000"/>
              <a:gd name="connsiteY14" fmla="*/ 6858000 h 6858000"/>
              <a:gd name="connsiteX15" fmla="*/ 95778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5778" y="0"/>
                </a:lnTo>
                <a:lnTo>
                  <a:pt x="2916518" y="0"/>
                </a:lnTo>
                <a:lnTo>
                  <a:pt x="5644232" y="0"/>
                </a:lnTo>
                <a:lnTo>
                  <a:pt x="5659622" y="10445"/>
                </a:lnTo>
                <a:cubicBezTo>
                  <a:pt x="6558388" y="658496"/>
                  <a:pt x="7110000" y="1765698"/>
                  <a:pt x="7233860" y="3057689"/>
                </a:cubicBezTo>
                <a:lnTo>
                  <a:pt x="7250324" y="3406140"/>
                </a:lnTo>
                <a:lnTo>
                  <a:pt x="12192000" y="3406140"/>
                </a:lnTo>
                <a:lnTo>
                  <a:pt x="12192000" y="3451860"/>
                </a:lnTo>
                <a:lnTo>
                  <a:pt x="7252484" y="3451860"/>
                </a:lnTo>
                <a:lnTo>
                  <a:pt x="7260519" y="3621913"/>
                </a:lnTo>
                <a:cubicBezTo>
                  <a:pt x="7260519" y="4971185"/>
                  <a:pt x="6331795" y="5605738"/>
                  <a:pt x="5386171" y="6378742"/>
                </a:cubicBezTo>
                <a:cubicBezTo>
                  <a:pt x="5213968" y="6519512"/>
                  <a:pt x="5043339" y="6657407"/>
                  <a:pt x="4869521" y="6785068"/>
                </a:cubicBezTo>
                <a:lnTo>
                  <a:pt x="4764358" y="6858000"/>
                </a:lnTo>
                <a:lnTo>
                  <a:pt x="2916518" y="6858000"/>
                </a:lnTo>
                <a:lnTo>
                  <a:pt x="957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7378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11E286-4792-474C-B4CB-14460671A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" y="152407"/>
            <a:ext cx="5876684" cy="93471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3A1C46-F700-47E3-9EB3-D908960CB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" y="1480929"/>
            <a:ext cx="6160463" cy="5224663"/>
          </a:xfrm>
        </p:spPr>
        <p:txBody>
          <a:bodyPr vert="horz" lIns="109728" tIns="109728" rIns="109728" bIns="91440" rtlCol="0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let a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dělí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RVP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stupně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indent="-285750" algn="l" fontAlgn="auto">
              <a:lnSpc>
                <a:spcPct val="130000"/>
              </a:lnSpc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první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(1. - 5.tř.)</a:t>
            </a:r>
          </a:p>
          <a:p>
            <a:pPr marL="0" lvl="1" indent="-285750" algn="l" fontAlgn="auto">
              <a:lnSpc>
                <a:spcPct val="130000"/>
              </a:lnSpc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druhý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(6. - 10.tř.)</a:t>
            </a:r>
          </a:p>
          <a:p>
            <a:pPr marL="0" lvl="1" algn="l" fontAlgn="auto">
              <a:lnSpc>
                <a:spcPct val="130000"/>
              </a:lnSpc>
              <a:spcAft>
                <a:spcPts val="0"/>
              </a:spcAft>
              <a:buFont typeface="Corbel" panose="020B0503020204020204" pitchFamily="34" charset="0"/>
              <a:buChar char="Ø"/>
              <a:defRPr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 fontAlgn="auto">
              <a:lnSpc>
                <a:spcPct val="130000"/>
              </a:lnSpc>
              <a:spcAft>
                <a:spcPts val="0"/>
              </a:spcAft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praxi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dodržuje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stupňový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nižší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lvl="1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střední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lvl="1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vyšší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lvl="1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pracovní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33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468DD5-E4C7-42D0-A840-08C07F5D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2259" y="91443"/>
            <a:ext cx="4527965" cy="111759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 descr="Obsah obrázku osoba, interiér, chlapec, přenosný počítač&#10;&#10;Popis byl vytvořen automaticky">
            <a:extLst>
              <a:ext uri="{FF2B5EF4-FFF2-40B4-BE49-F238E27FC236}">
                <a16:creationId xmlns:a16="http://schemas.microsoft.com/office/drawing/2014/main" id="{249EAB6A-4B75-4173-801B-D9685BFE3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35521" b="-1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CB5EF654-9D14-4735-B150-0C439393C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2259" y="1540565"/>
            <a:ext cx="5764697" cy="5225991"/>
          </a:xfrm>
        </p:spPr>
        <p:txBody>
          <a:bodyPr vert="horz" lIns="109728" tIns="109728" rIns="109728" bIns="91440" rtlCol="0"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zvládnutí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trivia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čtení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počty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sebeobsluhy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hygieny</a:t>
            </a:r>
            <a:r>
              <a:rPr lang="cs-CZ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osvojení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pracovních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dovedností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v 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blocích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zvonění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klasické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vyučovací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hodiny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elaxační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koutek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klasické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uspořádání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lavic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hodně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názorných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pomůcek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apojení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nižšího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stupně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naplňuje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8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10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latin typeface="Times New Roman" pitchFamily="18" charset="0"/>
                <a:cs typeface="Times New Roman" pitchFamily="18" charset="0"/>
              </a:rPr>
              <a:t>hodnocení je prováděno </a:t>
            </a:r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formou širšího slovního hodnocení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82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AE2425-27D1-450B-BA32-2C9D41193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162561"/>
            <a:ext cx="6269603" cy="129031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PŘÍPRAVNÝ STUPEŇ ZŠS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C89AED-E516-4775-A64E-01F6A882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" y="1938130"/>
            <a:ext cx="6537164" cy="4757309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POZOR: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přípravný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pouze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ZŠ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třídy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zřizují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ZŠ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nezapočítává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docházky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čelem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umožnit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kteří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vzhledem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 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těžšímu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nejsou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prospívat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ZŠS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řizován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 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těžkým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hlubokým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vadami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Až na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3 roky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Žák má možnost po splnění kritérií na konci každého ročníku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přejít do nižšího stupně ZŠ speciální </a:t>
            </a:r>
          </a:p>
          <a:p>
            <a:pPr lvl="0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57F0AE5F-3BA6-487F-9587-FF4F3D492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 r="-2" b="28854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9" name="Obrázek 8" descr="Obsah obrázku text, osoba, interiér, chlapec&#10;&#10;Popis byl vytvořen automaticky">
            <a:extLst>
              <a:ext uri="{FF2B5EF4-FFF2-40B4-BE49-F238E27FC236}">
                <a16:creationId xmlns:a16="http://schemas.microsoft.com/office/drawing/2014/main" id="{22464A6F-09D1-4BE9-9C12-55611A72D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r="-3" b="-3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5333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85769A-34B7-4E26-8919-D5FA94CA1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D46213-127A-4120-87B9-D4003DF29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766" y="109330"/>
            <a:ext cx="6438081" cy="1053548"/>
          </a:xfrm>
        </p:spPr>
        <p:txBody>
          <a:bodyPr anchor="b">
            <a:normAutofit/>
          </a:bodyPr>
          <a:lstStyle/>
          <a:p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PŘÍPRAVNÝ STUPEŇ ZŠS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1638EE-C46A-4ACD-A1CD-316F1956C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2396" y="1490870"/>
            <a:ext cx="6293708" cy="5188226"/>
          </a:xfrm>
        </p:spPr>
        <p:txBody>
          <a:bodyPr anchor="t">
            <a:normAutofit fontScale="77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Těžiště práce tvoří rozumová výchova, smyslová výchova, pracovní a výtvarná výchova, tělesná výchova, hudební výchova, AAK a terapie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Ve třídě přípravného stupně zabezpečují výchovně vzdělávací činnost současně nejméně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dva pedagogičtí pracovníci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Další místnost pro individuální práci se žáky, ke cvičení, relaxaci a odpočinku (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snoezellen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, rehabilitační místnost, vířivka...)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řídy se naplňují do počtu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4 – 6 žáků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Hodnocení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žáků provádí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učitel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svými slovy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tak, aby kladně motivoval žáka i jeho rodiče k další práci a vyzvedl dovednosti, které žák zvládl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6808283-A1DB-43B4-A966-F9598351A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884" y="1"/>
            <a:ext cx="4160139" cy="2705499"/>
          </a:xfrm>
          <a:custGeom>
            <a:avLst/>
            <a:gdLst>
              <a:gd name="connsiteX0" fmla="*/ 287297 w 4160139"/>
              <a:gd name="connsiteY0" fmla="*/ 0 h 2705499"/>
              <a:gd name="connsiteX1" fmla="*/ 3995256 w 4160139"/>
              <a:gd name="connsiteY1" fmla="*/ 0 h 2705499"/>
              <a:gd name="connsiteX2" fmla="*/ 4034877 w 4160139"/>
              <a:gd name="connsiteY2" fmla="*/ 103389 h 2705499"/>
              <a:gd name="connsiteX3" fmla="*/ 4160139 w 4160139"/>
              <a:gd name="connsiteY3" fmla="*/ 910537 h 2705499"/>
              <a:gd name="connsiteX4" fmla="*/ 3944007 w 4160139"/>
              <a:gd name="connsiteY4" fmla="*/ 1507609 h 2705499"/>
              <a:gd name="connsiteX5" fmla="*/ 3304097 w 4160139"/>
              <a:gd name="connsiteY5" fmla="*/ 2063570 h 2705499"/>
              <a:gd name="connsiteX6" fmla="*/ 3163402 w 4160139"/>
              <a:gd name="connsiteY6" fmla="*/ 2169920 h 2705499"/>
              <a:gd name="connsiteX7" fmla="*/ 2007312 w 4160139"/>
              <a:gd name="connsiteY7" fmla="*/ 2705499 h 2705499"/>
              <a:gd name="connsiteX8" fmla="*/ 484397 w 4160139"/>
              <a:gd name="connsiteY8" fmla="*/ 1834932 h 2705499"/>
              <a:gd name="connsiteX9" fmla="*/ 322099 w 4160139"/>
              <a:gd name="connsiteY9" fmla="*/ 1612216 h 2705499"/>
              <a:gd name="connsiteX10" fmla="*/ 0 w 4160139"/>
              <a:gd name="connsiteY10" fmla="*/ 910537 h 2705499"/>
              <a:gd name="connsiteX11" fmla="*/ 194617 w 4160139"/>
              <a:gd name="connsiteY11" fmla="*/ 154855 h 27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0139" h="2705499">
                <a:moveTo>
                  <a:pt x="287297" y="0"/>
                </a:moveTo>
                <a:lnTo>
                  <a:pt x="3995256" y="0"/>
                </a:lnTo>
                <a:lnTo>
                  <a:pt x="4034877" y="103389"/>
                </a:lnTo>
                <a:cubicBezTo>
                  <a:pt x="4117064" y="350002"/>
                  <a:pt x="4160139" y="623018"/>
                  <a:pt x="4160139" y="910537"/>
                </a:cubicBezTo>
                <a:cubicBezTo>
                  <a:pt x="4160139" y="1139959"/>
                  <a:pt x="4093451" y="1324089"/>
                  <a:pt x="3944007" y="1507609"/>
                </a:cubicBezTo>
                <a:cubicBezTo>
                  <a:pt x="3787690" y="1699579"/>
                  <a:pt x="3552811" y="1876392"/>
                  <a:pt x="3304097" y="2063570"/>
                </a:cubicBezTo>
                <a:cubicBezTo>
                  <a:pt x="3258210" y="2098062"/>
                  <a:pt x="3210805" y="2133774"/>
                  <a:pt x="3163402" y="2169920"/>
                </a:cubicBezTo>
                <a:cubicBezTo>
                  <a:pt x="2739085" y="2493411"/>
                  <a:pt x="2429395" y="2705499"/>
                  <a:pt x="2007312" y="2705499"/>
                </a:cubicBezTo>
                <a:cubicBezTo>
                  <a:pt x="1364186" y="2705499"/>
                  <a:pt x="908715" y="2445156"/>
                  <a:pt x="484397" y="1834932"/>
                </a:cubicBezTo>
                <a:cubicBezTo>
                  <a:pt x="428870" y="1755060"/>
                  <a:pt x="374591" y="1682420"/>
                  <a:pt x="322099" y="1612216"/>
                </a:cubicBezTo>
                <a:cubicBezTo>
                  <a:pt x="104539" y="1321127"/>
                  <a:pt x="0" y="1169747"/>
                  <a:pt x="0" y="910537"/>
                </a:cubicBezTo>
                <a:cubicBezTo>
                  <a:pt x="0" y="653156"/>
                  <a:pt x="65526" y="398909"/>
                  <a:pt x="194617" y="15485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881382-2905-40A6-B674-0F8E1249E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3627" y="1"/>
            <a:ext cx="3932649" cy="2526221"/>
          </a:xfrm>
          <a:custGeom>
            <a:avLst/>
            <a:gdLst>
              <a:gd name="connsiteX0" fmla="*/ 327220 w 3932649"/>
              <a:gd name="connsiteY0" fmla="*/ 0 h 2526221"/>
              <a:gd name="connsiteX1" fmla="*/ 3746109 w 3932649"/>
              <a:gd name="connsiteY1" fmla="*/ 0 h 2526221"/>
              <a:gd name="connsiteX2" fmla="*/ 3749094 w 3932649"/>
              <a:gd name="connsiteY2" fmla="*/ 5803 h 2526221"/>
              <a:gd name="connsiteX3" fmla="*/ 3932649 w 3932649"/>
              <a:gd name="connsiteY3" fmla="*/ 899994 h 2526221"/>
              <a:gd name="connsiteX4" fmla="*/ 3728337 w 3932649"/>
              <a:gd name="connsiteY4" fmla="*/ 1440938 h 2526221"/>
              <a:gd name="connsiteX5" fmla="*/ 3123419 w 3932649"/>
              <a:gd name="connsiteY5" fmla="*/ 1944636 h 2526221"/>
              <a:gd name="connsiteX6" fmla="*/ 2990418 w 3932649"/>
              <a:gd name="connsiteY6" fmla="*/ 2040989 h 2526221"/>
              <a:gd name="connsiteX7" fmla="*/ 1897546 w 3932649"/>
              <a:gd name="connsiteY7" fmla="*/ 2526221 h 2526221"/>
              <a:gd name="connsiteX8" fmla="*/ 457909 w 3932649"/>
              <a:gd name="connsiteY8" fmla="*/ 1737492 h 2526221"/>
              <a:gd name="connsiteX9" fmla="*/ 304485 w 3932649"/>
              <a:gd name="connsiteY9" fmla="*/ 1535712 h 2526221"/>
              <a:gd name="connsiteX10" fmla="*/ 0 w 3932649"/>
              <a:gd name="connsiteY10" fmla="*/ 899994 h 2526221"/>
              <a:gd name="connsiteX11" fmla="*/ 183974 w 3932649"/>
              <a:gd name="connsiteY11" fmla="*/ 215351 h 2526221"/>
              <a:gd name="connsiteX12" fmla="*/ 283080 w 3932649"/>
              <a:gd name="connsiteY12" fmla="*/ 56648 h 252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2649" h="2526221">
                <a:moveTo>
                  <a:pt x="327220" y="0"/>
                </a:moveTo>
                <a:lnTo>
                  <a:pt x="3746109" y="0"/>
                </a:lnTo>
                <a:lnTo>
                  <a:pt x="3749094" y="5803"/>
                </a:lnTo>
                <a:cubicBezTo>
                  <a:pt x="3869026" y="269299"/>
                  <a:pt x="3932649" y="574382"/>
                  <a:pt x="3932649" y="899994"/>
                </a:cubicBezTo>
                <a:cubicBezTo>
                  <a:pt x="3932649" y="1107850"/>
                  <a:pt x="3869608" y="1274671"/>
                  <a:pt x="3728337" y="1440938"/>
                </a:cubicBezTo>
                <a:cubicBezTo>
                  <a:pt x="3580568" y="1614862"/>
                  <a:pt x="3358533" y="1775054"/>
                  <a:pt x="3123419" y="1944636"/>
                </a:cubicBezTo>
                <a:cubicBezTo>
                  <a:pt x="3080041" y="1975886"/>
                  <a:pt x="3035229" y="2008241"/>
                  <a:pt x="2990418" y="2040989"/>
                </a:cubicBezTo>
                <a:cubicBezTo>
                  <a:pt x="2589303" y="2334070"/>
                  <a:pt x="2296549" y="2526221"/>
                  <a:pt x="1897546" y="2526221"/>
                </a:cubicBezTo>
                <a:cubicBezTo>
                  <a:pt x="1289588" y="2526221"/>
                  <a:pt x="859023" y="2290352"/>
                  <a:pt x="457909" y="1737492"/>
                </a:cubicBezTo>
                <a:cubicBezTo>
                  <a:pt x="405418" y="1665129"/>
                  <a:pt x="354108" y="1599316"/>
                  <a:pt x="304485" y="1535712"/>
                </a:cubicBezTo>
                <a:cubicBezTo>
                  <a:pt x="98822" y="1271987"/>
                  <a:pt x="0" y="1134838"/>
                  <a:pt x="0" y="899994"/>
                </a:cubicBezTo>
                <a:cubicBezTo>
                  <a:pt x="0" y="666809"/>
                  <a:pt x="61943" y="436462"/>
                  <a:pt x="183974" y="215351"/>
                </a:cubicBezTo>
                <a:cubicBezTo>
                  <a:pt x="213828" y="161276"/>
                  <a:pt x="246888" y="108345"/>
                  <a:pt x="283080" y="5664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interiér, osoba, hra, modrá&#10;&#10;Popis byl vytvořen automaticky">
            <a:extLst>
              <a:ext uri="{FF2B5EF4-FFF2-40B4-BE49-F238E27FC236}">
                <a16:creationId xmlns:a16="http://schemas.microsoft.com/office/drawing/2014/main" id="{4371EBA3-B37D-4A48-9519-BE3E8774E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24894" b="2"/>
          <a:stretch/>
        </p:blipFill>
        <p:spPr>
          <a:xfrm>
            <a:off x="1839747" y="3"/>
            <a:ext cx="3440421" cy="2402343"/>
          </a:xfrm>
          <a:custGeom>
            <a:avLst/>
            <a:gdLst/>
            <a:ahLst/>
            <a:cxnLst/>
            <a:rect l="l" t="t" r="r" b="b"/>
            <a:pathLst>
              <a:path w="3440421" h="2402343">
                <a:moveTo>
                  <a:pt x="379897" y="0"/>
                </a:moveTo>
                <a:lnTo>
                  <a:pt x="3218884" y="0"/>
                </a:lnTo>
                <a:lnTo>
                  <a:pt x="3279840" y="122543"/>
                </a:lnTo>
                <a:cubicBezTo>
                  <a:pt x="3384762" y="360883"/>
                  <a:pt x="3440421" y="636841"/>
                  <a:pt x="3440421" y="931368"/>
                </a:cubicBezTo>
                <a:cubicBezTo>
                  <a:pt x="3440421" y="1119380"/>
                  <a:pt x="3385271" y="1270275"/>
                  <a:pt x="3261683" y="1420669"/>
                </a:cubicBezTo>
                <a:cubicBezTo>
                  <a:pt x="3132407" y="1577990"/>
                  <a:pt x="2938164" y="1722889"/>
                  <a:pt x="2732478" y="1876281"/>
                </a:cubicBezTo>
                <a:cubicBezTo>
                  <a:pt x="2694529" y="1904547"/>
                  <a:pt x="2655326" y="1933813"/>
                  <a:pt x="2616125" y="1963435"/>
                </a:cubicBezTo>
                <a:cubicBezTo>
                  <a:pt x="2265215" y="2228536"/>
                  <a:pt x="2009103" y="2402343"/>
                  <a:pt x="1660040" y="2402343"/>
                </a:cubicBezTo>
                <a:cubicBezTo>
                  <a:pt x="1128177" y="2402343"/>
                  <a:pt x="751504" y="2188992"/>
                  <a:pt x="400595" y="1688912"/>
                </a:cubicBezTo>
                <a:cubicBezTo>
                  <a:pt x="354674" y="1623457"/>
                  <a:pt x="309786" y="1563928"/>
                  <a:pt x="266375" y="1506395"/>
                </a:cubicBezTo>
                <a:cubicBezTo>
                  <a:pt x="86453" y="1267847"/>
                  <a:pt x="0" y="1143791"/>
                  <a:pt x="0" y="931368"/>
                </a:cubicBezTo>
                <a:cubicBezTo>
                  <a:pt x="0" y="720444"/>
                  <a:pt x="54190" y="512088"/>
                  <a:pt x="160947" y="312085"/>
                </a:cubicBezTo>
                <a:cubicBezTo>
                  <a:pt x="213181" y="214260"/>
                  <a:pt x="276637" y="120576"/>
                  <a:pt x="350789" y="31674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5631074-8AE6-4D14-80C0-3068E1D44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" y="3018886"/>
            <a:ext cx="5253985" cy="3839114"/>
          </a:xfrm>
          <a:custGeom>
            <a:avLst/>
            <a:gdLst>
              <a:gd name="connsiteX0" fmla="*/ 2652764 w 5253985"/>
              <a:gd name="connsiteY0" fmla="*/ 0 h 3839114"/>
              <a:gd name="connsiteX1" fmla="*/ 3746786 w 5253985"/>
              <a:gd name="connsiteY1" fmla="*/ 229373 h 3839114"/>
              <a:gd name="connsiteX2" fmla="*/ 4544690 w 5253985"/>
              <a:gd name="connsiteY2" fmla="*/ 848244 h 3839114"/>
              <a:gd name="connsiteX3" fmla="*/ 5253985 w 5253985"/>
              <a:gd name="connsiteY3" fmla="*/ 3040325 h 3839114"/>
              <a:gd name="connsiteX4" fmla="*/ 5014333 w 5253985"/>
              <a:gd name="connsiteY4" fmla="*/ 3835527 h 3839114"/>
              <a:gd name="connsiteX5" fmla="*/ 5011695 w 5253985"/>
              <a:gd name="connsiteY5" fmla="*/ 3839114 h 3839114"/>
              <a:gd name="connsiteX6" fmla="*/ 0 w 5253985"/>
              <a:gd name="connsiteY6" fmla="*/ 3839114 h 3839114"/>
              <a:gd name="connsiteX7" fmla="*/ 0 w 5253985"/>
              <a:gd name="connsiteY7" fmla="*/ 1152678 h 3839114"/>
              <a:gd name="connsiteX8" fmla="*/ 3216 w 5253985"/>
              <a:gd name="connsiteY8" fmla="*/ 1149041 h 3839114"/>
              <a:gd name="connsiteX9" fmla="*/ 241558 w 5253985"/>
              <a:gd name="connsiteY9" fmla="*/ 924832 h 3839114"/>
              <a:gd name="connsiteX10" fmla="*/ 1375905 w 5253985"/>
              <a:gd name="connsiteY10" fmla="*/ 246814 h 3839114"/>
              <a:gd name="connsiteX11" fmla="*/ 2652764 w 5253985"/>
              <a:gd name="connsiteY11" fmla="*/ 0 h 383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3985" h="3839114">
                <a:moveTo>
                  <a:pt x="2652764" y="0"/>
                </a:moveTo>
                <a:cubicBezTo>
                  <a:pt x="3052630" y="0"/>
                  <a:pt x="3420654" y="77244"/>
                  <a:pt x="3746786" y="229373"/>
                </a:cubicBezTo>
                <a:cubicBezTo>
                  <a:pt x="4052428" y="372058"/>
                  <a:pt x="4320877" y="580316"/>
                  <a:pt x="4544690" y="848244"/>
                </a:cubicBezTo>
                <a:cubicBezTo>
                  <a:pt x="5002112" y="1396033"/>
                  <a:pt x="5253985" y="2174508"/>
                  <a:pt x="5253985" y="3040325"/>
                </a:cubicBezTo>
                <a:cubicBezTo>
                  <a:pt x="5253985" y="3342582"/>
                  <a:pt x="5179347" y="3592625"/>
                  <a:pt x="5014333" y="3835527"/>
                </a:cubicBezTo>
                <a:lnTo>
                  <a:pt x="5011695" y="3839114"/>
                </a:lnTo>
                <a:lnTo>
                  <a:pt x="0" y="3839114"/>
                </a:lnTo>
                <a:lnTo>
                  <a:pt x="0" y="1152678"/>
                </a:lnTo>
                <a:lnTo>
                  <a:pt x="3216" y="1149041"/>
                </a:lnTo>
                <a:cubicBezTo>
                  <a:pt x="78091" y="1071911"/>
                  <a:pt x="157577" y="997126"/>
                  <a:pt x="241558" y="924832"/>
                </a:cubicBezTo>
                <a:cubicBezTo>
                  <a:pt x="571735" y="640510"/>
                  <a:pt x="963900" y="406025"/>
                  <a:pt x="1375905" y="246814"/>
                </a:cubicBezTo>
                <a:cubicBezTo>
                  <a:pt x="1799001" y="83016"/>
                  <a:pt x="2228753" y="0"/>
                  <a:pt x="2652764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E7DDC4-E7EF-41AA-BF97-1D1A6527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2896807"/>
            <a:ext cx="5496741" cy="3961193"/>
          </a:xfrm>
          <a:custGeom>
            <a:avLst/>
            <a:gdLst>
              <a:gd name="connsiteX0" fmla="*/ 2687984 w 5496741"/>
              <a:gd name="connsiteY0" fmla="*/ 0 h 3961193"/>
              <a:gd name="connsiteX1" fmla="*/ 3869291 w 5496741"/>
              <a:gd name="connsiteY1" fmla="*/ 241782 h 3961193"/>
              <a:gd name="connsiteX2" fmla="*/ 4730855 w 5496741"/>
              <a:gd name="connsiteY2" fmla="*/ 894134 h 3961193"/>
              <a:gd name="connsiteX3" fmla="*/ 5496741 w 5496741"/>
              <a:gd name="connsiteY3" fmla="*/ 3204808 h 3961193"/>
              <a:gd name="connsiteX4" fmla="*/ 5308405 w 5496741"/>
              <a:gd name="connsiteY4" fmla="*/ 3932698 h 3961193"/>
              <a:gd name="connsiteX5" fmla="*/ 5290213 w 5496741"/>
              <a:gd name="connsiteY5" fmla="*/ 3961193 h 3961193"/>
              <a:gd name="connsiteX6" fmla="*/ 0 w 5496741"/>
              <a:gd name="connsiteY6" fmla="*/ 3961193 h 3961193"/>
              <a:gd name="connsiteX7" fmla="*/ 0 w 5496741"/>
              <a:gd name="connsiteY7" fmla="*/ 1052376 h 3961193"/>
              <a:gd name="connsiteX8" fmla="*/ 84403 w 5496741"/>
              <a:gd name="connsiteY8" fmla="*/ 974866 h 3961193"/>
              <a:gd name="connsiteX9" fmla="*/ 1309253 w 5496741"/>
              <a:gd name="connsiteY9" fmla="*/ 260167 h 3961193"/>
              <a:gd name="connsiteX10" fmla="*/ 2687984 w 5496741"/>
              <a:gd name="connsiteY10" fmla="*/ 0 h 39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6741" h="3961193">
                <a:moveTo>
                  <a:pt x="2687984" y="0"/>
                </a:moveTo>
                <a:cubicBezTo>
                  <a:pt x="3119754" y="0"/>
                  <a:pt x="3517139" y="81423"/>
                  <a:pt x="3869291" y="241782"/>
                </a:cubicBezTo>
                <a:cubicBezTo>
                  <a:pt x="4199319" y="392186"/>
                  <a:pt x="4489185" y="611711"/>
                  <a:pt x="4730855" y="894134"/>
                </a:cubicBezTo>
                <a:cubicBezTo>
                  <a:pt x="5224771" y="1471559"/>
                  <a:pt x="5496741" y="2292150"/>
                  <a:pt x="5496741" y="3204808"/>
                </a:cubicBezTo>
                <a:cubicBezTo>
                  <a:pt x="5496741" y="3477901"/>
                  <a:pt x="5437529" y="3710558"/>
                  <a:pt x="5308405" y="3932698"/>
                </a:cubicBezTo>
                <a:lnTo>
                  <a:pt x="5290213" y="3961193"/>
                </a:lnTo>
                <a:lnTo>
                  <a:pt x="0" y="3961193"/>
                </a:lnTo>
                <a:lnTo>
                  <a:pt x="0" y="1052376"/>
                </a:lnTo>
                <a:lnTo>
                  <a:pt x="84403" y="974866"/>
                </a:lnTo>
                <a:cubicBezTo>
                  <a:pt x="440924" y="675162"/>
                  <a:pt x="864377" y="427991"/>
                  <a:pt x="1309253" y="260167"/>
                </a:cubicBezTo>
                <a:cubicBezTo>
                  <a:pt x="1766105" y="87507"/>
                  <a:pt x="2230145" y="0"/>
                  <a:pt x="2687984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CC255C-0586-4E56-B44A-BB42BFD8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2764456"/>
            <a:ext cx="5719379" cy="4093544"/>
          </a:xfrm>
          <a:custGeom>
            <a:avLst/>
            <a:gdLst>
              <a:gd name="connsiteX0" fmla="*/ 2598837 w 5719379"/>
              <a:gd name="connsiteY0" fmla="*/ 0 h 4093544"/>
              <a:gd name="connsiteX1" fmla="*/ 3911275 w 5719379"/>
              <a:gd name="connsiteY1" fmla="*/ 254318 h 4093544"/>
              <a:gd name="connsiteX2" fmla="*/ 4868477 w 5719379"/>
              <a:gd name="connsiteY2" fmla="*/ 940493 h 4093544"/>
              <a:gd name="connsiteX3" fmla="*/ 5719379 w 5719379"/>
              <a:gd name="connsiteY3" fmla="*/ 3370969 h 4093544"/>
              <a:gd name="connsiteX4" fmla="*/ 5575448 w 5719379"/>
              <a:gd name="connsiteY4" fmla="*/ 4018702 h 4093544"/>
              <a:gd name="connsiteX5" fmla="*/ 5533988 w 5719379"/>
              <a:gd name="connsiteY5" fmla="*/ 4093544 h 4093544"/>
              <a:gd name="connsiteX6" fmla="*/ 0 w 5719379"/>
              <a:gd name="connsiteY6" fmla="*/ 4093544 h 4093544"/>
              <a:gd name="connsiteX7" fmla="*/ 0 w 5719379"/>
              <a:gd name="connsiteY7" fmla="*/ 811758 h 4093544"/>
              <a:gd name="connsiteX8" fmla="*/ 16471 w 5719379"/>
              <a:gd name="connsiteY8" fmla="*/ 799779 h 4093544"/>
              <a:gd name="connsiteX9" fmla="*/ 1067060 w 5719379"/>
              <a:gd name="connsiteY9" fmla="*/ 273655 h 4093544"/>
              <a:gd name="connsiteX10" fmla="*/ 2598837 w 5719379"/>
              <a:gd name="connsiteY10" fmla="*/ 0 h 40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9379" h="4093544">
                <a:moveTo>
                  <a:pt x="2598837" y="0"/>
                </a:moveTo>
                <a:cubicBezTo>
                  <a:pt x="3078535" y="0"/>
                  <a:pt x="3520032" y="85645"/>
                  <a:pt x="3911275" y="254318"/>
                </a:cubicBezTo>
                <a:cubicBezTo>
                  <a:pt x="4277938" y="412520"/>
                  <a:pt x="4599980" y="643426"/>
                  <a:pt x="4868477" y="940493"/>
                </a:cubicBezTo>
                <a:cubicBezTo>
                  <a:pt x="5417220" y="1547855"/>
                  <a:pt x="5719379" y="2410992"/>
                  <a:pt x="5719379" y="3370969"/>
                </a:cubicBezTo>
                <a:cubicBezTo>
                  <a:pt x="5719379" y="3610346"/>
                  <a:pt x="5673695" y="3820187"/>
                  <a:pt x="5575448" y="4018702"/>
                </a:cubicBezTo>
                <a:lnTo>
                  <a:pt x="5533988" y="4093544"/>
                </a:lnTo>
                <a:lnTo>
                  <a:pt x="0" y="4093544"/>
                </a:lnTo>
                <a:lnTo>
                  <a:pt x="0" y="811758"/>
                </a:lnTo>
                <a:lnTo>
                  <a:pt x="16471" y="799779"/>
                </a:lnTo>
                <a:cubicBezTo>
                  <a:pt x="339059" y="585391"/>
                  <a:pt x="696365" y="406049"/>
                  <a:pt x="1067060" y="273655"/>
                </a:cubicBezTo>
                <a:cubicBezTo>
                  <a:pt x="1574625" y="92045"/>
                  <a:pt x="2090175" y="0"/>
                  <a:pt x="259883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počítač, sedadlo&#10;&#10;Popis byl vytvořen automaticky">
            <a:extLst>
              <a:ext uri="{FF2B5EF4-FFF2-40B4-BE49-F238E27FC236}">
                <a16:creationId xmlns:a16="http://schemas.microsoft.com/office/drawing/2014/main" id="{24E66898-831D-46F9-A7B9-092575DFE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6409" b="-2"/>
          <a:stretch/>
        </p:blipFill>
        <p:spPr>
          <a:xfrm>
            <a:off x="151" y="3200016"/>
            <a:ext cx="4967392" cy="3657982"/>
          </a:xfrm>
          <a:custGeom>
            <a:avLst/>
            <a:gdLst/>
            <a:ahLst/>
            <a:cxnLst/>
            <a:rect l="l" t="t" r="r" b="b"/>
            <a:pathLst>
              <a:path w="4967392" h="3657982">
                <a:moveTo>
                  <a:pt x="2611465" y="0"/>
                </a:moveTo>
                <a:cubicBezTo>
                  <a:pt x="2973626" y="0"/>
                  <a:pt x="3306944" y="71395"/>
                  <a:pt x="3602322" y="212004"/>
                </a:cubicBezTo>
                <a:cubicBezTo>
                  <a:pt x="3879142" y="343883"/>
                  <a:pt x="4122277" y="536370"/>
                  <a:pt x="4324984" y="784010"/>
                </a:cubicBezTo>
                <a:cubicBezTo>
                  <a:pt x="4739271" y="1290317"/>
                  <a:pt x="4967392" y="2009841"/>
                  <a:pt x="4967392" y="2810095"/>
                </a:cubicBezTo>
                <a:cubicBezTo>
                  <a:pt x="4967392" y="3129372"/>
                  <a:pt x="4879100" y="3385618"/>
                  <a:pt x="4681235" y="3641013"/>
                </a:cubicBezTo>
                <a:lnTo>
                  <a:pt x="4666298" y="3657982"/>
                </a:lnTo>
                <a:lnTo>
                  <a:pt x="0" y="3657982"/>
                </a:lnTo>
                <a:lnTo>
                  <a:pt x="0" y="1311761"/>
                </a:lnTo>
                <a:lnTo>
                  <a:pt x="20961" y="1282259"/>
                </a:lnTo>
                <a:cubicBezTo>
                  <a:pt x="139676" y="1131288"/>
                  <a:pt x="275515" y="988438"/>
                  <a:pt x="427636" y="854799"/>
                </a:cubicBezTo>
                <a:cubicBezTo>
                  <a:pt x="726679" y="592007"/>
                  <a:pt x="1081863" y="375279"/>
                  <a:pt x="1455015" y="228124"/>
                </a:cubicBezTo>
                <a:cubicBezTo>
                  <a:pt x="1838214" y="76730"/>
                  <a:pt x="2227440" y="0"/>
                  <a:pt x="261146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8500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99277-8EC4-4C76-A62B-02E438A8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904"/>
            <a:ext cx="4013200" cy="1192696"/>
          </a:xfrm>
        </p:spPr>
        <p:txBody>
          <a:bodyPr/>
          <a:lstStyle/>
          <a:p>
            <a:r>
              <a:rPr lang="cs-CZ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RVP ZŠS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CE25F3-5018-4E5A-A39C-7FB148196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6930" y="1898374"/>
            <a:ext cx="8189843" cy="4850297"/>
          </a:xfrm>
        </p:spPr>
        <p:txBody>
          <a:bodyPr>
            <a:normAutofit fontScale="85000" lnSpcReduction="10000"/>
          </a:bodyPr>
          <a:lstStyle/>
          <a:p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 I – Vzdělávání žáků se středně těžkým mentálním postižením</a:t>
            </a:r>
          </a:p>
          <a:p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 II – Vzdělávání žáků s těžkým mentálním postižením a souběžným postižením více vadami</a:t>
            </a:r>
          </a:p>
          <a:p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výchovně vzdělávacího působení směřuje k rozvoji sebeobsluhy, přiměřených poznatků a pracovních dovedností a k dosažení maximální možné míry samostatnosti a nezávislosti na péči druhé osoby. Děje se tak ve vhodně upravených podmínkách a při odborné speciálně pedagogické péči. Dalším z úkolů ZŠS je vybavit žáky triviem základních vědomostí a dovedností (čtení, psaní, počítání)</a:t>
            </a:r>
          </a:p>
          <a:p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KLÍČOVÉ KOMPETENCE ZŠS: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kompetence komunikativní, sociální a personální, pracovní, k učení, k řešení problémů, občanské. </a:t>
            </a:r>
          </a:p>
          <a:p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VÝSTUPY OBSAHUJÍ SPOJENÍ „ŽÁK BY MĚL“ (nic není povinné) – absolvováním žák získá </a:t>
            </a:r>
            <a:r>
              <a:rPr lang="cs-CZ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ZÁKLADY VZDĚLÁNÍ</a:t>
            </a:r>
          </a:p>
          <a:p>
            <a:endParaRPr lang="cs-CZ" dirty="0"/>
          </a:p>
        </p:txBody>
      </p:sp>
      <p:pic>
        <p:nvPicPr>
          <p:cNvPr id="5" name="Obrázek 4" descr="Obsah obrázku bublina, barevné&#10;&#10;Popis byl vytvořen automaticky">
            <a:extLst>
              <a:ext uri="{FF2B5EF4-FFF2-40B4-BE49-F238E27FC236}">
                <a16:creationId xmlns:a16="http://schemas.microsoft.com/office/drawing/2014/main" id="{108A8C40-6869-402C-AC5B-851883C7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574" y="-19878"/>
            <a:ext cx="2978426" cy="1674537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EBA99DC8-3B26-4C8B-9429-D086E80B2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1560"/>
            <a:ext cx="3571875" cy="2686050"/>
          </a:xfrm>
          <a:prstGeom prst="rect">
            <a:avLst/>
          </a:prstGeom>
        </p:spPr>
      </p:pic>
      <p:pic>
        <p:nvPicPr>
          <p:cNvPr id="9" name="Obrázek 8" descr="Obsah obrázku osoba, zeď, zubní kartáček, dezert&#10;&#10;Popis byl vytvořen automaticky">
            <a:extLst>
              <a:ext uri="{FF2B5EF4-FFF2-40B4-BE49-F238E27FC236}">
                <a16:creationId xmlns:a16="http://schemas.microsoft.com/office/drawing/2014/main" id="{71C876CF-8D6D-47A1-9DDF-CACB7D4DB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87" y="0"/>
            <a:ext cx="246888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01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DB7EDE-35EF-4E16-A2C2-086177C45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53" y="1"/>
            <a:ext cx="5709255" cy="89849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I.DÍL RVP ZŠS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text, osoba, interiér, pracovní&#10;&#10;Popis byl vytvořen automaticky">
            <a:extLst>
              <a:ext uri="{FF2B5EF4-FFF2-40B4-BE49-F238E27FC236}">
                <a16:creationId xmlns:a16="http://schemas.microsoft.com/office/drawing/2014/main" id="{64AA65EF-D15C-4D6B-86C9-F19022F60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4" r="9482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03F9648-3376-4C56-99E6-010FE5715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085" y="-89451"/>
            <a:ext cx="6056775" cy="6947450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Díl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je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devíti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vzdělávacích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tvořeny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blízkými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vzdělávacími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obory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Jazyková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Čtení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Řečová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příroda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příroda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Hudební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Výtvarná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Tělesná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41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DB7EDE-35EF-4E16-A2C2-086177C45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"/>
            <a:ext cx="10690224" cy="92721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DÍL RVP ZŠS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Obrázek 7" descr="Obsah obrázku dítě, osoba, chlapec, interiér&#10;&#10;Popis byl vytvořen automaticky">
            <a:extLst>
              <a:ext uri="{FF2B5EF4-FFF2-40B4-BE49-F238E27FC236}">
                <a16:creationId xmlns:a16="http://schemas.microsoft.com/office/drawing/2014/main" id="{559B2E0A-801A-4ABA-992D-EF8BF7881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r="28925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03F9648-3376-4C56-99E6-010FE5715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2260" y="89452"/>
            <a:ext cx="5933662" cy="6768547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 obsah pro Díl II je rozdělen do pěti vzdělávacích oblastí, které jsou tvořeny jedním či více obsahově blízkými vzdělávacími obory, které lze spojovat a vyučovat v blocích. </a:t>
            </a:r>
          </a:p>
          <a:p>
            <a:pPr marL="0" indent="0">
              <a:buNone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a komunikace (Rozumová výchova, Řečová výchova)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a jeho svět (Smyslová výchova)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Umění a kultura (Hudební výchova, Výtvarná výchova)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a zdraví (Pohybová výchova, Zdravotní tělesná výchova nebo Rehabilitační tělesná výchova)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a svět práce (Pracovní výchova)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20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13A76B-6ED7-4C03-BE5A-B37F65A0C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3362186" cy="1327554"/>
          </a:xfrm>
        </p:spPr>
        <p:txBody>
          <a:bodyPr anchor="b">
            <a:normAutofit fontScale="90000"/>
          </a:bodyPr>
          <a:lstStyle/>
          <a:p>
            <a:r>
              <a:rPr lang="cs-CZ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VZDĚLÁVÁNÍ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AA4AE7-EDFC-4C68-8465-ED6634E51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8761" y="3629532"/>
            <a:ext cx="7125403" cy="3228468"/>
          </a:xfrm>
        </p:spPr>
        <p:txBody>
          <a:bodyPr anchor="t">
            <a:normAutofit lnSpcReduction="10000"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ODBORNÉ UČILIŠTĚ– otevřený trh práce, podporované zaměstnání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PRAKTICKÁ ŠKOLA (jednoletá nebo dvouletá) – spíše chráněné pracovní prostředí (chráněné pracovní místo)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VEČERNÍ ŠKOLY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 K DOPLNĚNÍ VZDĚLÁNÍ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DOSZ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NNO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STACIONÁŘE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7BDAD10-B932-49BE-90F5-62EB2FE01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863" y="0"/>
            <a:ext cx="4584032" cy="30202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090661F-2489-493D-8C0B-E7617E36F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BC9DE1A-348A-4AB0-8550-64E0B9AEF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BD0AE1F-A0FC-49FC-A682-A5947011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kobliha, obchod&#10;&#10;Popis byl vytvořen automaticky">
            <a:extLst>
              <a:ext uri="{FF2B5EF4-FFF2-40B4-BE49-F238E27FC236}">
                <a16:creationId xmlns:a16="http://schemas.microsoft.com/office/drawing/2014/main" id="{C246F344-19CC-42C8-86A6-6A179C33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1" b="36548"/>
          <a:stretch/>
        </p:blipFill>
        <p:spPr>
          <a:xfrm>
            <a:off x="3632375" y="2"/>
            <a:ext cx="3418129" cy="2465725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pic>
        <p:nvPicPr>
          <p:cNvPr id="9" name="Obrázek 8" descr="Obsah obrázku osoba, interiér, chlapec&#10;&#10;Popis byl vytvořen automaticky">
            <a:extLst>
              <a:ext uri="{FF2B5EF4-FFF2-40B4-BE49-F238E27FC236}">
                <a16:creationId xmlns:a16="http://schemas.microsoft.com/office/drawing/2014/main" id="{7041B83C-DEC0-4665-859E-48F345B25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476"/>
          <a:stretch/>
        </p:blipFill>
        <p:spPr>
          <a:xfrm>
            <a:off x="-1" y="1860331"/>
            <a:ext cx="4042279" cy="4997667"/>
          </a:xfrm>
          <a:custGeom>
            <a:avLst/>
            <a:gdLst/>
            <a:ahLst/>
            <a:cxnLst/>
            <a:rect l="l" t="t" r="r" b="b"/>
            <a:pathLst>
              <a:path w="3958391" h="4808550">
                <a:moveTo>
                  <a:pt x="1130737" y="1268"/>
                </a:moveTo>
                <a:cubicBezTo>
                  <a:pt x="1511837" y="13752"/>
                  <a:pt x="1903175" y="118732"/>
                  <a:pt x="2288137" y="330915"/>
                </a:cubicBezTo>
                <a:cubicBezTo>
                  <a:pt x="3664944" y="1089786"/>
                  <a:pt x="4426594" y="2909285"/>
                  <a:pt x="3643399" y="4204334"/>
                </a:cubicBezTo>
                <a:cubicBezTo>
                  <a:pt x="3459833" y="4507867"/>
                  <a:pt x="3219629" y="4660926"/>
                  <a:pt x="2944782" y="4788439"/>
                </a:cubicBezTo>
                <a:lnTo>
                  <a:pt x="2899152" y="4808550"/>
                </a:lnTo>
                <a:lnTo>
                  <a:pt x="0" y="4808550"/>
                </a:lnTo>
                <a:lnTo>
                  <a:pt x="0" y="244579"/>
                </a:lnTo>
                <a:lnTo>
                  <a:pt x="77902" y="207282"/>
                </a:lnTo>
                <a:cubicBezTo>
                  <a:pt x="409697" y="62291"/>
                  <a:pt x="765516" y="-10694"/>
                  <a:pt x="1130737" y="1268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osoba, stůl, interiér, lidé&#10;&#10;Popis byl vytvořen automaticky">
            <a:extLst>
              <a:ext uri="{FF2B5EF4-FFF2-40B4-BE49-F238E27FC236}">
                <a16:creationId xmlns:a16="http://schemas.microsoft.com/office/drawing/2014/main" id="{7EDE28E9-A3B3-4DC9-BA6D-766CA7807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r="1526" b="3"/>
          <a:stretch/>
        </p:blipFill>
        <p:spPr>
          <a:xfrm>
            <a:off x="8456623" y="1"/>
            <a:ext cx="3735378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6103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F363D3-DAF3-4F68-AA21-5776F9794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607" y="2114564"/>
            <a:ext cx="8394306" cy="61869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IDAKTICKÉ ZÁSADY </a:t>
            </a:r>
            <a:endParaRPr lang="cs-CZ" sz="3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3C21D7-C545-4297-83CE-E0EBE5837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540" y="2733261"/>
            <a:ext cx="8188085" cy="3966195"/>
          </a:xfrm>
        </p:spPr>
        <p:txBody>
          <a:bodyPr anchor="t">
            <a:norm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názornost, přiměřenost, individuální přístup, systematičnost, komplexnost, trvalost, praktická využitelnost , uvědomělost a aktivita žáka, pozitivní motivace, klidný a citlivý přístup, využití hry, terapeutický přístup (nezaměřovat se na výsledek, ale proces), pozitivní hodnocení</a:t>
            </a:r>
          </a:p>
          <a:p>
            <a:pPr algn="ctr">
              <a:lnSpc>
                <a:spcPct val="120000"/>
              </a:lnSpc>
            </a:pPr>
            <a:endParaRPr lang="cs-CZ" sz="600" dirty="0"/>
          </a:p>
        </p:txBody>
      </p:sp>
      <p:pic>
        <p:nvPicPr>
          <p:cNvPr id="5" name="Obrázek 4" descr="Obsah obrázku text, interiér, osoba&#10;&#10;Popis byl vytvořen automaticky">
            <a:extLst>
              <a:ext uri="{FF2B5EF4-FFF2-40B4-BE49-F238E27FC236}">
                <a16:creationId xmlns:a16="http://schemas.microsoft.com/office/drawing/2014/main" id="{6EE0E1CB-F1AE-498B-801C-6F02D47D1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60" y="158543"/>
            <a:ext cx="6145222" cy="17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2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FAF459-8185-4512-A0DF-B626F4AFC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27" y="1"/>
            <a:ext cx="7599133" cy="685797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</a:t>
            </a:r>
            <a:r>
              <a:rPr lang="cs-CZ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SPECIFIKA VZDĚLÁVACÍHO PROCESU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618A7B-D15E-4CF5-A377-EBFEB9EE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75" y="685798"/>
            <a:ext cx="6340839" cy="6172201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Maximální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složkách</a:t>
            </a:r>
            <a:endParaRPr lang="en-US" alt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samostatný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dospělý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prakticky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využitelné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dovednosti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návyky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návazností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předprofesní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přípravu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</a:t>
            </a:r>
            <a:endParaRPr lang="en-US" alt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sebevědomí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sebepojetí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potřeby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sebeprosazení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seberealizace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pochopení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role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jsem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důležitý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prospěšný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sobě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pracovat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svůj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Socializace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začlenění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intaktní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populace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jedince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MP (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různorodá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41D1D641-6C3C-430E-8DCA-3D78B3F66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r="10650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377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478" y="178905"/>
            <a:ext cx="6076972" cy="626164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90545"/>
            <a:ext cx="6460558" cy="5967455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oustava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služeb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poskytovaných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ohroženým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dětem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dětem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rodinám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cílem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eliminovat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zmírnit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důsledky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poskytnout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rodině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společnosti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předpoklady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sociálního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začlenění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 to se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zřetelem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včasnou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diagnostiku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terapii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speciálně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pedagogickou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intervenci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následnou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návaznou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péči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PRO RANOU PÉČI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nestátní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eziskové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i="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odle</a:t>
            </a:r>
            <a:r>
              <a:rPr lang="en-US" sz="16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zákona</a:t>
            </a:r>
            <a:r>
              <a:rPr lang="en-US" sz="16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108/2006 Sb., o </a:t>
            </a:r>
            <a:r>
              <a:rPr lang="en-US" sz="1600" b="1" i="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sociálních</a:t>
            </a:r>
            <a:r>
              <a:rPr lang="en-US" sz="16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službách</a:t>
            </a:r>
            <a:endParaRPr lang="cs-CZ" sz="1600" b="1" i="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Pojem „raná péče“ se v České republice začal používat od roku 1993. (Zahraniční zdroje užívají spíše pojem </a:t>
            </a:r>
            <a:r>
              <a:rPr lang="cs-CZ" sz="16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včasná intervence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early </a:t>
            </a:r>
            <a:r>
              <a:rPr lang="cs-CZ" sz="16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 rozvoji služby přispěly nové bio-sociální poznatky v oblasti vývoje dítěte, </a:t>
            </a:r>
            <a:r>
              <a:rPr lang="cs-CZ" sz="16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zejména uvědomění si důležitosti prvních tří let věku života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dítě, chlapec, malé&#10;&#10;Popis byl vytvořen automaticky">
            <a:extLst>
              <a:ext uri="{FF2B5EF4-FFF2-40B4-BE49-F238E27FC236}">
                <a16:creationId xmlns:a16="http://schemas.microsoft.com/office/drawing/2014/main" id="{80CF0582-DF34-4B6A-B8AC-3223E5060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r="13510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9427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FAF459-8185-4512-A0DF-B626F4AFC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27" y="1"/>
            <a:ext cx="7599133" cy="685797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</a:t>
            </a:r>
            <a:r>
              <a:rPr lang="cs-CZ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SPECIFIKA VZDĚLÁVACÍHO PROCESU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618A7B-D15E-4CF5-A377-EBFEB9EE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75" y="1149143"/>
            <a:ext cx="6340839" cy="5708856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Zvýšená potřeba individuálního, vlídného a klidného přístupu především v počátcích povinné školní docházky (vlivem stoupající náročnosti se prohlubují obtíže a ukazuje se odlišnost dítěte od spolužáků – psychicky náročné adaptační období)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práce s kolektivem spolužáků a nastavení vhodné podpory žáka ze strany školy i rodiny (SPC, ŠPP)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Názornější a praktičtěji orientovaná výuka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komunikaci (logopedická intervence, rozvíjené slovní zásoby a jazykové citu v rodině i škole)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Četnost a rozmanitost podnětů</a:t>
            </a:r>
          </a:p>
          <a:p>
            <a:endParaRPr lang="en-US" alt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41D1D641-6C3C-430E-8DCA-3D78B3F66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r="10650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0137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526BA546-700C-4CEB-8458-E044E599E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88F4A7-FE0A-46DF-BDDE-21E937A94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0" y="1"/>
            <a:ext cx="4013200" cy="113041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OLE UČITELE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31889F-5155-4134-AE65-CBB081D96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2096" y="1431236"/>
            <a:ext cx="4237824" cy="4601816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Vlídný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klidný,tolerantní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laskavý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důsledný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motivující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pochvalou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hrou, pohlazením, dotekem, úsměvem, odměnou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–partner,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kamarád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průvodce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motivující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snažení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Nepřetěžovat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nepodceňovat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Maximálně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stimulovat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složek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osobnosti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dítě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poté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8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6361043" cy="89376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1" y="1520687"/>
            <a:ext cx="5893904" cy="4999383"/>
          </a:xfrm>
        </p:spPr>
        <p:txBody>
          <a:bodyPr vert="horz" lIns="109728" tIns="109728" rIns="109728" bIns="9144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ociální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terénní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doplněná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ambulantní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formou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</a:t>
            </a:r>
            <a:r>
              <a:rPr lang="cs-CZ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či </a:t>
            </a:r>
            <a:r>
              <a:rPr lang="cs-CZ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rehabilitačním pobytem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poskytovaná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dítěti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7 let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rodičům</a:t>
            </a: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ohrožené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důsledku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nepříznivého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zdravotního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stavu</a:t>
            </a:r>
            <a:endParaRPr lang="en-US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osoba, interiér, dítě&#10;&#10;Popis byl vytvořen automaticky">
            <a:extLst>
              <a:ext uri="{FF2B5EF4-FFF2-40B4-BE49-F238E27FC236}">
                <a16:creationId xmlns:a16="http://schemas.microsoft.com/office/drawing/2014/main" id="{A40D7566-46CD-4826-A5F7-F104436CF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046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5" name="Obrázek 4" descr="Obsah obrázku osoba, dítě, interiér, malé&#10;&#10;Popis byl vytvořen automaticky">
            <a:extLst>
              <a:ext uri="{FF2B5EF4-FFF2-40B4-BE49-F238E27FC236}">
                <a16:creationId xmlns:a16="http://schemas.microsoft.com/office/drawing/2014/main" id="{6DC0D590-9403-449E-A6D7-333D1537D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1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353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0" y="109331"/>
            <a:ext cx="6241773" cy="78443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0" y="1550504"/>
            <a:ext cx="6241773" cy="5049078"/>
          </a:xfrm>
        </p:spPr>
        <p:txBody>
          <a:bodyPr vert="horz" lIns="109728" tIns="109728" rIns="109728" bIns="9144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zaměřena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podporu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rodiny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podporu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ohledem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specifické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potřeby</a:t>
            </a:r>
            <a:endParaRPr lang="cs-CZ" sz="2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Službu poskytují zdarma </a:t>
            </a:r>
            <a:r>
              <a:rPr lang="cs-CZ" sz="28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pracoviště rané péče (STŘEDISKA RANÉ PÉČE – SRP)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osoba, interiér&#10;&#10;Popis byl vytvořen automaticky">
            <a:extLst>
              <a:ext uri="{FF2B5EF4-FFF2-40B4-BE49-F238E27FC236}">
                <a16:creationId xmlns:a16="http://schemas.microsoft.com/office/drawing/2014/main" id="{F44F7720-3BC7-4455-92EC-213571845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-2" b="-2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9" name="Obrázek 8" descr="Obsah obrázku osoba, dítě, okno&#10;&#10;Popis byl vytvořen automaticky">
            <a:extLst>
              <a:ext uri="{FF2B5EF4-FFF2-40B4-BE49-F238E27FC236}">
                <a16:creationId xmlns:a16="http://schemas.microsoft.com/office/drawing/2014/main" id="{5CB7472E-4CE2-4A40-B36A-E78303145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1" b="1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601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0" y="0"/>
            <a:ext cx="6241773" cy="64604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 PÉČE - </a:t>
            </a:r>
            <a:r>
              <a:rPr lang="en-US" sz="3200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úkoly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0" y="834887"/>
            <a:ext cx="6509334" cy="6023113"/>
          </a:xfrm>
        </p:spPr>
        <p:txBody>
          <a:bodyPr vert="horz" lIns="109728" tIns="109728" rIns="109728" bIns="9144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Depistáž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Prevence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peciálněpedagogická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oradenství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rodině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pomůcky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kontakty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sociálně-právní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poradenství,výchova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výběr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vjodného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výchovně-vzdělávacího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zařízení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Zapůjčování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pomůcek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Speciálně-pedagogická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raného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Setkávání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rodičů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Rehabilitační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pobyty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přednášky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rodiče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Konzultace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psychologem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speciálními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pedagogy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rodiny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předcházení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případné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budoucí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závislosti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člověka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pomoci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Obrázek 7" descr="Obsah obrázku osoba, interiér, dítě&#10;&#10;Popis byl vytvořen automaticky">
            <a:extLst>
              <a:ext uri="{FF2B5EF4-FFF2-40B4-BE49-F238E27FC236}">
                <a16:creationId xmlns:a16="http://schemas.microsoft.com/office/drawing/2014/main" id="{5BD80939-99C3-41DA-8BA1-8BBAC35D1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-2" b="24246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07559EC0-4CE3-4BAA-85E1-6EF3E422C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r="2" b="2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750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0E73E149-B6EC-43FF-8939-B7B143948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327" y="632627"/>
            <a:ext cx="3387345" cy="29764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5BEB0D00-4F7A-41D8-B15E-B42145EA9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1784" y="397566"/>
            <a:ext cx="3848432" cy="34466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F2F014E7-B612-4079-894D-4697468C5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6335" y="508883"/>
            <a:ext cx="3619330" cy="324143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499079-0D16-43DF-B92F-C0AC7A857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87" y="3617844"/>
            <a:ext cx="11867322" cy="1152940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cs-CZ" sz="4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PORADENSKÉ SLUŽBY PRO ŽÁKY S MP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D598A1-0B13-4F57-8BE7-46778D64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991" y="5565136"/>
            <a:ext cx="11608905" cy="1152941"/>
          </a:xfrm>
        </p:spPr>
        <p:txBody>
          <a:bodyPr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(speciálně pedagogické centrum pro žáky s MP)</a:t>
            </a:r>
          </a:p>
        </p:txBody>
      </p:sp>
      <p:pic>
        <p:nvPicPr>
          <p:cNvPr id="5" name="Obrázek 4" descr="Obsah obrázku zubní kartáček, zeď, osoba, zuby&#10;&#10;Popis byl vytvořen automaticky">
            <a:extLst>
              <a:ext uri="{FF2B5EF4-FFF2-40B4-BE49-F238E27FC236}">
                <a16:creationId xmlns:a16="http://schemas.microsoft.com/office/drawing/2014/main" id="{D0C1682E-FBEA-4BDD-B5E7-0B91FE324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4" r="15458" b="5"/>
          <a:stretch/>
        </p:blipFill>
        <p:spPr>
          <a:xfrm>
            <a:off x="4614315" y="770966"/>
            <a:ext cx="2963370" cy="2651876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31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text, stůl, interiér, vsedě&#10;&#10;Popis byl vytvořen automaticky">
            <a:extLst>
              <a:ext uri="{FF2B5EF4-FFF2-40B4-BE49-F238E27FC236}">
                <a16:creationId xmlns:a16="http://schemas.microsoft.com/office/drawing/2014/main" id="{6CAE98CD-222B-49B1-8B42-E90284DAB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199"/>
          <a:stretch/>
        </p:blipFill>
        <p:spPr>
          <a:xfrm>
            <a:off x="5589352" y="10"/>
            <a:ext cx="6602653" cy="3428990"/>
          </a:xfrm>
          <a:custGeom>
            <a:avLst/>
            <a:gdLst/>
            <a:ahLst/>
            <a:cxnLst/>
            <a:rect l="l" t="t" r="r" b="b"/>
            <a:pathLst>
              <a:path w="6602653" h="3387852">
                <a:moveTo>
                  <a:pt x="0" y="0"/>
                </a:moveTo>
                <a:lnTo>
                  <a:pt x="6602653" y="0"/>
                </a:lnTo>
                <a:lnTo>
                  <a:pt x="6602653" y="3387852"/>
                </a:lnTo>
                <a:lnTo>
                  <a:pt x="1651528" y="3387852"/>
                </a:lnTo>
                <a:lnTo>
                  <a:pt x="1650315" y="3337395"/>
                </a:lnTo>
                <a:cubicBezTo>
                  <a:pt x="1582116" y="1928213"/>
                  <a:pt x="1005803" y="708413"/>
                  <a:pt x="22589" y="14997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42F5AE-68EF-4D45-A92B-8E98411EA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5" b="-1"/>
          <a:stretch/>
        </p:blipFill>
        <p:spPr>
          <a:xfrm>
            <a:off x="4691113" y="3429000"/>
            <a:ext cx="7500882" cy="3429000"/>
          </a:xfrm>
          <a:custGeom>
            <a:avLst/>
            <a:gdLst/>
            <a:ahLst/>
            <a:cxnLst/>
            <a:rect l="l" t="t" r="r" b="b"/>
            <a:pathLst>
              <a:path w="7500882" h="3387852">
                <a:moveTo>
                  <a:pt x="2551735" y="0"/>
                </a:moveTo>
                <a:lnTo>
                  <a:pt x="7500882" y="0"/>
                </a:lnTo>
                <a:lnTo>
                  <a:pt x="7500882" y="3387852"/>
                </a:lnTo>
                <a:lnTo>
                  <a:pt x="0" y="3387852"/>
                </a:lnTo>
                <a:lnTo>
                  <a:pt x="114106" y="3310451"/>
                </a:lnTo>
                <a:cubicBezTo>
                  <a:pt x="291579" y="3182960"/>
                  <a:pt x="465794" y="3045249"/>
                  <a:pt x="641619" y="2904666"/>
                </a:cubicBezTo>
                <a:cubicBezTo>
                  <a:pt x="1607125" y="2132691"/>
                  <a:pt x="2555378" y="1498983"/>
                  <a:pt x="2555378" y="151508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AB12D93-FFA0-48A7-9E87-21388D4B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5778 w 12192000"/>
              <a:gd name="connsiteY1" fmla="*/ 0 h 6858000"/>
              <a:gd name="connsiteX2" fmla="*/ 2916518 w 12192000"/>
              <a:gd name="connsiteY2" fmla="*/ 0 h 6858000"/>
              <a:gd name="connsiteX3" fmla="*/ 5644232 w 12192000"/>
              <a:gd name="connsiteY3" fmla="*/ 0 h 6858000"/>
              <a:gd name="connsiteX4" fmla="*/ 5659622 w 12192000"/>
              <a:gd name="connsiteY4" fmla="*/ 10445 h 6858000"/>
              <a:gd name="connsiteX5" fmla="*/ 7233860 w 12192000"/>
              <a:gd name="connsiteY5" fmla="*/ 3057689 h 6858000"/>
              <a:gd name="connsiteX6" fmla="*/ 7250324 w 12192000"/>
              <a:gd name="connsiteY6" fmla="*/ 3406140 h 6858000"/>
              <a:gd name="connsiteX7" fmla="*/ 12192000 w 12192000"/>
              <a:gd name="connsiteY7" fmla="*/ 3406140 h 6858000"/>
              <a:gd name="connsiteX8" fmla="*/ 12192000 w 12192000"/>
              <a:gd name="connsiteY8" fmla="*/ 3451860 h 6858000"/>
              <a:gd name="connsiteX9" fmla="*/ 7252484 w 12192000"/>
              <a:gd name="connsiteY9" fmla="*/ 3451860 h 6858000"/>
              <a:gd name="connsiteX10" fmla="*/ 7260519 w 12192000"/>
              <a:gd name="connsiteY10" fmla="*/ 3621913 h 6858000"/>
              <a:gd name="connsiteX11" fmla="*/ 5386171 w 12192000"/>
              <a:gd name="connsiteY11" fmla="*/ 6378742 h 6858000"/>
              <a:gd name="connsiteX12" fmla="*/ 4869521 w 12192000"/>
              <a:gd name="connsiteY12" fmla="*/ 6785068 h 6858000"/>
              <a:gd name="connsiteX13" fmla="*/ 4764358 w 12192000"/>
              <a:gd name="connsiteY13" fmla="*/ 6858000 h 6858000"/>
              <a:gd name="connsiteX14" fmla="*/ 2916518 w 12192000"/>
              <a:gd name="connsiteY14" fmla="*/ 6858000 h 6858000"/>
              <a:gd name="connsiteX15" fmla="*/ 95778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5778" y="0"/>
                </a:lnTo>
                <a:lnTo>
                  <a:pt x="2916518" y="0"/>
                </a:lnTo>
                <a:lnTo>
                  <a:pt x="5644232" y="0"/>
                </a:lnTo>
                <a:lnTo>
                  <a:pt x="5659622" y="10445"/>
                </a:lnTo>
                <a:cubicBezTo>
                  <a:pt x="6558388" y="658496"/>
                  <a:pt x="7110000" y="1765698"/>
                  <a:pt x="7233860" y="3057689"/>
                </a:cubicBezTo>
                <a:lnTo>
                  <a:pt x="7250324" y="3406140"/>
                </a:lnTo>
                <a:lnTo>
                  <a:pt x="12192000" y="3406140"/>
                </a:lnTo>
                <a:lnTo>
                  <a:pt x="12192000" y="3451860"/>
                </a:lnTo>
                <a:lnTo>
                  <a:pt x="7252484" y="3451860"/>
                </a:lnTo>
                <a:lnTo>
                  <a:pt x="7260519" y="3621913"/>
                </a:lnTo>
                <a:cubicBezTo>
                  <a:pt x="7260519" y="4971185"/>
                  <a:pt x="6331795" y="5605738"/>
                  <a:pt x="5386171" y="6378742"/>
                </a:cubicBezTo>
                <a:cubicBezTo>
                  <a:pt x="5213968" y="6519512"/>
                  <a:pt x="5043339" y="6657407"/>
                  <a:pt x="4869521" y="6785068"/>
                </a:cubicBezTo>
                <a:lnTo>
                  <a:pt x="4764358" y="6858000"/>
                </a:lnTo>
                <a:lnTo>
                  <a:pt x="2916518" y="6858000"/>
                </a:lnTo>
                <a:lnTo>
                  <a:pt x="957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7378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838E15-D058-4D09-9663-1E0FC71B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52" y="1"/>
            <a:ext cx="5888832" cy="92301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C817B5-005A-452D-BBD6-402BFDE7B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52" y="1103242"/>
            <a:ext cx="6172611" cy="5754747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72/2005 Sb. O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poradenských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služeb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školách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poradenských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zařízeních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(SPC, PPP, SVP)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Poradenství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rodičům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školám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samotným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klientům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 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terénní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služby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zdarma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rezort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školství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Tým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pracovníků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SPC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tvoří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pracovník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Pracují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zpravidla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3 do 19 let. SPC se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dělí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zdravotního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klientů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4404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3160</Words>
  <Application>Microsoft Office PowerPoint</Application>
  <PresentationFormat>Širokoúhlá obrazovka</PresentationFormat>
  <Paragraphs>284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Meiryo</vt:lpstr>
      <vt:lpstr>Arial</vt:lpstr>
      <vt:lpstr>Corbel</vt:lpstr>
      <vt:lpstr>Roboto Condensed</vt:lpstr>
      <vt:lpstr>Times New Roman</vt:lpstr>
      <vt:lpstr>SketchLinesVTI</vt:lpstr>
      <vt:lpstr>KOMPLEXNÍ PODPORA A VZDĚLÁVÁNÍ OSOB S MENTÁLNÍM POSTIŽENÍM</vt:lpstr>
      <vt:lpstr>Prezentace aplikace PowerPoint</vt:lpstr>
      <vt:lpstr>SYSTÉM PODPORY OD NAROZENÍ DO DOSPĚLOSTI</vt:lpstr>
      <vt:lpstr>RANÁ PÉČE</vt:lpstr>
      <vt:lpstr>RANÁ PÉČE</vt:lpstr>
      <vt:lpstr>RANÁ PÉČE</vt:lpstr>
      <vt:lpstr>RANÁ PÉČE - úkoly</vt:lpstr>
      <vt:lpstr>PORADENSKÉ SLUŽBY PRO ŽÁKY S MP</vt:lpstr>
      <vt:lpstr>SPC</vt:lpstr>
      <vt:lpstr>SPC</vt:lpstr>
      <vt:lpstr>ČINNOSTI SPC</vt:lpstr>
      <vt:lpstr>STANDARDNÍ ČINNOSTI  společné všem SPC</vt:lpstr>
      <vt:lpstr>STANDARDNÍ ČINNOSTI  společné všem SPC</vt:lpstr>
      <vt:lpstr>Standardní činnosti speciální (pro žáky s MP) - liší se podle zaměření speciálně pedagogického centra </vt:lpstr>
      <vt:lpstr>Standardní činnosti speciální (pro žáky s MP) - liší se podle zaměření speciálně pedagogického centra </vt:lpstr>
      <vt:lpstr>SPECIÁLNĚ PEDAGOGICKÁ DIAGNOSTIKA PSYCHOPEDICKÁ</vt:lpstr>
      <vt:lpstr>SPECIÁLNĚ PEDAGOGICKÁ DIAGNOSTIKA PSYCHOPEDICKÁ</vt:lpstr>
      <vt:lpstr>DIAGNOSTIKA INTELEKTOVÝCH FUNKCÍ</vt:lpstr>
      <vt:lpstr>VZDĚLÁVÁNÍ ŽÁKŮ S MP</vt:lpstr>
      <vt:lpstr>SPECIÁLNÍ VZDĚLÁVACÍ POTŘEBY (SVP)</vt:lpstr>
      <vt:lpstr>PODPŮRNÁ OPATŘENÍ</vt:lpstr>
      <vt:lpstr>MOŽNOSTI VZDĚLÁVÁNÍ ŽÁKŮ S MP</vt:lpstr>
      <vt:lpstr>SVP ŽÁKŮ S MP (vymezuje SPC)</vt:lpstr>
      <vt:lpstr>MOŽNOSTI VZDĚLÁVÁNÍ</vt:lpstr>
      <vt:lpstr>Prezentace aplikace PowerPoint</vt:lpstr>
      <vt:lpstr>LEGISLATIVA</vt:lpstr>
      <vt:lpstr>LEGISLATIVA</vt:lpstr>
      <vt:lpstr>ZÁKLADNÍ ŠKOLA SPECIÁLNÍ</vt:lpstr>
      <vt:lpstr>ZŠ SPECIÁLNÍ</vt:lpstr>
      <vt:lpstr>ZŠ SPECIÁLNÍ</vt:lpstr>
      <vt:lpstr>ZŠ SPECIÁLNÍ</vt:lpstr>
      <vt:lpstr>PŘÍPRAVNÝ STUPEŇ ZŠS</vt:lpstr>
      <vt:lpstr>PŘÍPRAVNÝ STUPEŇ ZŠS</vt:lpstr>
      <vt:lpstr>RVP ZŠS</vt:lpstr>
      <vt:lpstr>I.DÍL RVP ZŠS</vt:lpstr>
      <vt:lpstr>II. DÍL RVP ZŠS</vt:lpstr>
      <vt:lpstr>DALŠÍ VZDĚLÁVÁNÍ</vt:lpstr>
      <vt:lpstr>DIDAKTICKÉ ZÁSADY </vt:lpstr>
      <vt:lpstr>CÍLE A SPECIFIKA VZDĚLÁVACÍHO PROCESU</vt:lpstr>
      <vt:lpstr>CÍLE A SPECIFIKA VZDĚLÁVACÍHO PROCESU</vt:lpstr>
      <vt:lpstr>ROLE UČITELE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DĚTÍ A ŽÁKŮ SE SMP, TMP A HMP</dc:title>
  <dc:creator>Kateřina Heislerová</dc:creator>
  <cp:lastModifiedBy>Kateřina Heislerová</cp:lastModifiedBy>
  <cp:revision>30</cp:revision>
  <dcterms:created xsi:type="dcterms:W3CDTF">2021-11-26T16:55:56Z</dcterms:created>
  <dcterms:modified xsi:type="dcterms:W3CDTF">2022-03-08T22:38:13Z</dcterms:modified>
</cp:coreProperties>
</file>