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err="1" smtClean="0"/>
              <a:t>Speciálněpedagogická</a:t>
            </a:r>
            <a:r>
              <a:rPr lang="cs-CZ" b="1" dirty="0" smtClean="0"/>
              <a:t> </a:t>
            </a:r>
            <a:r>
              <a:rPr lang="cs-CZ" b="1" dirty="0"/>
              <a:t>diagnostika </a:t>
            </a:r>
            <a:r>
              <a:rPr lang="cs-CZ" b="1" dirty="0" smtClean="0"/>
              <a:t>logopedická </a:t>
            </a:r>
            <a:r>
              <a:rPr lang="cs-CZ" b="1" dirty="0"/>
              <a:t>– </a:t>
            </a:r>
            <a:r>
              <a:rPr lang="cs-CZ" b="1" dirty="0" smtClean="0"/>
              <a:t>cíl</a:t>
            </a:r>
            <a:r>
              <a:rPr lang="cs-CZ" b="1" dirty="0"/>
              <a:t>, metody, </a:t>
            </a:r>
            <a:r>
              <a:rPr lang="cs-CZ" b="1" dirty="0" smtClean="0"/>
              <a:t>zásady </a:t>
            </a:r>
            <a:r>
              <a:rPr lang="cs-CZ" b="1" dirty="0"/>
              <a:t>diagnostiky. Model </a:t>
            </a:r>
            <a:r>
              <a:rPr lang="cs-CZ" b="1" dirty="0" smtClean="0"/>
              <a:t>logopedického vyšetření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Sestavení anamnézy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Heteroanamnéza</a:t>
            </a:r>
            <a:r>
              <a:rPr lang="cs-CZ" sz="1800" dirty="0"/>
              <a:t> – získávání údajů o vyšetřované osobě od jiných lidí – </a:t>
            </a:r>
            <a:r>
              <a:rPr lang="cs-CZ" sz="1800" dirty="0" smtClean="0"/>
              <a:t>příbuzných</a:t>
            </a:r>
            <a:endParaRPr lang="cs-CZ" sz="1800" dirty="0"/>
          </a:p>
          <a:p>
            <a:r>
              <a:rPr lang="cs-CZ" sz="1800" dirty="0" err="1"/>
              <a:t>Autoanamnéza</a:t>
            </a:r>
            <a:r>
              <a:rPr lang="cs-CZ" sz="1800" dirty="0"/>
              <a:t> – získávání informací přímo od vyšetřovaného</a:t>
            </a:r>
          </a:p>
          <a:p>
            <a:r>
              <a:rPr lang="cs-CZ" sz="1800" dirty="0"/>
              <a:t>Zpravidla je žádoucí zjišťovat anamnestická data od rodičů bez přítomnosti </a:t>
            </a:r>
            <a:r>
              <a:rPr lang="cs-CZ" sz="1800" dirty="0" smtClean="0"/>
              <a:t>dětí</a:t>
            </a:r>
          </a:p>
          <a:p>
            <a:r>
              <a:rPr lang="cs-CZ" sz="1800" dirty="0" smtClean="0"/>
              <a:t>Z</a:t>
            </a:r>
            <a:r>
              <a:rPr lang="cs-CZ" sz="1800" dirty="0"/>
              <a:t> hlediska diagnostiky NKS je významná anamnéza rodinná a </a:t>
            </a:r>
            <a:r>
              <a:rPr lang="cs-CZ" sz="1800" dirty="0" smtClean="0"/>
              <a:t>osobní</a:t>
            </a:r>
            <a:endParaRPr lang="cs-CZ" sz="1800" dirty="0"/>
          </a:p>
          <a:p>
            <a:pPr lvl="0"/>
            <a:r>
              <a:rPr lang="cs-CZ" sz="1800" dirty="0"/>
              <a:t>Rodinná </a:t>
            </a:r>
            <a:r>
              <a:rPr lang="cs-CZ" sz="1800" dirty="0" smtClean="0"/>
              <a:t>anamnéza</a:t>
            </a:r>
          </a:p>
          <a:p>
            <a:pPr lvl="1"/>
            <a:r>
              <a:rPr lang="cs-CZ" sz="1000" dirty="0" smtClean="0"/>
              <a:t>výskyt </a:t>
            </a:r>
            <a:r>
              <a:rPr lang="cs-CZ" sz="1000" dirty="0"/>
              <a:t>NKS, vrozených postižení, poruch sluchu, orgánových odchylek řečového </a:t>
            </a:r>
            <a:r>
              <a:rPr lang="cs-CZ" sz="1000" dirty="0" err="1"/>
              <a:t>neuroreflektoru</a:t>
            </a:r>
            <a:r>
              <a:rPr lang="cs-CZ" sz="1000" dirty="0"/>
              <a:t>, jazykové zvláštnosti rodinného prostředí atd.</a:t>
            </a:r>
          </a:p>
          <a:p>
            <a:pPr lvl="0"/>
            <a:r>
              <a:rPr lang="cs-CZ" sz="1800" dirty="0"/>
              <a:t>Osobní </a:t>
            </a:r>
            <a:r>
              <a:rPr lang="cs-CZ" sz="1800" dirty="0" smtClean="0"/>
              <a:t>anamnéza</a:t>
            </a:r>
          </a:p>
          <a:p>
            <a:pPr lvl="1"/>
            <a:r>
              <a:rPr lang="cs-CZ" sz="1000" dirty="0" smtClean="0"/>
              <a:t>co </a:t>
            </a:r>
            <a:r>
              <a:rPr lang="cs-CZ" sz="1000" dirty="0"/>
              <a:t>nejpřesnější vývoj řeči, řečový vzor, celkový psychomotorický </a:t>
            </a:r>
            <a:r>
              <a:rPr lang="cs-CZ" sz="1000" dirty="0" smtClean="0"/>
              <a:t>vývoj</a:t>
            </a:r>
          </a:p>
          <a:p>
            <a:pPr lvl="1"/>
            <a:r>
              <a:rPr lang="cs-CZ" sz="1000" dirty="0" smtClean="0"/>
              <a:t>zlozvyky</a:t>
            </a:r>
            <a:r>
              <a:rPr lang="cs-CZ" sz="1000" dirty="0"/>
              <a:t>, které mohou souviset s řečí (cucání palce</a:t>
            </a:r>
            <a:r>
              <a:rPr lang="cs-CZ" sz="1000" dirty="0" smtClean="0"/>
              <a:t>...)</a:t>
            </a:r>
          </a:p>
          <a:p>
            <a:pPr lvl="1"/>
            <a:r>
              <a:rPr lang="cs-CZ" sz="1000" dirty="0" smtClean="0"/>
              <a:t>bilingvismus</a:t>
            </a:r>
            <a:r>
              <a:rPr lang="cs-CZ" sz="1000" dirty="0"/>
              <a:t>, výchovný styl, chování a postoje okolí v období vzniku NKS (kdo si první </a:t>
            </a:r>
            <a:r>
              <a:rPr lang="cs-CZ" sz="1000" dirty="0" smtClean="0"/>
              <a:t>všiml)</a:t>
            </a:r>
          </a:p>
          <a:p>
            <a:pPr lvl="1"/>
            <a:r>
              <a:rPr lang="cs-CZ" sz="1000" dirty="0" smtClean="0"/>
              <a:t>dosavadní </a:t>
            </a:r>
            <a:r>
              <a:rPr lang="cs-CZ" sz="1000" dirty="0"/>
              <a:t>terapie a její </a:t>
            </a:r>
            <a:r>
              <a:rPr lang="cs-CZ" sz="1000" dirty="0" smtClean="0"/>
              <a:t>výsledky</a:t>
            </a:r>
          </a:p>
          <a:p>
            <a:pPr lvl="1"/>
            <a:r>
              <a:rPr lang="cs-CZ" sz="1000" dirty="0" smtClean="0"/>
              <a:t>změny </a:t>
            </a:r>
            <a:r>
              <a:rPr lang="cs-CZ" sz="1000" dirty="0"/>
              <a:t>osobnosti v rámci patogeneze NKS, sociabilita, schopnost komunikovat s dětmi a </a:t>
            </a:r>
            <a:r>
              <a:rPr lang="cs-CZ" sz="1000" dirty="0" smtClean="0"/>
              <a:t>dospělými</a:t>
            </a:r>
          </a:p>
          <a:p>
            <a:pPr lvl="1"/>
            <a:r>
              <a:rPr lang="cs-CZ" sz="1000" dirty="0" smtClean="0"/>
              <a:t>onemocnění </a:t>
            </a:r>
            <a:r>
              <a:rPr lang="cs-CZ" sz="1000" dirty="0"/>
              <a:t>matky během těhotenství, průběh porodu, porodní hmotnost, případné těžkosti při dýchání, sání, polykání, jedení, lateralita, počet sourozenců, návštěva kolektivních předškolních zařízení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8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29346"/>
            <a:ext cx="10753200" cy="451576"/>
          </a:xfrm>
        </p:spPr>
        <p:txBody>
          <a:bodyPr/>
          <a:lstStyle/>
          <a:p>
            <a:r>
              <a:rPr lang="cs-CZ" dirty="0" smtClean="0"/>
              <a:t>3. Vyšetření sluchu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799904"/>
            <a:ext cx="10753200" cy="4139998"/>
          </a:xfrm>
        </p:spPr>
        <p:txBody>
          <a:bodyPr/>
          <a:lstStyle/>
          <a:p>
            <a:r>
              <a:rPr lang="cs-CZ" sz="1400" dirty="0"/>
              <a:t>Přesné vyšetření sluchu provádí audiolog, foniatr nebo </a:t>
            </a:r>
            <a:r>
              <a:rPr lang="cs-CZ" sz="1400" dirty="0" smtClean="0"/>
              <a:t>otorinolaryngolog</a:t>
            </a:r>
          </a:p>
          <a:p>
            <a:r>
              <a:rPr lang="cs-CZ" sz="1400" dirty="0" smtClean="0"/>
              <a:t>Logoped </a:t>
            </a:r>
            <a:r>
              <a:rPr lang="cs-CZ" sz="1400" dirty="0"/>
              <a:t>provádí pouze orientační vyšetření sluchu, vyšetření fonematické diferenciace a analyzuje audiometrickou </a:t>
            </a:r>
            <a:r>
              <a:rPr lang="cs-CZ" sz="1400" dirty="0" smtClean="0"/>
              <a:t>křivku</a:t>
            </a:r>
            <a:endParaRPr lang="cs-CZ" sz="1400" dirty="0"/>
          </a:p>
          <a:p>
            <a:r>
              <a:rPr lang="cs-CZ" sz="1400" dirty="0"/>
              <a:t>Orientační vyšetření sluchu lze uskutečnit zvukovými hračkami (za zvukem by se mělo dítě otočit) nebo speciálním souborem slov obsahujícím slova s tzv. </a:t>
            </a:r>
            <a:r>
              <a:rPr lang="cs-CZ" sz="1400" dirty="0" smtClean="0"/>
              <a:t>hlubokými </a:t>
            </a:r>
            <a:r>
              <a:rPr lang="cs-CZ" sz="1400" dirty="0"/>
              <a:t>(o, u, b, l, p, m, n, v), vysokými (</a:t>
            </a:r>
            <a:r>
              <a:rPr lang="cs-CZ" sz="1400" dirty="0" err="1"/>
              <a:t>é</a:t>
            </a:r>
            <a:r>
              <a:rPr lang="cs-CZ" sz="1400" dirty="0"/>
              <a:t>, i, c, </a:t>
            </a:r>
            <a:r>
              <a:rPr lang="cs-CZ" sz="1400" dirty="0" err="1"/>
              <a:t>č</a:t>
            </a:r>
            <a:r>
              <a:rPr lang="cs-CZ" sz="1400" dirty="0"/>
              <a:t>, s, </a:t>
            </a:r>
            <a:r>
              <a:rPr lang="cs-CZ" sz="1400" dirty="0" err="1"/>
              <a:t>š</a:t>
            </a:r>
            <a:r>
              <a:rPr lang="cs-CZ" sz="1400" dirty="0"/>
              <a:t>, z, </a:t>
            </a:r>
            <a:r>
              <a:rPr lang="cs-CZ" sz="1400" dirty="0" err="1"/>
              <a:t>ž</a:t>
            </a:r>
            <a:r>
              <a:rPr lang="cs-CZ" sz="1400" dirty="0"/>
              <a:t>, t, k, f) a středními hláskami (a, e, d, g, h, ch, </a:t>
            </a:r>
            <a:r>
              <a:rPr lang="cs-CZ" sz="1400" dirty="0" err="1"/>
              <a:t>r</a:t>
            </a:r>
            <a:r>
              <a:rPr lang="cs-CZ" sz="1400" dirty="0"/>
              <a:t>, </a:t>
            </a:r>
            <a:r>
              <a:rPr lang="cs-CZ" sz="1400" dirty="0" smtClean="0"/>
              <a:t>j)</a:t>
            </a:r>
          </a:p>
          <a:p>
            <a:r>
              <a:rPr lang="cs-CZ" sz="1400" dirty="0" smtClean="0"/>
              <a:t>Při </a:t>
            </a:r>
            <a:r>
              <a:rPr lang="cs-CZ" sz="1400" dirty="0"/>
              <a:t>slovně orientačním vyšetření stojí dítě minimálně 6 metrů od logopeda, otočí se bokem, aby nemohlo odezírat a zakryje si jedno ucho. Vyšetřuje se šeptem a hlasitou řečí. Při případné poruše percepční má vyšetřovaný problémy se slyšením tzv. vysokých tónů, při převodní poruše s hlubokými tóny a relativně lépe slyší šeptaná </a:t>
            </a:r>
            <a:r>
              <a:rPr lang="cs-CZ" sz="1400" dirty="0" smtClean="0"/>
              <a:t>slova</a:t>
            </a:r>
            <a:endParaRPr lang="cs-CZ" sz="1400" dirty="0"/>
          </a:p>
          <a:p>
            <a:r>
              <a:rPr lang="cs-CZ" sz="1400" dirty="0"/>
              <a:t>Vyšetření fonematické diferenciace – fonematická diferenciace je schopnost rozlišovat distinktivní rysy fonémů daného jazyka. Při vyšetření se používají obrázky, logoped slova vyslovuje tak, aby na něj dítě nevidělo a dítě ukazuje na konkrétní obrázek. Nejčastěji se pozornost soustřeďuje na sykavky, neboť jejich výslovnost je chybná </a:t>
            </a:r>
            <a:r>
              <a:rPr lang="cs-CZ" sz="1400" dirty="0" smtClean="0"/>
              <a:t>nejčastěji (kosa </a:t>
            </a:r>
            <a:r>
              <a:rPr lang="cs-CZ" sz="1400" dirty="0"/>
              <a:t>– koza, sedí – cesí</a:t>
            </a:r>
            <a:r>
              <a:rPr lang="cs-CZ" sz="1400" dirty="0" smtClean="0"/>
              <a:t>)</a:t>
            </a:r>
          </a:p>
          <a:p>
            <a:r>
              <a:rPr lang="cs-CZ" sz="1400" dirty="0"/>
              <a:t>Test Škodové – Hodnocení fonematického sluchu u předškolních dětí</a:t>
            </a:r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317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Vyšetření porozumění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Je vhodné použít předměty denní potřeby, obrázky nebo pokyny, instrukce k určité </a:t>
            </a:r>
            <a:r>
              <a:rPr lang="cs-CZ" sz="2000" dirty="0" smtClean="0"/>
              <a:t>činnosti</a:t>
            </a:r>
          </a:p>
          <a:p>
            <a:r>
              <a:rPr lang="cs-CZ" sz="2000" dirty="0" smtClean="0"/>
              <a:t>Před </a:t>
            </a:r>
            <a:r>
              <a:rPr lang="cs-CZ" sz="2000" dirty="0"/>
              <a:t>vyšetřovaného se předloží 5-10 předmětů či obrázků, jeden se pojmenuje a ten musí vyšetřovaný </a:t>
            </a:r>
            <a:r>
              <a:rPr lang="cs-CZ" sz="2000" dirty="0" smtClean="0"/>
              <a:t>ukázat</a:t>
            </a:r>
          </a:p>
          <a:p>
            <a:r>
              <a:rPr lang="cs-CZ" sz="2000" dirty="0" smtClean="0"/>
              <a:t>Při </a:t>
            </a:r>
            <a:r>
              <a:rPr lang="cs-CZ" sz="2000" dirty="0"/>
              <a:t>používání pokynů určuje stupeň náročnosti délka věty, různorodost pokynů ve větě a použitím </a:t>
            </a:r>
            <a:r>
              <a:rPr lang="cs-CZ" sz="2000" dirty="0" smtClean="0"/>
              <a:t>záporů</a:t>
            </a:r>
          </a:p>
          <a:p>
            <a:r>
              <a:rPr lang="cs-CZ" sz="2000" dirty="0" smtClean="0"/>
              <a:t>Token test</a:t>
            </a:r>
            <a:endParaRPr lang="cs-CZ" sz="2000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930" y="4088781"/>
            <a:ext cx="3776287" cy="25175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351" y="3918595"/>
            <a:ext cx="4608861" cy="285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670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Vyšetření řečové produkce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Je jedním z klíčových úkolů základního vyšetření NKS. </a:t>
            </a:r>
          </a:p>
          <a:p>
            <a:r>
              <a:rPr lang="cs-CZ" sz="2000" dirty="0"/>
              <a:t>V jazykové rovině </a:t>
            </a:r>
            <a:r>
              <a:rPr lang="cs-CZ" sz="2000" b="1" dirty="0"/>
              <a:t>foneticko-fonologické</a:t>
            </a:r>
            <a:r>
              <a:rPr lang="cs-CZ" sz="2000" dirty="0"/>
              <a:t> se zaměřujeme na </a:t>
            </a:r>
            <a:r>
              <a:rPr lang="cs-CZ" sz="2000" i="1" dirty="0"/>
              <a:t>substituci</a:t>
            </a:r>
            <a:r>
              <a:rPr lang="cs-CZ" sz="2000" dirty="0"/>
              <a:t> (nahrazování jednotlivých hlásek), </a:t>
            </a:r>
            <a:r>
              <a:rPr lang="cs-CZ" sz="2000" i="1" dirty="0"/>
              <a:t>asimilaci, vynechávání koncových souhlásek</a:t>
            </a:r>
            <a:r>
              <a:rPr lang="cs-CZ" sz="2000" dirty="0"/>
              <a:t> </a:t>
            </a:r>
            <a:r>
              <a:rPr lang="cs-CZ" sz="2000" dirty="0" smtClean="0"/>
              <a:t>atd.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rovině </a:t>
            </a:r>
            <a:r>
              <a:rPr lang="cs-CZ" sz="2000" b="1" dirty="0"/>
              <a:t>lexikálně-sémantické </a:t>
            </a:r>
            <a:r>
              <a:rPr lang="cs-CZ" sz="2000" dirty="0"/>
              <a:t>chápání významu slov, jejich používání při </a:t>
            </a:r>
            <a:r>
              <a:rPr lang="cs-CZ" sz="2000" dirty="0" smtClean="0"/>
              <a:t>komunikaci.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</a:t>
            </a:r>
            <a:r>
              <a:rPr lang="cs-CZ" sz="2000" b="1" dirty="0"/>
              <a:t>morfologicko-syntaktické </a:t>
            </a:r>
            <a:r>
              <a:rPr lang="cs-CZ" sz="2000" dirty="0"/>
              <a:t>rovině se zaměřujeme na existenci jednotlivých slovních druhů při promluvě, na výskyt vedlejších a složených </a:t>
            </a:r>
            <a:r>
              <a:rPr lang="cs-CZ" sz="2000" dirty="0" smtClean="0"/>
              <a:t>vět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</a:t>
            </a:r>
            <a:r>
              <a:rPr lang="cs-CZ" sz="2000" b="1" dirty="0"/>
              <a:t>pragmatické</a:t>
            </a:r>
            <a:r>
              <a:rPr lang="cs-CZ" sz="2000" dirty="0"/>
              <a:t> rovině sledujeme </a:t>
            </a:r>
            <a:r>
              <a:rPr lang="cs-CZ" sz="2000" dirty="0"/>
              <a:t>s</a:t>
            </a:r>
            <a:r>
              <a:rPr lang="cs-CZ" sz="2000" dirty="0" smtClean="0"/>
              <a:t>chopnost </a:t>
            </a:r>
            <a:r>
              <a:rPr lang="cs-CZ" sz="2000" dirty="0"/>
              <a:t>vyjadřovat různé komunikační záměry a schopnost konverzovat. Také je zde možné zařadit narušené </a:t>
            </a:r>
            <a:r>
              <a:rPr lang="cs-CZ" sz="2000" dirty="0" err="1"/>
              <a:t>koverbální</a:t>
            </a:r>
            <a:r>
              <a:rPr lang="cs-CZ" sz="2000" dirty="0"/>
              <a:t> chování (nepřirozené pohyby hlavou, grimasy, vyhýbání se zrakovému kontaktu).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553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2800"/>
            <a:ext cx="10753200" cy="451576"/>
          </a:xfrm>
        </p:spPr>
        <p:txBody>
          <a:bodyPr/>
          <a:lstStyle/>
          <a:p>
            <a:r>
              <a:rPr lang="cs-CZ" dirty="0" smtClean="0"/>
              <a:t>5. Vyšetření řečové produkce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55660"/>
            <a:ext cx="10753200" cy="4139998"/>
          </a:xfrm>
        </p:spPr>
        <p:txBody>
          <a:bodyPr/>
          <a:lstStyle/>
          <a:p>
            <a:r>
              <a:rPr lang="cs-CZ" sz="1600" dirty="0"/>
              <a:t>Z hlediska </a:t>
            </a:r>
            <a:r>
              <a:rPr lang="cs-CZ" sz="1600" dirty="0" err="1"/>
              <a:t>symptomatiky</a:t>
            </a:r>
            <a:r>
              <a:rPr lang="cs-CZ" sz="1600" dirty="0"/>
              <a:t> se zjišťuje zda jde o nemluvnost vývojovou (dysfázie</a:t>
            </a:r>
            <a:r>
              <a:rPr lang="cs-CZ" sz="1600" dirty="0" smtClean="0"/>
              <a:t>) </a:t>
            </a:r>
            <a:r>
              <a:rPr lang="cs-CZ" sz="1600" dirty="0"/>
              <a:t>nebo získanou (mutismus), jedná-li se o narušení plynulosti projevu (koktavost, breptavost), narušené zvukové zabarvení řeči (huhňavost), narušené článkování (dyslalie, dysartrie), hlasovou indispozici (poruchy hlasu), nebo není-li NKS doprovodným příznakem jiného, dominujícího postižení (symptomatické poruchy řeči).</a:t>
            </a:r>
          </a:p>
          <a:p>
            <a:r>
              <a:rPr lang="cs-CZ" sz="1600" dirty="0"/>
              <a:t>K prostředkům vhodným k základnímu určení jednotlivých druhů narušené komunikační schopnosti </a:t>
            </a:r>
            <a:r>
              <a:rPr lang="cs-CZ" sz="1600" dirty="0" smtClean="0"/>
              <a:t>patří</a:t>
            </a:r>
          </a:p>
          <a:p>
            <a:pPr lvl="1"/>
            <a:r>
              <a:rPr lang="cs-CZ" sz="1600" dirty="0" smtClean="0"/>
              <a:t>řízený </a:t>
            </a:r>
            <a:r>
              <a:rPr lang="cs-CZ" sz="1600" dirty="0"/>
              <a:t>rozhovor (standardizovaný, částečně standardizovaný, volný – </a:t>
            </a:r>
            <a:r>
              <a:rPr lang="cs-CZ" sz="1600" dirty="0" smtClean="0"/>
              <a:t>nejčastější)</a:t>
            </a:r>
          </a:p>
          <a:p>
            <a:pPr lvl="1"/>
            <a:r>
              <a:rPr lang="cs-CZ" sz="1600" dirty="0" smtClean="0"/>
              <a:t>popis obrázků</a:t>
            </a:r>
          </a:p>
          <a:p>
            <a:pPr lvl="1"/>
            <a:r>
              <a:rPr lang="cs-CZ" sz="1600" dirty="0" smtClean="0"/>
              <a:t>reprodukce </a:t>
            </a:r>
            <a:r>
              <a:rPr lang="cs-CZ" sz="1600" dirty="0"/>
              <a:t>(příběhu, rytmu, sledují se prozodické </a:t>
            </a:r>
            <a:r>
              <a:rPr lang="cs-CZ" sz="1600" dirty="0" smtClean="0"/>
              <a:t>faktory)</a:t>
            </a:r>
          </a:p>
          <a:p>
            <a:pPr lvl="1"/>
            <a:r>
              <a:rPr lang="cs-CZ" sz="1600" dirty="0" smtClean="0"/>
              <a:t>udržování </a:t>
            </a:r>
            <a:r>
              <a:rPr lang="cs-CZ" sz="1600" dirty="0"/>
              <a:t>tónu (dospělý člověk udrží tón 20 sekund – sleduje se dýchání, porucha hlasu, </a:t>
            </a:r>
            <a:r>
              <a:rPr lang="cs-CZ" sz="1600" dirty="0" err="1"/>
              <a:t>extrapyramidové</a:t>
            </a:r>
            <a:r>
              <a:rPr lang="cs-CZ" sz="1600" dirty="0"/>
              <a:t> </a:t>
            </a:r>
            <a:r>
              <a:rPr lang="cs-CZ" sz="1600" dirty="0" smtClean="0"/>
              <a:t>poškození)</a:t>
            </a:r>
          </a:p>
          <a:p>
            <a:pPr lvl="1"/>
            <a:r>
              <a:rPr lang="cs-CZ" sz="1600" dirty="0" smtClean="0"/>
              <a:t>psaní</a:t>
            </a:r>
            <a:r>
              <a:rPr lang="cs-CZ" sz="1600" dirty="0"/>
              <a:t>, čtení (pokud </a:t>
            </a:r>
            <a:r>
              <a:rPr lang="cs-CZ" sz="1600" dirty="0" err="1"/>
              <a:t>dgn</a:t>
            </a:r>
            <a:r>
              <a:rPr lang="cs-CZ" sz="1600" dirty="0"/>
              <a:t> hypotéza směřuje k dyslexii či dysgrafii).</a:t>
            </a:r>
          </a:p>
          <a:p>
            <a:r>
              <a:rPr lang="cs-CZ" sz="1600" dirty="0"/>
              <a:t>Řízený rozhovor je vhodné nahrávat, neboť není možné při spontánním projevu stihnout zapisovat všechny zjištěné údaje.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18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318556"/>
            <a:ext cx="10753200" cy="451576"/>
          </a:xfrm>
        </p:spPr>
        <p:txBody>
          <a:bodyPr/>
          <a:lstStyle/>
          <a:p>
            <a:r>
              <a:rPr lang="cs-CZ" dirty="0" smtClean="0"/>
              <a:t>6. Vyšetření motoriky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00627"/>
            <a:ext cx="5502380" cy="4139998"/>
          </a:xfrm>
        </p:spPr>
        <p:txBody>
          <a:bodyPr/>
          <a:lstStyle/>
          <a:p>
            <a:r>
              <a:rPr lang="cs-CZ" sz="1400" dirty="0"/>
              <a:t>Kromě vyšetření celkové motoriky jde hlavně o cílené vyšetření motoriky mluvních orgánů a mimické </a:t>
            </a:r>
            <a:r>
              <a:rPr lang="cs-CZ" sz="1400" dirty="0" smtClean="0"/>
              <a:t>psychomotoriky, JM, HM, </a:t>
            </a:r>
            <a:r>
              <a:rPr lang="cs-CZ" sz="1400" dirty="0" err="1" smtClean="0"/>
              <a:t>oromotorika</a:t>
            </a:r>
            <a:r>
              <a:rPr lang="cs-CZ" sz="1400" dirty="0" smtClean="0"/>
              <a:t>, </a:t>
            </a:r>
            <a:r>
              <a:rPr lang="cs-CZ" sz="1400" dirty="0" err="1" smtClean="0"/>
              <a:t>grafomotorika</a:t>
            </a:r>
            <a:r>
              <a:rPr lang="cs-CZ" sz="1400" dirty="0" smtClean="0"/>
              <a:t>, mimika</a:t>
            </a:r>
          </a:p>
          <a:p>
            <a:r>
              <a:rPr lang="cs-CZ" sz="1800" b="1" dirty="0" smtClean="0"/>
              <a:t>Test </a:t>
            </a:r>
            <a:r>
              <a:rPr lang="cs-CZ" sz="1800" b="1" dirty="0" err="1" smtClean="0"/>
              <a:t>Ozeretzkého</a:t>
            </a:r>
            <a:r>
              <a:rPr lang="cs-CZ" sz="1800" b="1" dirty="0" smtClean="0"/>
              <a:t> - JM</a:t>
            </a:r>
          </a:p>
          <a:p>
            <a:pPr lvl="0"/>
            <a:r>
              <a:rPr lang="cs-CZ" sz="1800" b="1" dirty="0" err="1"/>
              <a:t>Wirthova</a:t>
            </a:r>
            <a:r>
              <a:rPr lang="cs-CZ" sz="1800" b="1" dirty="0"/>
              <a:t> kritéria </a:t>
            </a:r>
            <a:r>
              <a:rPr lang="cs-CZ" sz="1800" b="1" dirty="0" smtClean="0"/>
              <a:t>– </a:t>
            </a:r>
            <a:r>
              <a:rPr lang="cs-CZ" sz="1800" b="1" dirty="0" err="1" smtClean="0"/>
              <a:t>oromotorika</a:t>
            </a:r>
            <a:endParaRPr lang="cs-CZ" sz="1800" b="1" dirty="0" smtClean="0"/>
          </a:p>
          <a:p>
            <a:pPr lvl="1"/>
            <a:r>
              <a:rPr lang="cs-CZ" sz="1000" dirty="0" smtClean="0"/>
              <a:t>od věku </a:t>
            </a:r>
            <a:r>
              <a:rPr lang="cs-CZ" sz="1000" dirty="0"/>
              <a:t>2,5 roku - </a:t>
            </a:r>
            <a:r>
              <a:rPr lang="cs-CZ" sz="1000" dirty="0" smtClean="0"/>
              <a:t>pomalé </a:t>
            </a:r>
            <a:r>
              <a:rPr lang="cs-CZ" sz="1000" dirty="0"/>
              <a:t>pohyby jazyka </a:t>
            </a:r>
            <a:r>
              <a:rPr lang="cs-CZ" sz="1000" dirty="0" smtClean="0"/>
              <a:t>dopředu</a:t>
            </a:r>
            <a:r>
              <a:rPr lang="cs-CZ" sz="1000" dirty="0"/>
              <a:t>, nahoru, </a:t>
            </a:r>
            <a:r>
              <a:rPr lang="cs-CZ" sz="1000" dirty="0" smtClean="0"/>
              <a:t>dolů, </a:t>
            </a:r>
            <a:r>
              <a:rPr lang="cs-CZ" sz="1000" dirty="0"/>
              <a:t>doprava, doleva; </a:t>
            </a:r>
            <a:endParaRPr lang="cs-CZ" sz="1000" dirty="0"/>
          </a:p>
          <a:p>
            <a:pPr lvl="1"/>
            <a:r>
              <a:rPr lang="cs-CZ" sz="1000" dirty="0" smtClean="0"/>
              <a:t>od </a:t>
            </a:r>
            <a:r>
              <a:rPr lang="cs-CZ" sz="1000" dirty="0"/>
              <a:t>3 let - rychlé pohyby jazyka s </a:t>
            </a:r>
            <a:r>
              <a:rPr lang="cs-CZ" sz="1000" dirty="0" smtClean="0"/>
              <a:t>otevřenými ústy </a:t>
            </a:r>
            <a:r>
              <a:rPr lang="cs-CZ" sz="1000" dirty="0"/>
              <a:t>zprava doleva, </a:t>
            </a:r>
            <a:r>
              <a:rPr lang="cs-CZ" sz="1000" dirty="0" smtClean="0"/>
              <a:t>zepředu </a:t>
            </a:r>
            <a:r>
              <a:rPr lang="cs-CZ" sz="1000" dirty="0"/>
              <a:t>dozadu; </a:t>
            </a:r>
            <a:endParaRPr lang="cs-CZ" sz="1000" dirty="0"/>
          </a:p>
          <a:p>
            <a:pPr lvl="1"/>
            <a:r>
              <a:rPr lang="cs-CZ" sz="1000" dirty="0" smtClean="0"/>
              <a:t>od </a:t>
            </a:r>
            <a:r>
              <a:rPr lang="cs-CZ" sz="1000" dirty="0"/>
              <a:t>4 let - </a:t>
            </a:r>
            <a:r>
              <a:rPr lang="cs-CZ" sz="1000" dirty="0" smtClean="0"/>
              <a:t>vypláznout </a:t>
            </a:r>
            <a:r>
              <a:rPr lang="cs-CZ" sz="1000" dirty="0"/>
              <a:t>jazyk </a:t>
            </a:r>
            <a:r>
              <a:rPr lang="cs-CZ" sz="1000" dirty="0" smtClean="0"/>
              <a:t>směrem nahoru, dolů, olíznout vnitřní </a:t>
            </a:r>
            <a:r>
              <a:rPr lang="cs-CZ" sz="1000" dirty="0"/>
              <a:t>strany </a:t>
            </a:r>
            <a:r>
              <a:rPr lang="cs-CZ" sz="1000" dirty="0" smtClean="0"/>
              <a:t>tváří, </a:t>
            </a:r>
            <a:r>
              <a:rPr lang="cs-CZ" sz="1000" dirty="0"/>
              <a:t>se </a:t>
            </a:r>
            <a:r>
              <a:rPr lang="cs-CZ" sz="1000" dirty="0" smtClean="0"/>
              <a:t>zavřenými ústy lízat </a:t>
            </a:r>
            <a:r>
              <a:rPr lang="cs-CZ" sz="1000" dirty="0"/>
              <a:t>zuby, mlasknout jazykem, olizovat se, </a:t>
            </a:r>
            <a:r>
              <a:rPr lang="cs-CZ" sz="1000" dirty="0" smtClean="0"/>
              <a:t>vtáhnout tváře </a:t>
            </a:r>
            <a:r>
              <a:rPr lang="cs-CZ" sz="1000" dirty="0"/>
              <a:t>a tuto polohu </a:t>
            </a:r>
            <a:r>
              <a:rPr lang="cs-CZ" sz="1000" dirty="0" smtClean="0"/>
              <a:t>udržet</a:t>
            </a:r>
            <a:endParaRPr lang="cs-CZ" sz="1000" dirty="0"/>
          </a:p>
          <a:p>
            <a:pPr lvl="1"/>
            <a:endParaRPr lang="cs-CZ" sz="1000" dirty="0" smtClean="0"/>
          </a:p>
          <a:p>
            <a:pPr lvl="0"/>
            <a:r>
              <a:rPr lang="cs-CZ" sz="1800" b="1" dirty="0" smtClean="0"/>
              <a:t>test </a:t>
            </a:r>
            <a:r>
              <a:rPr lang="cs-CZ" sz="1800" b="1" dirty="0"/>
              <a:t>aktivní mimické psychomotoriky podle </a:t>
            </a:r>
            <a:r>
              <a:rPr lang="cs-CZ" sz="1800" b="1" dirty="0" err="1" smtClean="0"/>
              <a:t>Kwinta</a:t>
            </a:r>
            <a:endParaRPr lang="cs-CZ" sz="1800" dirty="0" smtClean="0"/>
          </a:p>
          <a:p>
            <a:r>
              <a:rPr lang="cs-CZ" sz="1800" b="1" dirty="0" err="1"/>
              <a:t>grafomotorika</a:t>
            </a:r>
            <a:r>
              <a:rPr lang="cs-CZ" sz="1800" b="1" dirty="0"/>
              <a:t> </a:t>
            </a:r>
            <a:endParaRPr lang="cs-CZ" sz="1800" dirty="0"/>
          </a:p>
          <a:p>
            <a:pPr lvl="1"/>
            <a:r>
              <a:rPr lang="cs-CZ" sz="1000" b="1" i="1" dirty="0" smtClean="0"/>
              <a:t>test </a:t>
            </a:r>
            <a:r>
              <a:rPr lang="cs-CZ" sz="1000" b="1" i="1" dirty="0"/>
              <a:t>kresby lidské postavy, test hvězd a vln</a:t>
            </a:r>
            <a:endParaRPr lang="cs-CZ" sz="1000" dirty="0"/>
          </a:p>
          <a:p>
            <a:pPr lvl="1"/>
            <a:r>
              <a:rPr lang="cs-CZ" sz="1000" b="1" i="1" dirty="0"/>
              <a:t>test obkreslování (Matějček)</a:t>
            </a:r>
            <a:endParaRPr lang="cs-CZ" sz="1000" dirty="0"/>
          </a:p>
          <a:p>
            <a:pPr lvl="1"/>
            <a:r>
              <a:rPr lang="cs-CZ" sz="1000" dirty="0"/>
              <a:t>sledujeme přiměřenost kresby věku dítěte</a:t>
            </a:r>
          </a:p>
          <a:p>
            <a:endParaRPr lang="cs-CZ" sz="1800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248" y="126648"/>
            <a:ext cx="4705815" cy="320461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095" y="3331259"/>
            <a:ext cx="4489275" cy="33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23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73951"/>
            <a:ext cx="10753200" cy="451576"/>
          </a:xfrm>
        </p:spPr>
        <p:txBody>
          <a:bodyPr/>
          <a:lstStyle/>
          <a:p>
            <a:r>
              <a:rPr lang="cs-CZ" dirty="0" smtClean="0"/>
              <a:t>7. Vyšetření laterality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045231"/>
            <a:ext cx="10753200" cy="4139998"/>
          </a:xfrm>
        </p:spPr>
        <p:txBody>
          <a:bodyPr/>
          <a:lstStyle/>
          <a:p>
            <a:r>
              <a:rPr lang="cs-CZ" sz="1800" dirty="0"/>
              <a:t>Lateralita se vyšetřuje, protože bývá poměrně často v pozadí NKS nevyhraněná nebo </a:t>
            </a:r>
            <a:r>
              <a:rPr lang="cs-CZ" sz="1800" dirty="0" smtClean="0"/>
              <a:t>překřížená</a:t>
            </a:r>
          </a:p>
          <a:p>
            <a:pPr lvl="0"/>
            <a:r>
              <a:rPr lang="cs-CZ" sz="1800" dirty="0"/>
              <a:t>lateralita je důsledek dominance jedné z mozkových hemisfér</a:t>
            </a:r>
          </a:p>
          <a:p>
            <a:pPr lvl="0"/>
            <a:r>
              <a:rPr lang="cs-CZ" sz="1800" dirty="0"/>
              <a:t>P</a:t>
            </a:r>
            <a:r>
              <a:rPr lang="cs-CZ" sz="1800" dirty="0" smtClean="0"/>
              <a:t>rojevuje </a:t>
            </a:r>
            <a:r>
              <a:rPr lang="cs-CZ" sz="1800" dirty="0"/>
              <a:t>se jako převaha nebo upřednostňování některého z párových </a:t>
            </a:r>
            <a:r>
              <a:rPr lang="cs-CZ" sz="1800" dirty="0" smtClean="0"/>
              <a:t>orgánů</a:t>
            </a:r>
          </a:p>
          <a:p>
            <a:r>
              <a:rPr lang="cs-CZ" sz="1800" dirty="0" smtClean="0"/>
              <a:t>Zkoušku </a:t>
            </a:r>
            <a:r>
              <a:rPr lang="cs-CZ" sz="1800" dirty="0"/>
              <a:t>laterality sestavil </a:t>
            </a:r>
            <a:r>
              <a:rPr lang="cs-CZ" sz="1800" dirty="0" smtClean="0"/>
              <a:t>Matějček</a:t>
            </a:r>
          </a:p>
          <a:p>
            <a:r>
              <a:rPr lang="cs-CZ" sz="1800" dirty="0" smtClean="0"/>
              <a:t>Může </a:t>
            </a:r>
            <a:r>
              <a:rPr lang="cs-CZ" sz="1800" dirty="0"/>
              <a:t>jít o navlékání korálků, stavění kostek, dívání se do kukátka, poslouchání tikotu hodinek, skákání po jedné </a:t>
            </a:r>
            <a:r>
              <a:rPr lang="cs-CZ" sz="1800" dirty="0" smtClean="0"/>
              <a:t>noze</a:t>
            </a:r>
          </a:p>
          <a:p>
            <a:r>
              <a:rPr lang="cs-CZ" sz="1800" dirty="0" smtClean="0"/>
              <a:t>Lateralita vyhraněná – jasná pravorukost nebo levorukost</a:t>
            </a:r>
          </a:p>
          <a:p>
            <a:r>
              <a:rPr lang="cs-CZ" sz="1800" dirty="0" smtClean="0"/>
              <a:t>Lateralita nevyhraněná – dítě nedává žádné ruce zvláštní přednost, střídá je podle situace a činnosti</a:t>
            </a:r>
          </a:p>
          <a:p>
            <a:r>
              <a:rPr lang="cs-CZ" sz="1800" dirty="0" smtClean="0"/>
              <a:t>Lateralita překřížená– směřování napravo nebo nalevo se netýká pouze ruky, ale i nohy, oka a ucha (děti si pletou směry, podobná písmena, zaměňují p, b, d)</a:t>
            </a:r>
          </a:p>
          <a:p>
            <a:r>
              <a:rPr lang="cs-CZ" sz="1800" dirty="0" smtClean="0"/>
              <a:t>Jistotu bychom měli mít nejpozději před začátkem školní docházky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370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Průzkum sociálního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 důvodu potřeby pozorovat řeč v přirozeném prostředí (doma, na </a:t>
            </a:r>
            <a:r>
              <a:rPr lang="cs-CZ" dirty="0" smtClean="0"/>
              <a:t>pískovišti</a:t>
            </a:r>
            <a:r>
              <a:rPr lang="mr-IN" dirty="0" smtClean="0"/>
              <a:t>…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 </a:t>
            </a:r>
            <a:r>
              <a:rPr lang="cs-CZ" dirty="0"/>
              <a:t>potřebě bližšího poznání způsobu kooperace a komunikace lidí v nejbližším okolí člověka s NKS (škola, rodina, pracoviště</a:t>
            </a:r>
            <a:r>
              <a:rPr lang="cs-CZ" dirty="0" smtClean="0"/>
              <a:t>)</a:t>
            </a:r>
          </a:p>
          <a:p>
            <a:r>
              <a:rPr lang="cs-CZ" dirty="0"/>
              <a:t>nepodnětné prostředí</a:t>
            </a:r>
          </a:p>
          <a:p>
            <a:r>
              <a:rPr lang="cs-CZ" dirty="0"/>
              <a:t>cizojazyčné prostředí</a:t>
            </a:r>
          </a:p>
          <a:p>
            <a:r>
              <a:rPr lang="cs-CZ" dirty="0"/>
              <a:t>styl výchovy</a:t>
            </a:r>
          </a:p>
          <a:p>
            <a:r>
              <a:rPr lang="cs-CZ" dirty="0"/>
              <a:t>vztah rodičů i širšího okolí k dítěti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97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Speciálně pedagogická diagnostika logopedická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25817"/>
            <a:ext cx="10753200" cy="413999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000" dirty="0" smtClean="0"/>
              <a:t>proces </a:t>
            </a:r>
            <a:r>
              <a:rPr lang="cs-CZ" altLang="cs-CZ" sz="2000" dirty="0"/>
              <a:t>zaměřený na </a:t>
            </a:r>
            <a:r>
              <a:rPr lang="cs-CZ" altLang="cs-CZ" sz="2000" dirty="0" smtClean="0"/>
              <a:t>příčiny</a:t>
            </a:r>
            <a:r>
              <a:rPr lang="cs-CZ" altLang="cs-CZ" sz="2000" dirty="0"/>
              <a:t>, druh, vznik, průběh a následky </a:t>
            </a:r>
            <a:r>
              <a:rPr lang="cs-CZ" altLang="cs-CZ" sz="2000" dirty="0" smtClean="0"/>
              <a:t>NKS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dirty="0" smtClean="0"/>
              <a:t>Hlavním </a:t>
            </a:r>
            <a:r>
              <a:rPr lang="cs-CZ" altLang="cs-CZ" sz="2000" dirty="0"/>
              <a:t>prostředkem log. diagnostiky je </a:t>
            </a:r>
            <a:r>
              <a:rPr lang="cs-CZ" altLang="cs-CZ" sz="2000" b="1" dirty="0"/>
              <a:t>souvislý řečový </a:t>
            </a:r>
            <a:r>
              <a:rPr lang="cs-CZ" altLang="cs-CZ" sz="2000" b="1" dirty="0" smtClean="0"/>
              <a:t>projev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dirty="0" smtClean="0"/>
              <a:t>hodnotí </a:t>
            </a:r>
            <a:r>
              <a:rPr lang="cs-CZ" altLang="cs-CZ" sz="2000" dirty="0"/>
              <a:t>se komunikaci jako </a:t>
            </a:r>
            <a:r>
              <a:rPr lang="cs-CZ" altLang="cs-CZ" sz="2000" dirty="0" smtClean="0"/>
              <a:t>celek</a:t>
            </a:r>
          </a:p>
          <a:p>
            <a:r>
              <a:rPr lang="cs-CZ" sz="2000" dirty="0"/>
              <a:t>Cílem logopedické diagnostiky je diagnóza (</a:t>
            </a:r>
            <a:r>
              <a:rPr lang="cs-CZ" sz="2000" dirty="0" err="1"/>
              <a:t>diagnosis</a:t>
            </a:r>
            <a:r>
              <a:rPr lang="cs-CZ" sz="2000" dirty="0"/>
              <a:t> – z řečtiny, hloubkové či rozšiřující </a:t>
            </a:r>
            <a:r>
              <a:rPr lang="cs-CZ" sz="2000" dirty="0" smtClean="0"/>
              <a:t>poznání)</a:t>
            </a:r>
          </a:p>
          <a:p>
            <a:r>
              <a:rPr lang="cs-CZ" sz="2000" dirty="0" smtClean="0"/>
              <a:t>Logopedická </a:t>
            </a:r>
            <a:r>
              <a:rPr lang="cs-CZ" sz="2000" dirty="0"/>
              <a:t>diagnostika se na rozdíl od medicínské nezabývá jen patologií, ale také neporušenými funkcemi, které lze využít pro následnou terapii a při začlenění jedince do </a:t>
            </a:r>
            <a:r>
              <a:rPr lang="cs-CZ" sz="2000" dirty="0" smtClean="0"/>
              <a:t>společnosti</a:t>
            </a:r>
            <a:endParaRPr lang="cs-CZ" sz="2000" dirty="0"/>
          </a:p>
          <a:p>
            <a:r>
              <a:rPr lang="cs-CZ" sz="2000" dirty="0"/>
              <a:t>Co nejpřesnější diagnostika je důležitá pro správný výběr a aplikaci intervenčních metod a pro určení </a:t>
            </a:r>
            <a:r>
              <a:rPr lang="cs-CZ" sz="2000" dirty="0" smtClean="0"/>
              <a:t>prognózy</a:t>
            </a:r>
            <a:endParaRPr lang="cs-CZ" sz="2000" dirty="0"/>
          </a:p>
          <a:p>
            <a:pPr>
              <a:lnSpc>
                <a:spcPct val="80000"/>
              </a:lnSpc>
              <a:defRPr/>
            </a:pPr>
            <a:endParaRPr lang="cs-CZ" altLang="cs-CZ" dirty="0" smtClean="0"/>
          </a:p>
          <a:p>
            <a:pPr>
              <a:lnSpc>
                <a:spcPct val="80000"/>
              </a:lnSpc>
              <a:defRPr/>
            </a:pPr>
            <a:endParaRPr lang="cs-CZ" altLang="cs-CZ" dirty="0" smtClean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18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07044"/>
            <a:ext cx="10753200" cy="451576"/>
          </a:xfrm>
        </p:spPr>
        <p:txBody>
          <a:bodyPr/>
          <a:lstStyle/>
          <a:p>
            <a:r>
              <a:rPr lang="cs-CZ" dirty="0" smtClean="0"/>
              <a:t>Cíle diagnostiky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658620"/>
            <a:ext cx="10753200" cy="4139998"/>
          </a:xfrm>
        </p:spPr>
        <p:txBody>
          <a:bodyPr/>
          <a:lstStyle/>
          <a:p>
            <a:pPr lvl="0"/>
            <a:r>
              <a:rPr lang="cs-CZ" sz="1800" dirty="0"/>
              <a:t>určit, zda vůbec jde o narušení, nebo jen o fyziologický </a:t>
            </a:r>
            <a:r>
              <a:rPr lang="cs-CZ" sz="1800" dirty="0" smtClean="0"/>
              <a:t>jev a </a:t>
            </a:r>
            <a:r>
              <a:rPr lang="cs-CZ" sz="1800" dirty="0"/>
              <a:t>identifikovat druh (typ, formu) tohoto </a:t>
            </a:r>
            <a:r>
              <a:rPr lang="cs-CZ" sz="1800" dirty="0" smtClean="0"/>
              <a:t>narušení</a:t>
            </a:r>
            <a:endParaRPr lang="cs-CZ" sz="1800" dirty="0"/>
          </a:p>
          <a:p>
            <a:pPr lvl="0"/>
            <a:r>
              <a:rPr lang="cs-CZ" sz="1800" dirty="0"/>
              <a:t>je-li to možné, zjistit příčinu vzniku </a:t>
            </a:r>
            <a:r>
              <a:rPr lang="cs-CZ" sz="1800" dirty="0" smtClean="0"/>
              <a:t>NKS</a:t>
            </a:r>
          </a:p>
          <a:p>
            <a:pPr lvl="1"/>
            <a:r>
              <a:rPr lang="cs-CZ" sz="1200" dirty="0" smtClean="0"/>
              <a:t>orgánovou </a:t>
            </a:r>
            <a:r>
              <a:rPr lang="cs-CZ" sz="1200" dirty="0"/>
              <a:t>(genetické mutace, chromozomové aberace, vývojové odchylky, poškození analyzátorů atd</a:t>
            </a:r>
            <a:r>
              <a:rPr lang="cs-CZ" sz="1200" dirty="0" smtClean="0"/>
              <a:t>.)</a:t>
            </a:r>
          </a:p>
          <a:p>
            <a:pPr lvl="1"/>
            <a:r>
              <a:rPr lang="cs-CZ" sz="1200" dirty="0" smtClean="0"/>
              <a:t>nebo </a:t>
            </a:r>
            <a:r>
              <a:rPr lang="cs-CZ" sz="1200" dirty="0"/>
              <a:t>funkční (mimo jiné také napodobování chybného řečového </a:t>
            </a:r>
            <a:r>
              <a:rPr lang="cs-CZ" sz="1200" dirty="0" smtClean="0"/>
              <a:t>vzoru)</a:t>
            </a:r>
          </a:p>
          <a:p>
            <a:pPr lvl="1"/>
            <a:r>
              <a:rPr lang="cs-CZ" sz="1200" dirty="0" smtClean="0"/>
              <a:t>i </a:t>
            </a:r>
            <a:r>
              <a:rPr lang="cs-CZ" sz="1200" dirty="0"/>
              <a:t>příčiny NKS v prenatálním, perinatální a postnatálním období,</a:t>
            </a:r>
          </a:p>
          <a:p>
            <a:pPr lvl="0"/>
            <a:r>
              <a:rPr lang="cs-CZ" sz="1800" dirty="0" smtClean="0"/>
              <a:t>Určit pravděpodobnost, </a:t>
            </a:r>
            <a:r>
              <a:rPr lang="cs-CZ" sz="1800" dirty="0"/>
              <a:t>zda jde narušení trvalé nebo </a:t>
            </a:r>
            <a:r>
              <a:rPr lang="cs-CZ" sz="1800" dirty="0" smtClean="0"/>
              <a:t>přechodné, zda </a:t>
            </a:r>
            <a:r>
              <a:rPr lang="cs-CZ" sz="1800" dirty="0"/>
              <a:t>je jeho odstranění možné, a jaké mohou být jeho následky (prognóza),</a:t>
            </a:r>
          </a:p>
          <a:p>
            <a:pPr lvl="0"/>
            <a:r>
              <a:rPr lang="cs-CZ" sz="1800" dirty="0"/>
              <a:t>určit, jestli jde o narušení vrozené (vada řeči) nebo získané (porucha řeči),</a:t>
            </a:r>
          </a:p>
          <a:p>
            <a:pPr lvl="0"/>
            <a:r>
              <a:rPr lang="cs-CZ" sz="1800" dirty="0"/>
              <a:t>zjistit zda je NKS dominantním postižením nebo symptomatickým,</a:t>
            </a:r>
          </a:p>
          <a:p>
            <a:pPr lvl="0"/>
            <a:r>
              <a:rPr lang="cs-CZ" sz="1800" dirty="0"/>
              <a:t>stanovit, uvědomuje-li si jedinec své narušení nebo </a:t>
            </a:r>
            <a:r>
              <a:rPr lang="cs-CZ" sz="1800" dirty="0" smtClean="0"/>
              <a:t>ne - velký </a:t>
            </a:r>
            <a:r>
              <a:rPr lang="cs-CZ" sz="1800" dirty="0"/>
              <a:t>význam z prognostického hlediska a také z hlediska návrhů terapeutického postupu,</a:t>
            </a:r>
          </a:p>
          <a:p>
            <a:pPr lvl="0"/>
            <a:r>
              <a:rPr lang="cs-CZ" sz="1800" dirty="0"/>
              <a:t>určit stupeň narušení – totální, úplné narušení s nemožností </a:t>
            </a:r>
            <a:r>
              <a:rPr lang="cs-CZ" sz="1800" dirty="0" smtClean="0"/>
              <a:t>komunikovat, parciální </a:t>
            </a:r>
            <a:r>
              <a:rPr lang="cs-CZ" sz="1800" dirty="0"/>
              <a:t>narušení s možnými stupni.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35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81333"/>
            <a:ext cx="10753200" cy="451576"/>
          </a:xfrm>
        </p:spPr>
        <p:txBody>
          <a:bodyPr/>
          <a:lstStyle/>
          <a:p>
            <a:r>
              <a:rPr lang="cs-CZ" dirty="0" smtClean="0"/>
              <a:t>Metody diagnostiky NKS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34081"/>
            <a:ext cx="10753200" cy="4139998"/>
          </a:xfrm>
        </p:spPr>
        <p:txBody>
          <a:bodyPr/>
          <a:lstStyle/>
          <a:p>
            <a:r>
              <a:rPr lang="cs-CZ" dirty="0"/>
              <a:t>Logopedická diagnostika využívá všech obecných metod speciálně pedagogické </a:t>
            </a:r>
            <a:r>
              <a:rPr lang="cs-CZ" dirty="0" smtClean="0"/>
              <a:t>diagnostiky</a:t>
            </a:r>
          </a:p>
          <a:p>
            <a:r>
              <a:rPr lang="cs-CZ" sz="1600" b="1" dirty="0" smtClean="0"/>
              <a:t>pozorování </a:t>
            </a:r>
            <a:r>
              <a:rPr lang="cs-CZ" sz="1600" b="1" dirty="0"/>
              <a:t>– </a:t>
            </a:r>
            <a:r>
              <a:rPr lang="cs-CZ" sz="1600" dirty="0"/>
              <a:t>u osob s NKS se většinou jedná o dlouhodobé </a:t>
            </a:r>
            <a:r>
              <a:rPr lang="cs-CZ" sz="1600" dirty="0" smtClean="0"/>
              <a:t>pozorování, k</a:t>
            </a:r>
            <a:r>
              <a:rPr lang="cs-CZ" sz="1600" dirty="0"/>
              <a:t> záznamu </a:t>
            </a:r>
            <a:r>
              <a:rPr lang="cs-CZ" sz="1600" dirty="0" smtClean="0"/>
              <a:t>se </a:t>
            </a:r>
            <a:r>
              <a:rPr lang="cs-CZ" sz="1600" dirty="0"/>
              <a:t>využívají </a:t>
            </a:r>
            <a:r>
              <a:rPr lang="cs-CZ" sz="1600" dirty="0" smtClean="0"/>
              <a:t>různé diagnostické </a:t>
            </a:r>
            <a:r>
              <a:rPr lang="cs-CZ" sz="1600" dirty="0"/>
              <a:t>listy, záznamové archy, vyšetřovací karty, tabulky a </a:t>
            </a:r>
            <a:r>
              <a:rPr lang="cs-CZ" sz="1600" dirty="0" smtClean="0"/>
              <a:t>pod.</a:t>
            </a:r>
          </a:p>
          <a:p>
            <a:r>
              <a:rPr lang="cs-CZ" sz="1600" b="1" dirty="0" smtClean="0"/>
              <a:t>explorační metody </a:t>
            </a:r>
            <a:r>
              <a:rPr lang="cs-CZ" sz="1600" dirty="0" smtClean="0"/>
              <a:t>– dotazníky, anamnestický rozhovor, řízený rozhovor, při němž se zjišťují údaje rodinné i osobní</a:t>
            </a:r>
          </a:p>
          <a:p>
            <a:r>
              <a:rPr lang="cs-CZ" sz="1600" b="1" dirty="0" smtClean="0"/>
              <a:t>diagnostické </a:t>
            </a:r>
            <a:r>
              <a:rPr lang="cs-CZ" sz="1600" b="1" dirty="0"/>
              <a:t>zkoušení </a:t>
            </a:r>
            <a:r>
              <a:rPr lang="cs-CZ" sz="1600" dirty="0"/>
              <a:t>– vyšetřování výslovnosti, zvuku řeči, písemné zkoušení (např. u </a:t>
            </a:r>
            <a:r>
              <a:rPr lang="cs-CZ" sz="1600" dirty="0" smtClean="0"/>
              <a:t>dysgrafie)</a:t>
            </a:r>
          </a:p>
          <a:p>
            <a:r>
              <a:rPr lang="cs-CZ" sz="1600" b="1" dirty="0" smtClean="0"/>
              <a:t>testové </a:t>
            </a:r>
            <a:r>
              <a:rPr lang="cs-CZ" sz="1600" b="1" dirty="0"/>
              <a:t>metody </a:t>
            </a:r>
            <a:r>
              <a:rPr lang="cs-CZ" sz="1600" dirty="0"/>
              <a:t>– např. k zjištění laterality, Token test, testy a testové baterie v </a:t>
            </a:r>
            <a:r>
              <a:rPr lang="cs-CZ" sz="1600" dirty="0" err="1" smtClean="0"/>
              <a:t>afaziologii</a:t>
            </a:r>
            <a:endParaRPr lang="cs-CZ" sz="1600" dirty="0"/>
          </a:p>
          <a:p>
            <a:r>
              <a:rPr lang="cs-CZ" sz="1600" b="1" dirty="0" smtClean="0"/>
              <a:t>kazuistické </a:t>
            </a:r>
            <a:r>
              <a:rPr lang="cs-CZ" sz="1600" b="1" dirty="0"/>
              <a:t>metody </a:t>
            </a:r>
            <a:r>
              <a:rPr lang="cs-CZ" sz="1600" dirty="0"/>
              <a:t>– neoddělitelnou součástí  komplexního vyšetření, analýza lékařských výsledků a jiných odborných </a:t>
            </a:r>
            <a:r>
              <a:rPr lang="cs-CZ" sz="1600" dirty="0" smtClean="0"/>
              <a:t>vyšetření</a:t>
            </a:r>
          </a:p>
          <a:p>
            <a:r>
              <a:rPr lang="cs-CZ" sz="1600" b="1" dirty="0" smtClean="0"/>
              <a:t>rozbor </a:t>
            </a:r>
            <a:r>
              <a:rPr lang="cs-CZ" sz="1600" b="1" dirty="0"/>
              <a:t>výsledků činnosti </a:t>
            </a:r>
            <a:r>
              <a:rPr lang="cs-CZ" sz="1600" dirty="0"/>
              <a:t>– výsledky dítěte v rámci výchovně-vzdělávacího </a:t>
            </a:r>
            <a:r>
              <a:rPr lang="cs-CZ" sz="1600" dirty="0" smtClean="0"/>
              <a:t>procesu</a:t>
            </a:r>
          </a:p>
          <a:p>
            <a:r>
              <a:rPr lang="cs-CZ" sz="1600" b="1" dirty="0" smtClean="0"/>
              <a:t>přístrojové </a:t>
            </a:r>
            <a:r>
              <a:rPr lang="cs-CZ" sz="1600" b="1" dirty="0"/>
              <a:t>a mechanické metody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85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95305"/>
            <a:ext cx="10753200" cy="451576"/>
          </a:xfrm>
        </p:spPr>
        <p:txBody>
          <a:bodyPr/>
          <a:lstStyle/>
          <a:p>
            <a:r>
              <a:rPr lang="cs-CZ" dirty="0" smtClean="0"/>
              <a:t>Zásady logopedické diagnostiky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00627"/>
            <a:ext cx="10753200" cy="4139998"/>
          </a:xfrm>
        </p:spPr>
        <p:txBody>
          <a:bodyPr/>
          <a:lstStyle/>
          <a:p>
            <a:r>
              <a:rPr lang="cs-CZ" sz="1400" b="1" dirty="0"/>
              <a:t>Z</a:t>
            </a:r>
            <a:r>
              <a:rPr lang="cs-CZ" sz="1400" b="1" dirty="0" smtClean="0"/>
              <a:t>ásada </a:t>
            </a:r>
            <a:r>
              <a:rPr lang="cs-CZ" sz="1400" b="1" dirty="0"/>
              <a:t>komplexního </a:t>
            </a:r>
            <a:r>
              <a:rPr lang="cs-CZ" sz="1400" b="1" dirty="0" smtClean="0"/>
              <a:t>vyšetření</a:t>
            </a:r>
            <a:endParaRPr lang="cs-CZ" sz="1400" dirty="0"/>
          </a:p>
          <a:p>
            <a:pPr lvl="1"/>
            <a:r>
              <a:rPr lang="cs-CZ" sz="1400" dirty="0" smtClean="0"/>
              <a:t>komunikační </a:t>
            </a:r>
            <a:r>
              <a:rPr lang="cs-CZ" sz="1400" dirty="0"/>
              <a:t>schopnosti jedince </a:t>
            </a:r>
            <a:r>
              <a:rPr lang="cs-CZ" sz="1400" dirty="0" smtClean="0"/>
              <a:t>komplexně - verbální </a:t>
            </a:r>
            <a:r>
              <a:rPr lang="cs-CZ" sz="1400" dirty="0"/>
              <a:t>i neverbální projevy, receptivní i expresivní </a:t>
            </a:r>
            <a:r>
              <a:rPr lang="cs-CZ" sz="1400" dirty="0" smtClean="0"/>
              <a:t>složka </a:t>
            </a:r>
            <a:r>
              <a:rPr lang="cs-CZ" sz="1400" dirty="0"/>
              <a:t>řeči, </a:t>
            </a:r>
            <a:r>
              <a:rPr lang="cs-CZ" sz="1400" dirty="0" smtClean="0"/>
              <a:t>všechny </a:t>
            </a:r>
            <a:r>
              <a:rPr lang="cs-CZ" sz="1400" dirty="0"/>
              <a:t>jazykové roviny projevů, </a:t>
            </a:r>
            <a:r>
              <a:rPr lang="cs-CZ" sz="1400" dirty="0" smtClean="0"/>
              <a:t>celá </a:t>
            </a:r>
            <a:r>
              <a:rPr lang="cs-CZ" sz="1400" dirty="0"/>
              <a:t>osobnost </a:t>
            </a:r>
            <a:r>
              <a:rPr lang="cs-CZ" sz="1400" dirty="0" smtClean="0"/>
              <a:t>jedince</a:t>
            </a:r>
          </a:p>
          <a:p>
            <a:pPr lvl="1"/>
            <a:r>
              <a:rPr lang="cs-CZ" sz="1400" dirty="0" smtClean="0"/>
              <a:t>nevyšetřujeme </a:t>
            </a:r>
            <a:r>
              <a:rPr lang="cs-CZ" sz="1400" dirty="0"/>
              <a:t>NKS, ale </a:t>
            </a:r>
            <a:r>
              <a:rPr lang="cs-CZ" sz="1400" dirty="0" smtClean="0"/>
              <a:t>osobnost </a:t>
            </a:r>
            <a:r>
              <a:rPr lang="cs-CZ" sz="1400" dirty="0"/>
              <a:t>s </a:t>
            </a:r>
            <a:r>
              <a:rPr lang="cs-CZ" sz="1400" dirty="0" smtClean="0"/>
              <a:t>NKS</a:t>
            </a:r>
            <a:endParaRPr lang="cs-CZ" sz="1400" dirty="0"/>
          </a:p>
          <a:p>
            <a:r>
              <a:rPr lang="cs-CZ" sz="1400" b="1" dirty="0"/>
              <a:t>Zásada </a:t>
            </a:r>
            <a:r>
              <a:rPr lang="cs-CZ" sz="1400" b="1" dirty="0" smtClean="0"/>
              <a:t>objektivnosti</a:t>
            </a:r>
            <a:endParaRPr lang="cs-CZ" sz="1400" dirty="0" smtClean="0"/>
          </a:p>
          <a:p>
            <a:pPr lvl="1"/>
            <a:r>
              <a:rPr lang="cs-CZ" sz="1400" dirty="0" smtClean="0"/>
              <a:t>používání </a:t>
            </a:r>
            <a:r>
              <a:rPr lang="cs-CZ" sz="1400" dirty="0"/>
              <a:t>standardizovaných metod nebo alespoň standardně využívaných, vyvarování se sugestivním </a:t>
            </a:r>
            <a:r>
              <a:rPr lang="cs-CZ" sz="1400" dirty="0" smtClean="0"/>
              <a:t>otázkám</a:t>
            </a:r>
          </a:p>
          <a:p>
            <a:pPr lvl="1"/>
            <a:r>
              <a:rPr lang="cs-CZ" sz="1400" dirty="0" smtClean="0"/>
              <a:t>Chyba </a:t>
            </a:r>
            <a:r>
              <a:rPr lang="cs-CZ" sz="1400" dirty="0"/>
              <a:t>je také podlehnout prvnímu dojmu, kdy přetrvává nesprávná tendence hodnotit člověka i v dalších situacích podle tohoto </a:t>
            </a:r>
            <a:r>
              <a:rPr lang="cs-CZ" sz="1400" dirty="0" smtClean="0"/>
              <a:t>dojmu</a:t>
            </a:r>
          </a:p>
          <a:p>
            <a:pPr lvl="1"/>
            <a:r>
              <a:rPr lang="cs-CZ" sz="1400" dirty="0" smtClean="0"/>
              <a:t>další </a:t>
            </a:r>
            <a:r>
              <a:rPr lang="cs-CZ" sz="1400" dirty="0"/>
              <a:t>chybou je haló-efekt, což je nesprávná tendence hodnotit člověka na základě jednoho nápadnějšího </a:t>
            </a:r>
            <a:r>
              <a:rPr lang="cs-CZ" sz="1400" dirty="0" smtClean="0"/>
              <a:t>znaku</a:t>
            </a:r>
          </a:p>
          <a:p>
            <a:pPr lvl="1"/>
            <a:r>
              <a:rPr lang="cs-CZ" sz="1400" dirty="0" smtClean="0"/>
              <a:t>Chybou </a:t>
            </a:r>
            <a:r>
              <a:rPr lang="cs-CZ" sz="1400" dirty="0"/>
              <a:t>je také jednostrannost a neúplnost informací – </a:t>
            </a:r>
            <a:r>
              <a:rPr lang="cs-CZ" sz="1400" dirty="0" err="1"/>
              <a:t>dgn</a:t>
            </a:r>
            <a:r>
              <a:rPr lang="cs-CZ" sz="1400" dirty="0"/>
              <a:t> situace při prvním setkání ještě diagnostikovi zpravidla neumožňuje vytvořit patřičné </a:t>
            </a:r>
            <a:r>
              <a:rPr lang="cs-CZ" sz="1400" dirty="0" smtClean="0"/>
              <a:t>závěry</a:t>
            </a:r>
            <a:endParaRPr lang="cs-CZ" sz="1400" dirty="0"/>
          </a:p>
          <a:p>
            <a:r>
              <a:rPr lang="cs-CZ" sz="1400" b="1" dirty="0" smtClean="0"/>
              <a:t>Zásada </a:t>
            </a:r>
            <a:r>
              <a:rPr lang="cs-CZ" sz="1400" b="1" dirty="0"/>
              <a:t>týmového </a:t>
            </a:r>
            <a:r>
              <a:rPr lang="cs-CZ" sz="1400" b="1" dirty="0" smtClean="0"/>
              <a:t>přístupu</a:t>
            </a:r>
            <a:endParaRPr lang="cs-CZ" sz="1400" dirty="0"/>
          </a:p>
          <a:p>
            <a:pPr lvl="1"/>
            <a:r>
              <a:rPr lang="cs-CZ" sz="1400" dirty="0" smtClean="0"/>
              <a:t>při </a:t>
            </a:r>
            <a:r>
              <a:rPr lang="cs-CZ" sz="1400" dirty="0"/>
              <a:t>určování konečné diagnózy se často vychází ze zjištění většího počtu odborníků – logopedů, foniatrů, otorinolaryngologů, psychologů, psychiatrů, fonetiků, speciálních pedagogů atd.</a:t>
            </a:r>
          </a:p>
          <a:p>
            <a:r>
              <a:rPr lang="cs-CZ" sz="1400" b="1" dirty="0"/>
              <a:t>Zásada dlouhodobého </a:t>
            </a:r>
            <a:r>
              <a:rPr lang="cs-CZ" sz="1400" b="1" dirty="0" smtClean="0"/>
              <a:t>pozorování</a:t>
            </a:r>
          </a:p>
          <a:p>
            <a:pPr lvl="1"/>
            <a:r>
              <a:rPr lang="cs-CZ" sz="1400" dirty="0" smtClean="0"/>
              <a:t>cílem </a:t>
            </a:r>
            <a:r>
              <a:rPr lang="cs-CZ" sz="1400" dirty="0"/>
              <a:t>je předejít omylům unáhlené povrchní diagnostiky, jež je pouze zdánlivě rychlé, protože v konečném důsledku může prodloužit čas potřebný k vyšetření, ale především ke korekci NKS. </a:t>
            </a:r>
          </a:p>
          <a:p>
            <a:r>
              <a:rPr lang="cs-CZ" sz="1400" b="1" dirty="0"/>
              <a:t>Zásada </a:t>
            </a:r>
            <a:r>
              <a:rPr lang="cs-CZ" sz="1400" b="1" dirty="0" smtClean="0"/>
              <a:t>kvantifikace</a:t>
            </a:r>
          </a:p>
          <a:p>
            <a:pPr lvl="1"/>
            <a:r>
              <a:rPr lang="cs-CZ" sz="1400" dirty="0"/>
              <a:t>moderní metody vyžadují i číselné vyjádření stupně NKS</a:t>
            </a:r>
          </a:p>
          <a:p>
            <a:pPr lvl="1"/>
            <a:r>
              <a:rPr lang="cs-CZ" sz="1400" dirty="0" smtClean="0"/>
              <a:t>vhodné </a:t>
            </a:r>
            <a:r>
              <a:rPr lang="cs-CZ" sz="1400" dirty="0"/>
              <a:t>pro vytvoření prognózy, pro průběžné sledování změny stavu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56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logopedické diagnostiky (</a:t>
            </a:r>
            <a:r>
              <a:rPr lang="cs-CZ" dirty="0" err="1" smtClean="0"/>
              <a:t>Lechta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3 úrovně diagnostiky </a:t>
            </a:r>
            <a:r>
              <a:rPr lang="cs-CZ" dirty="0" smtClean="0"/>
              <a:t>NKS: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 smtClean="0"/>
              <a:t>orientační vyšetření</a:t>
            </a:r>
            <a:r>
              <a:rPr lang="cs-CZ" dirty="0" smtClean="0"/>
              <a:t> – realizuje např. v rámci </a:t>
            </a:r>
            <a:r>
              <a:rPr lang="cs-CZ" dirty="0" err="1" smtClean="0"/>
              <a:t>screeningu</a:t>
            </a:r>
            <a:r>
              <a:rPr lang="cs-CZ" dirty="0" smtClean="0"/>
              <a:t>, depistáže a v podstatě odpovídá na otázku, zda má vyšetřovaná osoba NKS nebo ne (např. v MŠ se zjistí odlišnost projevů dítěte od jeho vrstevníků – má NKS)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 smtClean="0"/>
              <a:t>základní </a:t>
            </a:r>
            <a:r>
              <a:rPr lang="cs-CZ" b="1" dirty="0"/>
              <a:t>vyšetření</a:t>
            </a:r>
            <a:r>
              <a:rPr lang="cs-CZ" dirty="0"/>
              <a:t> – zjišťuje konkrétní druh NKS, stanovení diagnostické hypotézy (např. zavřená huhňavost)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/>
              <a:t>speciální vyšetření</a:t>
            </a:r>
            <a:r>
              <a:rPr lang="cs-CZ" dirty="0"/>
              <a:t> – zaměřeno na co nejpřesnější identifikaci zjištěné NKS, odpovídá na </a:t>
            </a:r>
            <a:r>
              <a:rPr lang="cs-CZ" dirty="0" smtClean="0"/>
              <a:t>otázku jaký </a:t>
            </a:r>
            <a:r>
              <a:rPr lang="cs-CZ" dirty="0"/>
              <a:t>je typ, forma, stupeň, patogeneze (vznik a vývoj) dané NKS, stanoví prognózu. Může probíhat na základě konziliárního vyšetření (spolupráce – porada více odborníků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Ne každý </a:t>
            </a:r>
            <a:r>
              <a:rPr lang="cs-CZ" dirty="0" err="1"/>
              <a:t>dgn</a:t>
            </a:r>
            <a:r>
              <a:rPr lang="cs-CZ" dirty="0"/>
              <a:t> proces musí probíhat podle tohoto modelu. Např. u afázie neprobíhá orientační vyšetření, protože základní </a:t>
            </a:r>
            <a:r>
              <a:rPr lang="cs-CZ" dirty="0" err="1"/>
              <a:t>dgn</a:t>
            </a:r>
            <a:r>
              <a:rPr lang="cs-CZ" dirty="0"/>
              <a:t> bývá obvykle evidentní, při lehké dyslalii se pravděpodobně část základní diagnózy určí už během depistáže, přičemž často nejsou nutná konziliární vyšetření.</a:t>
            </a:r>
          </a:p>
          <a:p>
            <a:pPr lvl="1"/>
            <a:endParaRPr lang="cs-CZ" dirty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67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Orientační vyšetření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Depistáž – orientační vyšetření se zpravidla uskutečňuje v MŠ nebo v prvních třídách </a:t>
            </a:r>
            <a:r>
              <a:rPr lang="cs-CZ" sz="2000" dirty="0" smtClean="0"/>
              <a:t>ZŠ</a:t>
            </a:r>
          </a:p>
          <a:p>
            <a:r>
              <a:rPr lang="cs-CZ" sz="2000" dirty="0" smtClean="0"/>
              <a:t>Jde </a:t>
            </a:r>
            <a:r>
              <a:rPr lang="cs-CZ" sz="2000" dirty="0"/>
              <a:t>o </a:t>
            </a:r>
            <a:r>
              <a:rPr lang="cs-CZ" sz="2000" dirty="0" smtClean="0"/>
              <a:t>tzv. </a:t>
            </a:r>
            <a:r>
              <a:rPr lang="cs-CZ" sz="2000" dirty="0"/>
              <a:t>třídící vyšetření, které má v populaci objevit osoby s </a:t>
            </a:r>
            <a:r>
              <a:rPr lang="cs-CZ" sz="2000" dirty="0" smtClean="0"/>
              <a:t>NKS</a:t>
            </a:r>
          </a:p>
          <a:p>
            <a:r>
              <a:rPr lang="cs-CZ" sz="2000" dirty="0" smtClean="0"/>
              <a:t>Orientační </a:t>
            </a:r>
            <a:r>
              <a:rPr lang="cs-CZ" sz="2000" dirty="0"/>
              <a:t>vyšetření by nemělo být prováděno metodou reprodukce, ani výslovnosti izolovaných hlásek, které neodpovídá skutečnému spontánnímu </a:t>
            </a:r>
            <a:r>
              <a:rPr lang="cs-CZ" sz="2000" dirty="0" smtClean="0"/>
              <a:t>projevu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rámci orientačního vyšetření je velmi často třeba alespoň přibližné určení dosažené úrovně ontogeneze </a:t>
            </a:r>
            <a:r>
              <a:rPr lang="cs-CZ" sz="2000" dirty="0" smtClean="0"/>
              <a:t>řeči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39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vyšetření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vyšetření lze rozdělit do osmi kroků:</a:t>
            </a:r>
          </a:p>
          <a:p>
            <a:pPr lvl="1"/>
            <a:r>
              <a:rPr lang="cs-CZ" dirty="0"/>
              <a:t>navázání kontaktu</a:t>
            </a:r>
          </a:p>
          <a:p>
            <a:pPr lvl="1"/>
            <a:r>
              <a:rPr lang="cs-CZ" dirty="0"/>
              <a:t>sestavení anamnézy</a:t>
            </a:r>
          </a:p>
          <a:p>
            <a:pPr lvl="1"/>
            <a:r>
              <a:rPr lang="cs-CZ" dirty="0"/>
              <a:t>vyšetření sluchu</a:t>
            </a:r>
          </a:p>
          <a:p>
            <a:pPr lvl="1"/>
            <a:r>
              <a:rPr lang="cs-CZ" dirty="0"/>
              <a:t>vyšetření porozumění řeči</a:t>
            </a:r>
          </a:p>
          <a:p>
            <a:pPr lvl="1"/>
            <a:r>
              <a:rPr lang="cs-CZ" dirty="0"/>
              <a:t>vyšetření řečové produkce</a:t>
            </a:r>
          </a:p>
          <a:p>
            <a:pPr lvl="1"/>
            <a:r>
              <a:rPr lang="cs-CZ" dirty="0"/>
              <a:t>vyšetření motoriky</a:t>
            </a:r>
          </a:p>
          <a:p>
            <a:pPr lvl="1"/>
            <a:r>
              <a:rPr lang="cs-CZ" dirty="0"/>
              <a:t>vyšetření laterality</a:t>
            </a:r>
          </a:p>
          <a:p>
            <a:pPr lvl="1"/>
            <a:r>
              <a:rPr lang="cs-CZ" dirty="0"/>
              <a:t>průzkum sociálního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07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18195"/>
            <a:ext cx="10753200" cy="451576"/>
          </a:xfrm>
        </p:spPr>
        <p:txBody>
          <a:bodyPr/>
          <a:lstStyle/>
          <a:p>
            <a:r>
              <a:rPr lang="cs-CZ" dirty="0" smtClean="0"/>
              <a:t>1. Navázání kontaktu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66812"/>
            <a:ext cx="10753200" cy="4139998"/>
          </a:xfrm>
        </p:spPr>
        <p:txBody>
          <a:bodyPr/>
          <a:lstStyle/>
          <a:p>
            <a:r>
              <a:rPr lang="cs-CZ" sz="1200" dirty="0"/>
              <a:t>Je důležité vybudovat si u klienta </a:t>
            </a:r>
            <a:r>
              <a:rPr lang="cs-CZ" sz="1200" dirty="0" smtClean="0"/>
              <a:t>důvěru</a:t>
            </a:r>
          </a:p>
          <a:p>
            <a:r>
              <a:rPr lang="cs-CZ" sz="1200" dirty="0" smtClean="0"/>
              <a:t>Hned </a:t>
            </a:r>
            <a:r>
              <a:rPr lang="cs-CZ" sz="1200" dirty="0"/>
              <a:t>při prvním kontaktu je nutné vstát, přivítat ho podáním ruky a společenskou formou mu nabídnout </a:t>
            </a:r>
            <a:r>
              <a:rPr lang="cs-CZ" sz="1200" dirty="0" smtClean="0"/>
              <a:t>židli</a:t>
            </a:r>
          </a:p>
          <a:p>
            <a:r>
              <a:rPr lang="cs-CZ" sz="1200" dirty="0" smtClean="0"/>
              <a:t>První </a:t>
            </a:r>
            <a:r>
              <a:rPr lang="cs-CZ" sz="1200" dirty="0"/>
              <a:t>otázky se mají týkat všeobecných </a:t>
            </a:r>
            <a:r>
              <a:rPr lang="cs-CZ" sz="1200" dirty="0" smtClean="0"/>
              <a:t>problémů</a:t>
            </a:r>
          </a:p>
          <a:p>
            <a:r>
              <a:rPr lang="cs-CZ" sz="1200" dirty="0" smtClean="0"/>
              <a:t>Pokud </a:t>
            </a:r>
            <a:r>
              <a:rPr lang="cs-CZ" sz="1200" dirty="0"/>
              <a:t>klient čekal v čekárně déle, omluvíme se </a:t>
            </a:r>
            <a:r>
              <a:rPr lang="cs-CZ" sz="1200" dirty="0" smtClean="0"/>
              <a:t>mu</a:t>
            </a:r>
          </a:p>
          <a:p>
            <a:r>
              <a:rPr lang="cs-CZ" sz="1200" dirty="0" smtClean="0"/>
              <a:t>Podáním </a:t>
            </a:r>
            <a:r>
              <a:rPr lang="cs-CZ" sz="1200" dirty="0"/>
              <a:t>ruky vyjadřujeme respekt i větším dětem. U chlapců cca od 10. </a:t>
            </a:r>
            <a:r>
              <a:rPr lang="cs-CZ" sz="1200" dirty="0" smtClean="0"/>
              <a:t>roku </a:t>
            </a:r>
            <a:r>
              <a:rPr lang="cs-CZ" sz="1200" dirty="0"/>
              <a:t>raději nezdrobňujeme </a:t>
            </a:r>
            <a:r>
              <a:rPr lang="cs-CZ" sz="1200" dirty="0" smtClean="0"/>
              <a:t>jméno</a:t>
            </a:r>
          </a:p>
          <a:p>
            <a:r>
              <a:rPr lang="cs-CZ" sz="1200" dirty="0" smtClean="0"/>
              <a:t>Úvodní </a:t>
            </a:r>
            <a:r>
              <a:rPr lang="cs-CZ" sz="1200" dirty="0"/>
              <a:t>rozhovor má být klientovi příjemný, má být pro něj povzbuzujícím zážitkem a má mít charakter klidné a trpělivé </a:t>
            </a:r>
            <a:r>
              <a:rPr lang="cs-CZ" sz="1200" dirty="0" smtClean="0"/>
              <a:t>konverzace</a:t>
            </a:r>
          </a:p>
          <a:p>
            <a:r>
              <a:rPr lang="cs-CZ" sz="1200" dirty="0" smtClean="0"/>
              <a:t>Pro </a:t>
            </a:r>
            <a:r>
              <a:rPr lang="cs-CZ" sz="1200" dirty="0"/>
              <a:t>každého klienta je třeba přizpůsobit strategii komunikace. Často nejde hned při prvním kontaktu provést vyšetření, resp. navázat verbální kontakt a tehdy je nejdůležitější vzbudit u vyšetřovaného člověka </a:t>
            </a:r>
            <a:r>
              <a:rPr lang="cs-CZ" sz="1200" dirty="0" smtClean="0"/>
              <a:t>důvěru</a:t>
            </a:r>
          </a:p>
          <a:p>
            <a:r>
              <a:rPr lang="cs-CZ" sz="1200" dirty="0" smtClean="0"/>
              <a:t>Dítě </a:t>
            </a:r>
            <a:r>
              <a:rPr lang="cs-CZ" sz="1200" dirty="0"/>
              <a:t>necháme např. kreslit, požádáme jej o podání předmětu, ale jinak hovoříme s rodiči a necháme dítě, aby se adaptovalo na prostředí ambulance, aby se při dalších setkáních postupně prolomila komunikační </a:t>
            </a:r>
            <a:r>
              <a:rPr lang="cs-CZ" sz="1200" dirty="0" smtClean="0"/>
              <a:t>bariéra</a:t>
            </a:r>
          </a:p>
          <a:p>
            <a:r>
              <a:rPr lang="cs-CZ" sz="1200" dirty="0" smtClean="0"/>
              <a:t>Jde-li </a:t>
            </a:r>
            <a:r>
              <a:rPr lang="cs-CZ" sz="1200" dirty="0"/>
              <a:t>o dítě je výhodné vyšetření bez přítomnosti rodičů, pokud to nelze, dítě by mělo alespoň sedět tak, aby na rodiče </a:t>
            </a:r>
            <a:r>
              <a:rPr lang="cs-CZ" sz="1200" dirty="0" smtClean="0"/>
              <a:t>nevidělo.</a:t>
            </a:r>
          </a:p>
          <a:p>
            <a:r>
              <a:rPr lang="cs-CZ" sz="1200" dirty="0" smtClean="0"/>
              <a:t>Interiér </a:t>
            </a:r>
            <a:r>
              <a:rPr lang="cs-CZ" sz="1200" dirty="0"/>
              <a:t>místnosti by měl být vybaven atraktivnímu hračkami, knihami a obrázky pro děti podle věku a knihami a pomůckami pro </a:t>
            </a:r>
            <a:r>
              <a:rPr lang="cs-CZ" sz="1200" dirty="0" smtClean="0"/>
              <a:t>dospělé</a:t>
            </a:r>
            <a:endParaRPr lang="cs-CZ" sz="12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25357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10_diagnostika</Template>
  <TotalTime>2889</TotalTime>
  <Words>587</Words>
  <Application>Microsoft Macintosh PowerPoint</Application>
  <PresentationFormat>Širokoúhlá obrazovka</PresentationFormat>
  <Paragraphs>185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Mangal</vt:lpstr>
      <vt:lpstr>Tahoma</vt:lpstr>
      <vt:lpstr>Wingdings</vt:lpstr>
      <vt:lpstr>Arial</vt:lpstr>
      <vt:lpstr>Prezentace_MU_CZ</vt:lpstr>
      <vt:lpstr>Diagnostika</vt:lpstr>
      <vt:lpstr>Speciálně pedagogická diagnostika logopedická</vt:lpstr>
      <vt:lpstr>Cíle diagnostiky</vt:lpstr>
      <vt:lpstr>Metody diagnostiky NKS</vt:lpstr>
      <vt:lpstr>Zásady logopedické diagnostiky</vt:lpstr>
      <vt:lpstr>Úrovně logopedické diagnostiky (Lechta)</vt:lpstr>
      <vt:lpstr>Orientační vyšetření</vt:lpstr>
      <vt:lpstr>Základní vyšetření</vt:lpstr>
      <vt:lpstr>1. Navázání kontaktu</vt:lpstr>
      <vt:lpstr>2. Sestavení anamnézy</vt:lpstr>
      <vt:lpstr>3. Vyšetření sluchu</vt:lpstr>
      <vt:lpstr>4. Vyšetření porozumění řeči</vt:lpstr>
      <vt:lpstr>5. Vyšetření řečové produkce</vt:lpstr>
      <vt:lpstr>5. Vyšetření řečové produkce</vt:lpstr>
      <vt:lpstr>6. Vyšetření motoriky</vt:lpstr>
      <vt:lpstr>7. Vyšetření laterality</vt:lpstr>
      <vt:lpstr>8. Průzkum sociálního prostředí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</dc:title>
  <dc:creator>Kateřina Richterová</dc:creator>
  <cp:lastModifiedBy>Kateřina Richterová</cp:lastModifiedBy>
  <cp:revision>12</cp:revision>
  <cp:lastPrinted>1601-01-01T00:00:00Z</cp:lastPrinted>
  <dcterms:created xsi:type="dcterms:W3CDTF">2022-03-19T08:56:22Z</dcterms:created>
  <dcterms:modified xsi:type="dcterms:W3CDTF">2022-03-21T09:06:48Z</dcterms:modified>
</cp:coreProperties>
</file>