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2" autoAdjust="0"/>
    <p:restoredTop sz="95768" autoAdjust="0"/>
  </p:normalViewPr>
  <p:slideViewPr>
    <p:cSldViewPr snapToGrid="0">
      <p:cViewPr varScale="1">
        <p:scale>
          <a:sx n="115" d="100"/>
          <a:sy n="115" d="100"/>
        </p:scale>
        <p:origin x="504" y="19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=""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=""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=""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=""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=""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=""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=""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=""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=""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=""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=""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=""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=""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=""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=""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=""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=""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=""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=""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=""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=""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=""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=""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=""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=""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=""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=""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=""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=""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Narušený vývoj řeči</a:t>
            </a:r>
            <a:endParaRPr lang="cs-CZ"/>
          </a:p>
        </p:txBody>
      </p:sp>
      <p:sp>
        <p:nvSpPr>
          <p:cNvPr id="5" name="Podnadpis 4">
            <a:extLst>
              <a:ext uri="{FF2B5EF4-FFF2-40B4-BE49-F238E27FC236}">
                <a16:creationId xmlns=""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cs-CZ" b="1" dirty="0" smtClean="0"/>
              <a:t>Narušený vývoj řeči </a:t>
            </a:r>
            <a:r>
              <a:rPr lang="cs-CZ" b="1" dirty="0"/>
              <a:t>a </a:t>
            </a:r>
            <a:r>
              <a:rPr lang="cs-CZ" b="1" dirty="0" smtClean="0"/>
              <a:t>jazykových schopností, </a:t>
            </a:r>
            <a:r>
              <a:rPr lang="cs-CZ" b="1" dirty="0"/>
              <a:t>klasifikace. </a:t>
            </a:r>
            <a:r>
              <a:rPr lang="cs-CZ" b="1" dirty="0" smtClean="0"/>
              <a:t>Možnosti ovlivňování vývoje řeči </a:t>
            </a:r>
            <a:r>
              <a:rPr lang="cs-CZ" b="1" dirty="0"/>
              <a:t>a jazyka.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195893"/>
            <a:ext cx="10753200" cy="451576"/>
          </a:xfrm>
        </p:spPr>
        <p:txBody>
          <a:bodyPr/>
          <a:lstStyle/>
          <a:p>
            <a:r>
              <a:rPr lang="cs-CZ" dirty="0" smtClean="0"/>
              <a:t>Doporučení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822207"/>
            <a:ext cx="10753200" cy="4139998"/>
          </a:xfrm>
        </p:spPr>
        <p:txBody>
          <a:bodyPr/>
          <a:lstStyle/>
          <a:p>
            <a:pPr lvl="0"/>
            <a:r>
              <a:rPr lang="cs-CZ" sz="1600" dirty="0"/>
              <a:t>v rámci logopedického poradenství rodičům doporučit vhodný postup při stimulaci psychomotorického a řečového vývoje dítěte</a:t>
            </a:r>
          </a:p>
          <a:p>
            <a:pPr lvl="0"/>
            <a:r>
              <a:rPr lang="cs-CZ" sz="1600" dirty="0"/>
              <a:t>doporučit zařazení dítěte do kolektivu – MŠ</a:t>
            </a:r>
          </a:p>
          <a:p>
            <a:pPr lvl="0"/>
            <a:r>
              <a:rPr lang="cs-CZ" sz="1600" dirty="0"/>
              <a:t>poskytovat dobrý mluvní vzor, podněcovat chuť dítěte komunikovat, nenutit jej, ale motivovat – vtáhnout do komunikačních situací hravou formou</a:t>
            </a:r>
          </a:p>
          <a:p>
            <a:pPr lvl="0"/>
            <a:r>
              <a:rPr lang="cs-CZ" sz="1600" dirty="0"/>
              <a:t>rozvíjet zrakovou a sluchovou percepci, schopnost sluchové diferenciace</a:t>
            </a:r>
          </a:p>
          <a:p>
            <a:pPr lvl="0"/>
            <a:r>
              <a:rPr lang="cs-CZ" sz="1600" dirty="0"/>
              <a:t>rozvíjet rozumění řeči</a:t>
            </a:r>
          </a:p>
          <a:p>
            <a:pPr lvl="0"/>
            <a:r>
              <a:rPr lang="cs-CZ" sz="1600" dirty="0"/>
              <a:t>rozvíjet aktivní a pasivní slovní zásobu</a:t>
            </a:r>
          </a:p>
          <a:p>
            <a:pPr lvl="0"/>
            <a:r>
              <a:rPr lang="cs-CZ" sz="1600" dirty="0"/>
              <a:t>rozvíjet motorické schopnosti (hrubá motorika, jemní a mluvních orgánů</a:t>
            </a:r>
          </a:p>
          <a:p>
            <a:pPr lvl="0"/>
            <a:r>
              <a:rPr lang="cs-CZ" sz="1600" dirty="0"/>
              <a:t>rozvíjet spontánní </a:t>
            </a:r>
            <a:r>
              <a:rPr lang="cs-CZ" sz="1600" dirty="0" smtClean="0"/>
              <a:t>řeč</a:t>
            </a:r>
          </a:p>
          <a:p>
            <a:r>
              <a:rPr lang="cs-CZ" sz="1600" dirty="0" smtClean="0"/>
              <a:t>nácvik </a:t>
            </a:r>
            <a:r>
              <a:rPr lang="cs-CZ" sz="1600" dirty="0"/>
              <a:t>pomocí </a:t>
            </a:r>
            <a:r>
              <a:rPr lang="cs-CZ" sz="1600" b="1" dirty="0"/>
              <a:t>stereotypů</a:t>
            </a:r>
            <a:r>
              <a:rPr lang="cs-CZ" sz="1600" dirty="0"/>
              <a:t> - provázet situace stejnými slovy a </a:t>
            </a:r>
            <a:r>
              <a:rPr lang="cs-CZ" sz="1600" dirty="0" smtClean="0"/>
              <a:t>pohyby</a:t>
            </a:r>
          </a:p>
          <a:p>
            <a:r>
              <a:rPr lang="cs-CZ" sz="1600" dirty="0"/>
              <a:t>nejprve obsahová stránka řeči (chápat a komunikovat), teprve potom formální (přesná výslovnost a artikulace)</a:t>
            </a:r>
            <a:r>
              <a:rPr lang="cs-CZ" sz="1600" dirty="0"/>
              <a:t> </a:t>
            </a:r>
            <a:endParaRPr lang="cs-CZ" sz="1600" dirty="0"/>
          </a:p>
          <a:p>
            <a:pPr lvl="0"/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7054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Prognóza – 4 možnosti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1) vhodnou intervencí dítě dorovná vývoj </a:t>
            </a:r>
          </a:p>
          <a:p>
            <a:r>
              <a:rPr lang="cs-CZ" dirty="0"/>
              <a:t>(komunikace potom začne odpovídat věku a dítě zahájí povinnou </a:t>
            </a:r>
            <a:r>
              <a:rPr lang="cs-CZ" dirty="0" err="1"/>
              <a:t>šk</a:t>
            </a:r>
            <a:r>
              <a:rPr lang="cs-CZ" dirty="0"/>
              <a:t>. docházku bez odkladu)</a:t>
            </a:r>
          </a:p>
          <a:p>
            <a:r>
              <a:rPr lang="cs-CZ" dirty="0"/>
              <a:t>2) doporučí se odklad školní docházky - pokračuje se v logopedické intervenci, aby se dítě co nejvíce přiblížilo normě</a:t>
            </a:r>
          </a:p>
          <a:p>
            <a:r>
              <a:rPr lang="cs-CZ" dirty="0"/>
              <a:t>3) na základě problémů se projeví NKS - dyslalie</a:t>
            </a:r>
          </a:p>
          <a:p>
            <a:r>
              <a:rPr lang="cs-CZ" dirty="0"/>
              <a:t>4) na základě dlouhodobého pozorování a komplexního diagnostického procesu je stanovena diagnóza NKS - vývojová dysfázie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0784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78536"/>
            <a:ext cx="10753200" cy="451576"/>
          </a:xfrm>
        </p:spPr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174047"/>
            <a:ext cx="10753200" cy="4139998"/>
          </a:xfrm>
        </p:spPr>
        <p:txBody>
          <a:bodyPr/>
          <a:lstStyle/>
          <a:p>
            <a:pPr lvl="0"/>
            <a:r>
              <a:rPr lang="cs-CZ" sz="1800" b="1" dirty="0"/>
              <a:t>Narušený vývoj řeči </a:t>
            </a:r>
            <a:r>
              <a:rPr lang="cs-CZ" sz="1800" dirty="0"/>
              <a:t>je široce </a:t>
            </a:r>
            <a:r>
              <a:rPr lang="cs-CZ" sz="1800" dirty="0" smtClean="0"/>
              <a:t>chápaná </a:t>
            </a:r>
            <a:r>
              <a:rPr lang="cs-CZ" sz="1800" dirty="0"/>
              <a:t>kategorie zejména kvůli množství příčin, které jej mohou způsobit a bohatosti symptomů, jimiž se projevuje. Definuje se jako </a:t>
            </a:r>
            <a:r>
              <a:rPr lang="cs-CZ" sz="1800" b="1" dirty="0" smtClean="0"/>
              <a:t>systémové </a:t>
            </a:r>
            <a:r>
              <a:rPr lang="cs-CZ" sz="1800" b="1" dirty="0"/>
              <a:t>narušení </a:t>
            </a:r>
            <a:r>
              <a:rPr lang="cs-CZ" sz="1800" dirty="0"/>
              <a:t>jedné, více, případně všech oblastí </a:t>
            </a:r>
            <a:r>
              <a:rPr lang="cs-CZ" sz="1800" b="1" dirty="0"/>
              <a:t>vývoje řeči vzhledem k chronologickému věku </a:t>
            </a:r>
            <a:r>
              <a:rPr lang="cs-CZ" sz="1800" b="1" dirty="0" smtClean="0"/>
              <a:t>dítěte</a:t>
            </a:r>
            <a:endParaRPr lang="cs-CZ" sz="1800" dirty="0"/>
          </a:p>
          <a:p>
            <a:pPr lvl="0"/>
            <a:r>
              <a:rPr lang="cs-CZ" sz="1800" dirty="0"/>
              <a:t>Je-li </a:t>
            </a:r>
            <a:r>
              <a:rPr lang="cs-CZ" sz="1800" b="1" dirty="0"/>
              <a:t>vývoj řeči</a:t>
            </a:r>
            <a:r>
              <a:rPr lang="cs-CZ" sz="1800" dirty="0"/>
              <a:t> v určité oblasti </a:t>
            </a:r>
            <a:r>
              <a:rPr lang="cs-CZ" sz="1800" b="1" dirty="0"/>
              <a:t>narušen</a:t>
            </a:r>
            <a:r>
              <a:rPr lang="cs-CZ" sz="1800" dirty="0"/>
              <a:t>, projeví se to</a:t>
            </a:r>
            <a:r>
              <a:rPr lang="cs-CZ" sz="1800" b="1" dirty="0"/>
              <a:t> </a:t>
            </a:r>
            <a:r>
              <a:rPr lang="cs-CZ" sz="1800" dirty="0"/>
              <a:t>v</a:t>
            </a:r>
            <a:r>
              <a:rPr lang="cs-CZ" sz="1800" b="1" dirty="0"/>
              <a:t> komunikačních schopnostech </a:t>
            </a:r>
            <a:r>
              <a:rPr lang="cs-CZ" sz="1800" dirty="0"/>
              <a:t>jedince</a:t>
            </a:r>
            <a:r>
              <a:rPr lang="cs-CZ" sz="1800" dirty="0" smtClean="0"/>
              <a:t>.</a:t>
            </a:r>
            <a:endParaRPr lang="cs-CZ" sz="1800" dirty="0"/>
          </a:p>
          <a:p>
            <a:r>
              <a:rPr lang="cs-CZ" sz="1800" b="1" dirty="0"/>
              <a:t>Mezinárodní klasifikace nemocí, </a:t>
            </a:r>
            <a:r>
              <a:rPr lang="cs-CZ" sz="1800" dirty="0"/>
              <a:t>vydaná Světovou zdravotnickou organizací v Ženevě 1992, uvádí v kategorii </a:t>
            </a:r>
            <a:r>
              <a:rPr lang="cs-CZ" sz="1800" i="1" dirty="0"/>
              <a:t>poruchy psychického vývoje</a:t>
            </a:r>
            <a:r>
              <a:rPr lang="cs-CZ" sz="1800" dirty="0"/>
              <a:t> (F 80-89) – </a:t>
            </a:r>
            <a:r>
              <a:rPr lang="cs-CZ" sz="1800" b="1" dirty="0"/>
              <a:t>specifické vývojové poruchy řeči a jazyka</a:t>
            </a:r>
            <a:r>
              <a:rPr lang="cs-CZ" sz="1800" dirty="0"/>
              <a:t> </a:t>
            </a:r>
            <a:r>
              <a:rPr lang="cs-CZ" sz="1800" b="1" dirty="0"/>
              <a:t>(F 80):</a:t>
            </a:r>
            <a:r>
              <a:rPr lang="cs-CZ" sz="1800" dirty="0"/>
              <a:t> </a:t>
            </a:r>
          </a:p>
          <a:p>
            <a:pPr lvl="0"/>
            <a:r>
              <a:rPr lang="cs-CZ" sz="1800" b="1" dirty="0"/>
              <a:t>F 80.1</a:t>
            </a:r>
            <a:r>
              <a:rPr lang="cs-CZ" sz="1800" dirty="0"/>
              <a:t> – </a:t>
            </a:r>
            <a:r>
              <a:rPr lang="cs-CZ" sz="1800" b="1" i="1" dirty="0"/>
              <a:t>expresivní poruchy vývoje jazyka </a:t>
            </a:r>
            <a:r>
              <a:rPr lang="cs-CZ" sz="1800" dirty="0"/>
              <a:t>– kdy řeč dítěte je výrazně pod hranicí odpovídající jeho mentálního věku, ale porozumění mluveného je v mezích normy </a:t>
            </a:r>
          </a:p>
          <a:p>
            <a:pPr lvl="0"/>
            <a:r>
              <a:rPr lang="cs-CZ" sz="1800" b="1" dirty="0"/>
              <a:t>F 80.2</a:t>
            </a:r>
            <a:r>
              <a:rPr lang="cs-CZ" sz="1800" dirty="0"/>
              <a:t> – </a:t>
            </a:r>
            <a:r>
              <a:rPr lang="cs-CZ" sz="1800" b="1" i="1" dirty="0"/>
              <a:t>receptivní poruchy vývoje jazyka</a:t>
            </a:r>
            <a:r>
              <a:rPr lang="cs-CZ" sz="1800" dirty="0"/>
              <a:t> – kdy schopnost dítěte rozumět jazyku je pod úrovní odpovídající jeho věku – avšak jeho expresivní řeč je rovněž výrazně ovlivněna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0999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vzniku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Vývoj řeči</a:t>
            </a:r>
            <a:r>
              <a:rPr lang="cs-CZ" dirty="0"/>
              <a:t> je složitý proces, který ovlivňují mnohé faktory, a to vnější i vnitřní:</a:t>
            </a:r>
          </a:p>
          <a:p>
            <a:r>
              <a:rPr lang="cs-CZ" i="1" dirty="0"/>
              <a:t>Vnitřní podmínky</a:t>
            </a:r>
            <a:r>
              <a:rPr lang="cs-CZ" dirty="0"/>
              <a:t>: vrozené předpoklady a nadání pro řeč, zdravý vývoj sluchového a zrakového analyzátoru, nepoškozená CNS a mluvní orgány, dobrý celkový fyzický a duševní vývoj, uspokojivý vývoj intelektu.</a:t>
            </a:r>
          </a:p>
          <a:p>
            <a:r>
              <a:rPr lang="cs-CZ" i="1" dirty="0"/>
              <a:t>Vnější podmínky</a:t>
            </a:r>
            <a:r>
              <a:rPr lang="cs-CZ" dirty="0"/>
              <a:t>: celkový vliv prostředí a výchovy, hlavně množství a přiměřenost podnětů, stimulace dítěte ke komunikaci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1623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184741"/>
            <a:ext cx="10753200" cy="451576"/>
          </a:xfrm>
        </p:spPr>
        <p:txBody>
          <a:bodyPr/>
          <a:lstStyle/>
          <a:p>
            <a:r>
              <a:rPr lang="cs-CZ" dirty="0" smtClean="0"/>
              <a:t>Klasifikace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766451"/>
            <a:ext cx="10753200" cy="4139998"/>
          </a:xfrm>
        </p:spPr>
        <p:txBody>
          <a:bodyPr/>
          <a:lstStyle/>
          <a:p>
            <a:r>
              <a:rPr lang="cs-CZ" dirty="0"/>
              <a:t>Narušený vývoj řeči klasifikujeme podle různých hledisek.</a:t>
            </a:r>
          </a:p>
          <a:p>
            <a:pPr lvl="0"/>
            <a:r>
              <a:rPr lang="cs-CZ" dirty="0"/>
              <a:t>Hledisko etiologické</a:t>
            </a:r>
          </a:p>
          <a:p>
            <a:pPr lvl="1"/>
            <a:r>
              <a:rPr lang="cs-CZ" dirty="0"/>
              <a:t>NVŘ může být dominujícím (vývojová dysfázie) příznakem nebo symptomem jiných vývojových poruch (DMO, sluchové postižení...).</a:t>
            </a:r>
          </a:p>
          <a:p>
            <a:pPr lvl="0"/>
            <a:r>
              <a:rPr lang="cs-CZ" dirty="0"/>
              <a:t>Hledisko stupně</a:t>
            </a:r>
          </a:p>
          <a:p>
            <a:pPr lvl="1"/>
            <a:r>
              <a:rPr lang="cs-CZ" dirty="0"/>
              <a:t>NVŘ se může projevovat jako lehká odchylka od normy při narušeném vývoji řeči až mimořádně jako úplná nemluvnost (např. u hluboké mentální retardace).</a:t>
            </a:r>
          </a:p>
          <a:p>
            <a:r>
              <a:rPr lang="cs-CZ" dirty="0"/>
              <a:t> </a:t>
            </a:r>
            <a:r>
              <a:rPr lang="cs-CZ" dirty="0" smtClean="0"/>
              <a:t>Hledisko věku</a:t>
            </a:r>
          </a:p>
          <a:p>
            <a:pPr lvl="1"/>
            <a:r>
              <a:rPr lang="cs-CZ" dirty="0" smtClean="0"/>
              <a:t>přibližně </a:t>
            </a:r>
            <a:r>
              <a:rPr lang="cs-CZ" dirty="0"/>
              <a:t>do konce 1. roku mluvíme o fyziologické nemluvnosti, kdy se dítě teprve připravuje na řeč. Od prvního roku začíná vlastní vývoj </a:t>
            </a:r>
            <a:r>
              <a:rPr lang="cs-CZ" dirty="0" smtClean="0"/>
              <a:t>řeči</a:t>
            </a:r>
          </a:p>
          <a:p>
            <a:pPr lvl="1"/>
            <a:r>
              <a:rPr lang="cs-CZ" dirty="0" smtClean="0"/>
              <a:t>Mezi </a:t>
            </a:r>
            <a:r>
              <a:rPr lang="cs-CZ" dirty="0"/>
              <a:t>2. 3. rokem života mluví intaktní dítě již ve větách. Jestliže se vývoj řeči opozdí a dítě je zdravé (dle posouzení odborníků – pediatra, psychologa, foniatra a dalších) a pokud je prostředí stimulující pro vývoj řeči a dítě přiměřeně (i když ne řečí) reaguje na podněty z prostředí, mluvíme o prodloužené fyziologické nemluvnosti (do 3. let). Také se může jednat o vývojovou nemluvnost (vývojová dysfázie) – nutné odlišit od získané nemluvnosti (neurologické vyšetření, CT...).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1501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66000" y="184742"/>
            <a:ext cx="10753200" cy="451576"/>
          </a:xfrm>
        </p:spPr>
        <p:txBody>
          <a:bodyPr/>
          <a:lstStyle/>
          <a:p>
            <a:r>
              <a:rPr lang="cs-CZ" dirty="0" smtClean="0"/>
              <a:t>Klasifikace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12500"/>
            <a:ext cx="10753200" cy="4139998"/>
          </a:xfrm>
        </p:spPr>
        <p:txBody>
          <a:bodyPr/>
          <a:lstStyle/>
          <a:p>
            <a:pPr lvl="0"/>
            <a:r>
              <a:rPr lang="cs-CZ" dirty="0"/>
              <a:t>Hledisko průběhu vývoje </a:t>
            </a:r>
            <a:r>
              <a:rPr lang="cs-CZ" dirty="0" smtClean="0"/>
              <a:t>řeči (dle Sováka)</a:t>
            </a:r>
            <a:endParaRPr lang="cs-CZ" dirty="0"/>
          </a:p>
          <a:p>
            <a:pPr lvl="1"/>
            <a:r>
              <a:rPr lang="cs-CZ" sz="1800" i="1" dirty="0" smtClean="0"/>
              <a:t>Opožděný</a:t>
            </a:r>
            <a:r>
              <a:rPr lang="cs-CZ" sz="1800" dirty="0" smtClean="0"/>
              <a:t> </a:t>
            </a:r>
            <a:r>
              <a:rPr lang="cs-CZ" sz="1800" dirty="0"/>
              <a:t>vývoj řeči – příčinou může být dědičnost, opožděný vývoj CNS, nedoslýchavost, nepodnětné, nestimulující prostředí. Prognóza je dobrá v případě včasného podchycení a správného ovlivňování vývoje řeči.</a:t>
            </a:r>
          </a:p>
          <a:p>
            <a:pPr lvl="1"/>
            <a:r>
              <a:rPr lang="cs-CZ" sz="1800" i="1" dirty="0"/>
              <a:t>Omezený</a:t>
            </a:r>
            <a:r>
              <a:rPr lang="cs-CZ" sz="1800" dirty="0"/>
              <a:t> vývoj řeči – příčinou může být mentální retardace, těžší poškození sluchu nebo velmi nepříznivé sociální prostředí. Prognóza je špatná, jedinec většinou nedosáhne ve vývoji řeči normy.</a:t>
            </a:r>
          </a:p>
          <a:p>
            <a:pPr lvl="1"/>
            <a:r>
              <a:rPr lang="cs-CZ" sz="1800" i="1" dirty="0"/>
              <a:t>Přerušený</a:t>
            </a:r>
            <a:r>
              <a:rPr lang="cs-CZ" sz="1800" dirty="0"/>
              <a:t> vývoj řeči – příčinou může být úraz, vážné duševní onemocnění, psychické trauma apod. Prognóza je dobrá v případě odstranění příčiny a příznivý stav dítěte po vyléčení – dítě dosáhne normy. Jsou-li podmínky nepříznivé (např. při demenci, následující vývoj bude charakteru omezeného vývoje řeči.</a:t>
            </a:r>
          </a:p>
          <a:p>
            <a:pPr lvl="1"/>
            <a:r>
              <a:rPr lang="cs-CZ" sz="1800" i="1" dirty="0"/>
              <a:t>Odchylný</a:t>
            </a:r>
            <a:r>
              <a:rPr lang="cs-CZ" sz="1800" dirty="0"/>
              <a:t> vývoj řeči – příčinou jsou např. rozštěpy patra, kdy se odchylka od normy projevuje pouze v některé z rovin řečového vývoje (např. vývoj artikulace, prozodických faktorů řeči), takže vývojová křivka jakoby se pohybovala okolo normy.</a:t>
            </a:r>
          </a:p>
          <a:p>
            <a:pPr lvl="1"/>
            <a:r>
              <a:rPr lang="cs-CZ" sz="1800" i="1" dirty="0"/>
              <a:t>Předčasný</a:t>
            </a:r>
            <a:r>
              <a:rPr lang="cs-CZ" sz="1800" b="1" dirty="0"/>
              <a:t> </a:t>
            </a:r>
            <a:r>
              <a:rPr lang="cs-CZ" sz="1800" dirty="0"/>
              <a:t>– předbíhá normy – přehnané nároky na dítě, může dojít k NŘV – koktavost, stagnace, nemluvnost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7595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197746"/>
            <a:ext cx="10753200" cy="451576"/>
          </a:xfrm>
        </p:spPr>
        <p:txBody>
          <a:bodyPr/>
          <a:lstStyle/>
          <a:p>
            <a:r>
              <a:rPr lang="cs-CZ" dirty="0" smtClean="0"/>
              <a:t>Za NVŘ nepokládáme: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777602"/>
            <a:ext cx="10753200" cy="4139998"/>
          </a:xfrm>
        </p:spPr>
        <p:txBody>
          <a:bodyPr/>
          <a:lstStyle/>
          <a:p>
            <a:pPr lvl="0"/>
            <a:r>
              <a:rPr lang="cs-CZ" sz="1600" b="1" dirty="0"/>
              <a:t>fyziologická nemluvnost – </a:t>
            </a:r>
            <a:r>
              <a:rPr lang="cs-CZ" sz="1600" dirty="0"/>
              <a:t>do 1 roku kdy není CNS vyzrálá a motorika mluvidel není vyvinuta natolik, aby mohlo mluvit:</a:t>
            </a:r>
          </a:p>
          <a:p>
            <a:pPr lvl="0"/>
            <a:r>
              <a:rPr lang="cs-CZ" sz="1600" b="1" dirty="0"/>
              <a:t>prodloužená fyziologická nemluvnost</a:t>
            </a:r>
            <a:r>
              <a:rPr lang="cs-CZ" sz="1600" dirty="0"/>
              <a:t> – do 3 let</a:t>
            </a:r>
          </a:p>
          <a:p>
            <a:pPr lvl="0"/>
            <a:r>
              <a:rPr lang="cs-CZ" sz="1600" b="1" dirty="0"/>
              <a:t>vývojová neplynulost</a:t>
            </a:r>
            <a:r>
              <a:rPr lang="cs-CZ" sz="1600" dirty="0"/>
              <a:t> – </a:t>
            </a:r>
            <a:r>
              <a:rPr lang="cs-CZ" sz="1600" i="1" dirty="0" err="1"/>
              <a:t>dysfluence</a:t>
            </a:r>
            <a:r>
              <a:rPr lang="cs-CZ" sz="1600" i="1" dirty="0"/>
              <a:t> </a:t>
            </a:r>
            <a:r>
              <a:rPr lang="cs-CZ" sz="1600" dirty="0"/>
              <a:t>– kolem 3 roku prudký rozvoj řeči (koktavost, zadrhávání, breptavost) – přechod  z 1. na 2. signální soustavu – projevuje se neplynulostí v řeči u dítěte – myšlení předbíhá vyjadřování – často je počátkem koktavosti, ale ta většinou odezní </a:t>
            </a:r>
          </a:p>
          <a:p>
            <a:pPr lvl="0"/>
            <a:r>
              <a:rPr lang="cs-CZ" sz="1600" b="1" dirty="0"/>
              <a:t>fyziologická dyslálie</a:t>
            </a:r>
            <a:r>
              <a:rPr lang="cs-CZ" sz="1600" dirty="0"/>
              <a:t> – období do 5 let</a:t>
            </a:r>
          </a:p>
          <a:p>
            <a:pPr lvl="0"/>
            <a:r>
              <a:rPr lang="cs-CZ" sz="1600" b="1" dirty="0"/>
              <a:t>prodloužená fyziologická dyslálie</a:t>
            </a:r>
            <a:r>
              <a:rPr lang="cs-CZ" sz="1600" dirty="0"/>
              <a:t> - období do 7 let </a:t>
            </a:r>
          </a:p>
          <a:p>
            <a:pPr lvl="0"/>
            <a:r>
              <a:rPr lang="cs-CZ" sz="1600" b="1" dirty="0"/>
              <a:t>fyziologický dysgramatismus </a:t>
            </a:r>
            <a:r>
              <a:rPr lang="cs-CZ" sz="1600" dirty="0"/>
              <a:t>– do 4 let – neschopnost používat pravidel  mateřského jazyka – po 4. roce už jde o patologii – slovní druhy, časování, jednotné a množné číslo</a:t>
            </a:r>
          </a:p>
          <a:p>
            <a:pPr lvl="0"/>
            <a:r>
              <a:rPr lang="cs-CZ" sz="1600" b="1" dirty="0"/>
              <a:t>opožděný vývoj řeči</a:t>
            </a:r>
            <a:r>
              <a:rPr lang="cs-CZ" sz="1600" dirty="0"/>
              <a:t> </a:t>
            </a:r>
            <a:r>
              <a:rPr lang="cs-CZ" sz="1600" b="1" dirty="0"/>
              <a:t>– prostý </a:t>
            </a:r>
            <a:r>
              <a:rPr lang="cs-CZ" sz="1600" dirty="0"/>
              <a:t>– do  4 let  – struktura řeči totiž není narušena, jde jen o časové zpoždění vývoje jedné či více jazykových rovin  – OVŘ se však často projevuje jako symptom jiných poruch řeči (V. </a:t>
            </a:r>
            <a:r>
              <a:rPr lang="cs-CZ" sz="1600" dirty="0" err="1"/>
              <a:t>Lechta</a:t>
            </a:r>
            <a:r>
              <a:rPr lang="cs-CZ" sz="1600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5614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ovlivňování vývoje řeči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rozvoj zrakového a sluchového vnímání,</a:t>
            </a:r>
          </a:p>
          <a:p>
            <a:r>
              <a:rPr lang="cs-CZ" dirty="0"/>
              <a:t>rozvoj fonematického sluchu, </a:t>
            </a:r>
          </a:p>
          <a:p>
            <a:r>
              <a:rPr lang="cs-CZ" dirty="0"/>
              <a:t>rozvoj hrubé a jemné motoriky, </a:t>
            </a:r>
          </a:p>
          <a:p>
            <a:r>
              <a:rPr lang="cs-CZ" dirty="0"/>
              <a:t>motoriky mluvních orgánů, </a:t>
            </a:r>
          </a:p>
          <a:p>
            <a:r>
              <a:rPr lang="cs-CZ" dirty="0" err="1"/>
              <a:t>grafomotoriky</a:t>
            </a:r>
            <a:r>
              <a:rPr lang="cs-CZ" dirty="0"/>
              <a:t>, </a:t>
            </a:r>
          </a:p>
          <a:p>
            <a:r>
              <a:rPr lang="cs-CZ" dirty="0"/>
              <a:t>dechová a fonační cvičení, </a:t>
            </a:r>
          </a:p>
          <a:p>
            <a:r>
              <a:rPr lang="cs-CZ" dirty="0"/>
              <a:t>přípravná artikulační cvičení.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0615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Opožděný vývoj řeči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68977"/>
            <a:ext cx="10753200" cy="4139998"/>
          </a:xfrm>
        </p:spPr>
        <p:txBody>
          <a:bodyPr/>
          <a:lstStyle/>
          <a:p>
            <a:r>
              <a:rPr lang="cs-CZ" dirty="0"/>
              <a:t>Pokud dítě </a:t>
            </a:r>
            <a:r>
              <a:rPr lang="cs-CZ" b="1" dirty="0"/>
              <a:t>ve 3 letech nemluví</a:t>
            </a:r>
            <a:r>
              <a:rPr lang="cs-CZ" dirty="0"/>
              <a:t> nebo mluví méně než ostatní děti, hovoříme o </a:t>
            </a:r>
            <a:r>
              <a:rPr lang="cs-CZ" b="1" dirty="0"/>
              <a:t>opožděném vývoji řeči</a:t>
            </a:r>
            <a:r>
              <a:rPr lang="cs-CZ" dirty="0"/>
              <a:t>. </a:t>
            </a:r>
          </a:p>
          <a:p>
            <a:r>
              <a:rPr lang="cs-CZ" dirty="0"/>
              <a:t>Je nutné hledat příčiny opoždění, vhodné provést diferenciální diagnostiku a zajistit odborná vyšetření (foniatrické, neurologické, psychologické a další), která vyloučí</a:t>
            </a:r>
            <a:r>
              <a:rPr lang="cs-CZ" dirty="0" smtClean="0"/>
              <a:t>:</a:t>
            </a:r>
            <a:endParaRPr lang="cs-CZ" dirty="0"/>
          </a:p>
          <a:p>
            <a:pPr lvl="1"/>
            <a:r>
              <a:rPr lang="cs-CZ" dirty="0"/>
              <a:t>Sluchovou vadu</a:t>
            </a:r>
          </a:p>
          <a:p>
            <a:pPr lvl="1"/>
            <a:r>
              <a:rPr lang="cs-CZ" dirty="0"/>
              <a:t>Vadu zraku – nedostatky ve zrakové percepci mohou také ovlivňovat vývoj řeči</a:t>
            </a:r>
          </a:p>
          <a:p>
            <a:pPr lvl="1"/>
            <a:r>
              <a:rPr lang="cs-CZ" dirty="0"/>
              <a:t>Poruchu intelektu, která je dle stupně postižení provázena OVŘ</a:t>
            </a:r>
          </a:p>
          <a:p>
            <a:pPr lvl="1"/>
            <a:r>
              <a:rPr lang="cs-CZ" dirty="0"/>
              <a:t>Vady mluvních orgánů, orofaciální rozštěpy – mohou být (i když ne vždy) příčinou opožděného vývoje řeči.</a:t>
            </a:r>
          </a:p>
          <a:p>
            <a:pPr lvl="1"/>
            <a:r>
              <a:rPr lang="cs-CZ" dirty="0"/>
              <a:t>Akustickou </a:t>
            </a:r>
            <a:r>
              <a:rPr lang="cs-CZ" dirty="0" err="1"/>
              <a:t>dysgnozii</a:t>
            </a:r>
            <a:r>
              <a:rPr lang="cs-CZ" dirty="0"/>
              <a:t> (neschopnost zapamatovat si slova, porozumět smyslu slov.</a:t>
            </a:r>
          </a:p>
          <a:p>
            <a:pPr lvl="1"/>
            <a:r>
              <a:rPr lang="cs-CZ" dirty="0"/>
              <a:t>Autismus, autistické rysy – vývoj řeči se opožďuje, často se projevuje neschopnost komunikovat.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0921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162439"/>
            <a:ext cx="10753200" cy="451576"/>
          </a:xfrm>
        </p:spPr>
        <p:txBody>
          <a:bodyPr/>
          <a:lstStyle/>
          <a:p>
            <a:r>
              <a:rPr lang="cs-CZ" dirty="0" smtClean="0"/>
              <a:t>Etiologie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755300"/>
            <a:ext cx="10753200" cy="4139998"/>
          </a:xfrm>
        </p:spPr>
        <p:txBody>
          <a:bodyPr/>
          <a:lstStyle/>
          <a:p>
            <a:pPr lvl="0"/>
            <a:r>
              <a:rPr lang="cs-CZ" sz="1600" dirty="0"/>
              <a:t>nepodnětné prostředí: nevěnuje pozornost vývoji dítěte (řečovému, neuropsychickému)</a:t>
            </a:r>
          </a:p>
          <a:p>
            <a:pPr lvl="0"/>
            <a:r>
              <a:rPr lang="cs-CZ" sz="1600" dirty="0"/>
              <a:t>citová deprivace</a:t>
            </a:r>
          </a:p>
          <a:p>
            <a:pPr lvl="0"/>
            <a:r>
              <a:rPr lang="cs-CZ" sz="1600" dirty="0"/>
              <a:t>genetické vlivy</a:t>
            </a:r>
          </a:p>
          <a:p>
            <a:pPr lvl="0"/>
            <a:r>
              <a:rPr lang="cs-CZ" sz="1600" dirty="0"/>
              <a:t>nedonošenost, nevyzrálá nervová soustava</a:t>
            </a:r>
          </a:p>
          <a:p>
            <a:pPr lvl="0"/>
            <a:r>
              <a:rPr lang="cs-CZ" sz="1600" dirty="0"/>
              <a:t>lehká mozková </a:t>
            </a:r>
            <a:r>
              <a:rPr lang="cs-CZ" sz="1600" dirty="0" smtClean="0"/>
              <a:t>dysfunkce</a:t>
            </a:r>
          </a:p>
          <a:p>
            <a:r>
              <a:rPr lang="cs-CZ" sz="1600" dirty="0" smtClean="0"/>
              <a:t>nadužívání </a:t>
            </a:r>
            <a:r>
              <a:rPr lang="cs-CZ" sz="1600" dirty="0"/>
              <a:t>masmédií a PC</a:t>
            </a:r>
          </a:p>
          <a:p>
            <a:r>
              <a:rPr lang="cs-CZ" sz="1600" dirty="0" smtClean="0"/>
              <a:t>nesoulad </a:t>
            </a:r>
            <a:r>
              <a:rPr lang="cs-CZ" sz="1600" dirty="0"/>
              <a:t>požadavků okolí se schopnostmi dítěte</a:t>
            </a:r>
          </a:p>
          <a:p>
            <a:r>
              <a:rPr lang="cs-CZ" sz="1600" dirty="0"/>
              <a:t>poruchy sluchu a zraku</a:t>
            </a:r>
          </a:p>
          <a:p>
            <a:r>
              <a:rPr lang="cs-CZ" sz="1600" dirty="0" smtClean="0"/>
              <a:t>obtíže </a:t>
            </a:r>
            <a:r>
              <a:rPr lang="cs-CZ" sz="1600" dirty="0"/>
              <a:t>při porodu = perinatální potíže</a:t>
            </a:r>
          </a:p>
          <a:p>
            <a:r>
              <a:rPr lang="cs-CZ" sz="1600" dirty="0" smtClean="0"/>
              <a:t>Nedonošenost, předčasný </a:t>
            </a:r>
            <a:r>
              <a:rPr lang="cs-CZ" sz="1600" dirty="0"/>
              <a:t>porod</a:t>
            </a:r>
          </a:p>
          <a:p>
            <a:r>
              <a:rPr lang="cs-CZ" sz="1600" dirty="0"/>
              <a:t>nevyzrálost CNS</a:t>
            </a:r>
          </a:p>
          <a:p>
            <a:r>
              <a:rPr lang="cs-CZ" sz="1600" dirty="0"/>
              <a:t>syndrom ADD (</a:t>
            </a:r>
            <a:r>
              <a:rPr lang="cs-CZ" sz="1600" i="1" dirty="0" err="1"/>
              <a:t>Attention</a:t>
            </a:r>
            <a:r>
              <a:rPr lang="cs-CZ" sz="1600" i="1" dirty="0"/>
              <a:t>-Deficit </a:t>
            </a:r>
            <a:r>
              <a:rPr lang="cs-CZ" sz="1600" i="1" dirty="0" err="1"/>
              <a:t>Disorder</a:t>
            </a:r>
            <a:r>
              <a:rPr lang="cs-CZ" sz="1600" i="1" dirty="0"/>
              <a:t>) </a:t>
            </a:r>
            <a:r>
              <a:rPr lang="cs-CZ" sz="1600" dirty="0"/>
              <a:t>= porucha pozornosti bez hyperaktivity</a:t>
            </a:r>
          </a:p>
          <a:p>
            <a:r>
              <a:rPr lang="cs-CZ" sz="1600" dirty="0"/>
              <a:t>syndrom ADHD (</a:t>
            </a:r>
            <a:r>
              <a:rPr lang="cs-CZ" sz="1600" i="1" dirty="0" err="1"/>
              <a:t>Attention</a:t>
            </a:r>
            <a:r>
              <a:rPr lang="cs-CZ" sz="1600" i="1" dirty="0"/>
              <a:t>-deficit </a:t>
            </a:r>
            <a:r>
              <a:rPr lang="cs-CZ" sz="1600" i="1" dirty="0" err="1"/>
              <a:t>hyperactivity</a:t>
            </a:r>
            <a:r>
              <a:rPr lang="cs-CZ" sz="1600" i="1" dirty="0"/>
              <a:t> </a:t>
            </a:r>
            <a:r>
              <a:rPr lang="cs-CZ" sz="1600" i="1" dirty="0" err="1"/>
              <a:t>disorder</a:t>
            </a:r>
            <a:r>
              <a:rPr lang="cs-CZ" sz="1600" i="1" dirty="0"/>
              <a:t>) </a:t>
            </a:r>
            <a:r>
              <a:rPr lang="cs-CZ" sz="1600" dirty="0"/>
              <a:t>= porucha pozornosti s hyperaktivitou</a:t>
            </a:r>
          </a:p>
          <a:p>
            <a:pPr lvl="0"/>
            <a:endParaRPr lang="cs-CZ" sz="1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310775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11_NVŘ</Template>
  <TotalTime>29</TotalTime>
  <Words>590</Words>
  <Application>Microsoft Macintosh PowerPoint</Application>
  <PresentationFormat>Širokoúhlá obrazovka</PresentationFormat>
  <Paragraphs>106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Tahoma</vt:lpstr>
      <vt:lpstr>Wingdings</vt:lpstr>
      <vt:lpstr>Arial</vt:lpstr>
      <vt:lpstr>Prezentace_MU_CZ</vt:lpstr>
      <vt:lpstr>Narušený vývoj řeči</vt:lpstr>
      <vt:lpstr>Definice</vt:lpstr>
      <vt:lpstr>Faktory vzniku</vt:lpstr>
      <vt:lpstr>Klasifikace</vt:lpstr>
      <vt:lpstr>Klasifikace</vt:lpstr>
      <vt:lpstr>Za NVŘ nepokládáme:</vt:lpstr>
      <vt:lpstr>Možnosti ovlivňování vývoje řeči </vt:lpstr>
      <vt:lpstr>Opožděný vývoj řeči</vt:lpstr>
      <vt:lpstr>Etiologie</vt:lpstr>
      <vt:lpstr>Doporučení</vt:lpstr>
      <vt:lpstr>Prognóza – 4 možnosti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Narušený vývoj řeči</dc:title>
  <dc:creator>Kateřina Richterová</dc:creator>
  <cp:lastModifiedBy>Kateřina Richterová</cp:lastModifiedBy>
  <cp:revision>4</cp:revision>
  <cp:lastPrinted>1601-01-01T00:00:00Z</cp:lastPrinted>
  <dcterms:created xsi:type="dcterms:W3CDTF">2022-03-21T09:07:27Z</dcterms:created>
  <dcterms:modified xsi:type="dcterms:W3CDTF">2022-03-21T09:37:45Z</dcterms:modified>
</cp:coreProperties>
</file>