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3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07" autoAdjust="0"/>
    <p:restoredTop sz="95768" autoAdjust="0"/>
  </p:normalViewPr>
  <p:slideViewPr>
    <p:cSldViewPr snapToGrid="0">
      <p:cViewPr>
        <p:scale>
          <a:sx n="100" d="100"/>
          <a:sy n="100" d="100"/>
        </p:scale>
        <p:origin x="912" y="48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=""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=""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=""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=""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=""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=""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=""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=""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=""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=""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=""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=""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=""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=""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=""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=""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=""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=""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=""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=""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=""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=""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=""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=""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b="1" dirty="0"/>
              <a:t>Historický vývoj péče o osoby s narušenou komunikační schopností. Osobnosti logopedie.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Etapa </a:t>
            </a:r>
            <a:r>
              <a:rPr lang="cs-CZ" dirty="0"/>
              <a:t>(18.-19. stol.)</a:t>
            </a:r>
            <a:br>
              <a:rPr lang="cs-CZ" dirty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Prudký rozvoj přírodních věd</a:t>
            </a:r>
          </a:p>
          <a:p>
            <a:r>
              <a:rPr lang="cs-CZ" sz="2000" i="1" dirty="0" smtClean="0"/>
              <a:t>J</a:t>
            </a:r>
            <a:r>
              <a:rPr lang="cs-CZ" sz="2000" i="1" dirty="0"/>
              <a:t>. E. </a:t>
            </a:r>
            <a:r>
              <a:rPr lang="cs-CZ" sz="2000" i="1" dirty="0" smtClean="0"/>
              <a:t>Purkyně </a:t>
            </a:r>
            <a:r>
              <a:rPr lang="cs-CZ" sz="2000" dirty="0" smtClean="0"/>
              <a:t>- </a:t>
            </a:r>
            <a:r>
              <a:rPr lang="cs-CZ" sz="2000" dirty="0"/>
              <a:t>kladl </a:t>
            </a:r>
            <a:r>
              <a:rPr lang="cs-CZ" sz="2000" dirty="0" smtClean="0"/>
              <a:t>důraz </a:t>
            </a:r>
            <a:r>
              <a:rPr lang="cs-CZ" sz="2000" dirty="0"/>
              <a:t>na </a:t>
            </a:r>
            <a:r>
              <a:rPr lang="cs-CZ" sz="2000" dirty="0" smtClean="0"/>
              <a:t>mateřskou řeč a </a:t>
            </a:r>
            <a:r>
              <a:rPr lang="cs-CZ" sz="2000" dirty="0"/>
              <a:t>nesouhlasil s </a:t>
            </a:r>
            <a:r>
              <a:rPr lang="cs-CZ" sz="2000" dirty="0" smtClean="0"/>
              <a:t>předčasným dvojjazyčným vzděláváním </a:t>
            </a:r>
          </a:p>
          <a:p>
            <a:r>
              <a:rPr lang="cs-CZ" sz="2000" dirty="0" smtClean="0"/>
              <a:t>zabýval </a:t>
            </a:r>
            <a:r>
              <a:rPr lang="cs-CZ" sz="2000" dirty="0"/>
              <a:t>se </a:t>
            </a:r>
            <a:r>
              <a:rPr lang="cs-CZ" sz="2000" dirty="0" smtClean="0"/>
              <a:t>správnou artikulací, přízvukem</a:t>
            </a:r>
            <a:r>
              <a:rPr lang="cs-CZ" sz="2000" dirty="0"/>
              <a:t>, </a:t>
            </a:r>
            <a:r>
              <a:rPr lang="cs-CZ" sz="2000" dirty="0" smtClean="0"/>
              <a:t>správnou řečovou výchovou </a:t>
            </a:r>
            <a:r>
              <a:rPr lang="cs-CZ" sz="2000" dirty="0"/>
              <a:t>a </a:t>
            </a:r>
            <a:r>
              <a:rPr lang="cs-CZ" sz="2000" dirty="0" smtClean="0"/>
              <a:t>léčbou řečových </a:t>
            </a:r>
            <a:r>
              <a:rPr lang="cs-CZ" sz="2000" dirty="0"/>
              <a:t>vad </a:t>
            </a:r>
            <a:endParaRPr lang="cs-CZ" sz="2000" dirty="0" smtClean="0"/>
          </a:p>
          <a:p>
            <a:r>
              <a:rPr lang="cs-CZ" sz="2000" i="1" dirty="0" smtClean="0"/>
              <a:t>otec </a:t>
            </a:r>
            <a:r>
              <a:rPr lang="cs-CZ" sz="2000" i="1" dirty="0"/>
              <a:t>a syn </a:t>
            </a:r>
            <a:r>
              <a:rPr lang="cs-CZ" sz="2000" i="1" dirty="0" err="1"/>
              <a:t>Daxovy</a:t>
            </a:r>
            <a:r>
              <a:rPr lang="cs-CZ" sz="2000" i="1" dirty="0"/>
              <a:t> </a:t>
            </a:r>
            <a:r>
              <a:rPr lang="cs-CZ" sz="2000" dirty="0"/>
              <a:t>- r. 1836 </a:t>
            </a:r>
            <a:r>
              <a:rPr lang="cs-CZ" sz="2000" dirty="0" smtClean="0"/>
              <a:t>prováděli výzkum patologií řeči </a:t>
            </a:r>
            <a:r>
              <a:rPr lang="cs-CZ" sz="2000" dirty="0"/>
              <a:t>a </a:t>
            </a:r>
            <a:r>
              <a:rPr lang="cs-CZ" sz="2000" dirty="0" smtClean="0"/>
              <a:t>centrálních </a:t>
            </a:r>
            <a:r>
              <a:rPr lang="cs-CZ" sz="2000" dirty="0"/>
              <a:t>poruch </a:t>
            </a:r>
            <a:r>
              <a:rPr lang="cs-CZ" sz="2000" dirty="0" smtClean="0"/>
              <a:t>řeči</a:t>
            </a:r>
          </a:p>
          <a:p>
            <a:r>
              <a:rPr lang="cs-CZ" sz="2000" dirty="0" smtClean="0"/>
              <a:t>zjistili</a:t>
            </a:r>
            <a:r>
              <a:rPr lang="cs-CZ" sz="2000" dirty="0"/>
              <a:t>, </a:t>
            </a:r>
            <a:r>
              <a:rPr lang="cs-CZ" sz="2000" dirty="0" smtClean="0"/>
              <a:t>že ztráta řeči nastává </a:t>
            </a:r>
            <a:r>
              <a:rPr lang="cs-CZ" sz="2000" dirty="0"/>
              <a:t>po </a:t>
            </a:r>
            <a:r>
              <a:rPr lang="cs-CZ" sz="2000" dirty="0" smtClean="0"/>
              <a:t>poranění mozkové kůry </a:t>
            </a:r>
            <a:r>
              <a:rPr lang="cs-CZ" sz="2000" dirty="0"/>
              <a:t>v </a:t>
            </a:r>
            <a:r>
              <a:rPr lang="cs-CZ" sz="2000" dirty="0" smtClean="0"/>
              <a:t>levé hemisféře</a:t>
            </a:r>
          </a:p>
          <a:p>
            <a:r>
              <a:rPr lang="cs-CZ" sz="2000" dirty="0" smtClean="0"/>
              <a:t>tuto domněnku </a:t>
            </a:r>
            <a:r>
              <a:rPr lang="cs-CZ" sz="2000" dirty="0"/>
              <a:t>klinicky potvrdil fyziolog a patolog </a:t>
            </a:r>
            <a:r>
              <a:rPr lang="cs-CZ" sz="2000" i="1" dirty="0"/>
              <a:t>Paul </a:t>
            </a:r>
            <a:r>
              <a:rPr lang="cs-CZ" sz="2000" i="1" dirty="0" err="1"/>
              <a:t>Broca</a:t>
            </a:r>
            <a:r>
              <a:rPr lang="cs-CZ" sz="2000" dirty="0"/>
              <a:t>, </a:t>
            </a:r>
            <a:r>
              <a:rPr lang="cs-CZ" sz="2000" dirty="0" smtClean="0"/>
              <a:t>který se </a:t>
            </a:r>
            <a:r>
              <a:rPr lang="cs-CZ" sz="2000" dirty="0"/>
              <a:t>pak v roce 1861 stal objevitelem </a:t>
            </a:r>
            <a:r>
              <a:rPr lang="cs-CZ" sz="2000" dirty="0" smtClean="0"/>
              <a:t>motorického </a:t>
            </a:r>
            <a:r>
              <a:rPr lang="cs-CZ" sz="2000" dirty="0"/>
              <a:t>centra </a:t>
            </a:r>
            <a:r>
              <a:rPr lang="cs-CZ" sz="2000" dirty="0" smtClean="0"/>
              <a:t>řeči 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20146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Počátky organizované péče (18.-19. stol)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Doba osvícenství a průmyslové revoluce</a:t>
            </a:r>
          </a:p>
          <a:p>
            <a:r>
              <a:rPr lang="cs-CZ" sz="2000" dirty="0" smtClean="0"/>
              <a:t>Spojeno s rozvojem institucionální péče o sluchově postižené</a:t>
            </a:r>
          </a:p>
          <a:p>
            <a:r>
              <a:rPr lang="cs-CZ" sz="2000" i="1" dirty="0" smtClean="0"/>
              <a:t>1. ústav pro hluchoněmé </a:t>
            </a:r>
            <a:r>
              <a:rPr lang="cs-CZ" sz="2000" dirty="0" smtClean="0"/>
              <a:t>– 1770 v Paříži (ředitelem se stal abbé </a:t>
            </a:r>
            <a:r>
              <a:rPr lang="cs-CZ" sz="2000" i="1" dirty="0" smtClean="0"/>
              <a:t>Charles Michel de </a:t>
            </a:r>
            <a:r>
              <a:rPr lang="cs-CZ" sz="2000" i="1" dirty="0" err="1" smtClean="0"/>
              <a:t>l‘Epée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1778 </a:t>
            </a:r>
            <a:r>
              <a:rPr lang="cs-CZ" sz="2000" i="1" dirty="0" smtClean="0"/>
              <a:t>Institut pro němé a jinými vadami řeči postižené osoby </a:t>
            </a:r>
            <a:r>
              <a:rPr lang="cs-CZ" sz="2000" dirty="0" smtClean="0"/>
              <a:t>v Lipsku – zakladatel </a:t>
            </a:r>
            <a:r>
              <a:rPr lang="cs-CZ" sz="2000" i="1" dirty="0" smtClean="0"/>
              <a:t>Samuel </a:t>
            </a:r>
            <a:r>
              <a:rPr lang="cs-CZ" sz="2000" i="1" dirty="0" err="1" smtClean="0"/>
              <a:t>Heinicke</a:t>
            </a:r>
            <a:endParaRPr lang="cs-CZ" sz="2000" i="1" dirty="0" smtClean="0"/>
          </a:p>
          <a:p>
            <a:r>
              <a:rPr lang="cs-CZ" sz="2000" i="1" dirty="0" smtClean="0"/>
              <a:t>V Praze – 1786 Pražský soukromý ústav pro hluchoněmé</a:t>
            </a:r>
          </a:p>
          <a:p>
            <a:r>
              <a:rPr lang="cs-CZ" sz="2000" dirty="0" smtClean="0"/>
              <a:t>první přímo logopedický ústav </a:t>
            </a:r>
            <a:r>
              <a:rPr lang="cs-CZ" sz="2000" dirty="0"/>
              <a:t>byl </a:t>
            </a:r>
            <a:r>
              <a:rPr lang="cs-CZ" sz="2000" dirty="0" smtClean="0"/>
              <a:t>založen </a:t>
            </a:r>
            <a:r>
              <a:rPr lang="cs-CZ" sz="2000" dirty="0"/>
              <a:t>v </a:t>
            </a:r>
            <a:r>
              <a:rPr lang="cs-CZ" sz="2000" dirty="0" smtClean="0"/>
              <a:t>Dánsku </a:t>
            </a:r>
            <a:endParaRPr lang="cs-CZ" sz="2000" dirty="0"/>
          </a:p>
          <a:p>
            <a:r>
              <a:rPr lang="cs-CZ" sz="2000" dirty="0" smtClean="0"/>
              <a:t>rok </a:t>
            </a:r>
            <a:r>
              <a:rPr lang="cs-CZ" sz="2000" dirty="0"/>
              <a:t>1825 </a:t>
            </a:r>
            <a:r>
              <a:rPr lang="cs-CZ" sz="2000" dirty="0" smtClean="0"/>
              <a:t>přinesl </a:t>
            </a:r>
            <a:r>
              <a:rPr lang="cs-CZ" sz="2000" dirty="0"/>
              <a:t>New Yorku </a:t>
            </a:r>
            <a:r>
              <a:rPr lang="cs-CZ" sz="2000" dirty="0" smtClean="0"/>
              <a:t>první ústav </a:t>
            </a:r>
            <a:r>
              <a:rPr lang="cs-CZ" sz="2000" dirty="0"/>
              <a:t>pro </a:t>
            </a:r>
            <a:r>
              <a:rPr lang="cs-CZ" sz="2000" dirty="0" smtClean="0"/>
              <a:t>koktavé </a:t>
            </a:r>
            <a:endParaRPr lang="cs-CZ" sz="2000" dirty="0"/>
          </a:p>
          <a:p>
            <a:r>
              <a:rPr lang="cs-CZ" sz="2000" dirty="0" smtClean="0"/>
              <a:t>v </a:t>
            </a:r>
            <a:r>
              <a:rPr lang="cs-CZ" sz="2000" dirty="0"/>
              <a:t>roce 1860 </a:t>
            </a:r>
            <a:r>
              <a:rPr lang="cs-CZ" sz="2000" dirty="0" smtClean="0"/>
              <a:t>založil </a:t>
            </a:r>
            <a:r>
              <a:rPr lang="cs-CZ" sz="2000" dirty="0"/>
              <a:t>Gall </a:t>
            </a:r>
            <a:r>
              <a:rPr lang="cs-CZ" sz="2000" dirty="0" smtClean="0"/>
              <a:t>Ústav </a:t>
            </a:r>
            <a:r>
              <a:rPr lang="cs-CZ" sz="2000" dirty="0"/>
              <a:t>pro </a:t>
            </a:r>
            <a:r>
              <a:rPr lang="cs-CZ" sz="2000" dirty="0" smtClean="0"/>
              <a:t>hluchoněmé </a:t>
            </a:r>
            <a:r>
              <a:rPr lang="cs-CZ" sz="2000" dirty="0"/>
              <a:t>v Praze (</a:t>
            </a:r>
            <a:r>
              <a:rPr lang="cs-CZ" sz="2000" dirty="0" smtClean="0"/>
              <a:t>zabýval </a:t>
            </a:r>
            <a:r>
              <a:rPr lang="cs-CZ" sz="2000" dirty="0"/>
              <a:t>se i </a:t>
            </a:r>
            <a:r>
              <a:rPr lang="cs-CZ" sz="2000" dirty="0" smtClean="0"/>
              <a:t>prací </a:t>
            </a:r>
            <a:r>
              <a:rPr lang="cs-CZ" sz="2000" dirty="0"/>
              <a:t>s lidmi </a:t>
            </a:r>
            <a:r>
              <a:rPr lang="cs-CZ" sz="2000" dirty="0" smtClean="0"/>
              <a:t>trpícími vadami řeči) </a:t>
            </a:r>
            <a:endParaRPr lang="cs-CZ" sz="2000" dirty="0"/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7397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Etapa </a:t>
            </a:r>
            <a:r>
              <a:rPr lang="cs-CZ" dirty="0"/>
              <a:t>(19.-20. stol.)</a:t>
            </a:r>
            <a:br>
              <a:rPr lang="cs-CZ" dirty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Vědecké základy logopedie vznikaly ve velkých městech jako Berlín nebo Vídeň</a:t>
            </a:r>
          </a:p>
          <a:p>
            <a:r>
              <a:rPr lang="cs-CZ" sz="2000" dirty="0" smtClean="0"/>
              <a:t>První vědecká pojednání o vadách řeči</a:t>
            </a:r>
          </a:p>
          <a:p>
            <a:r>
              <a:rPr lang="cs-CZ" sz="2000" dirty="0"/>
              <a:t>v Lipsku vydal </a:t>
            </a:r>
            <a:r>
              <a:rPr lang="cs-CZ" sz="2000" i="1" dirty="0"/>
              <a:t>A. </a:t>
            </a:r>
            <a:r>
              <a:rPr lang="cs-CZ" sz="2000" i="1" dirty="0" err="1"/>
              <a:t>Kussmal</a:t>
            </a:r>
            <a:r>
              <a:rPr lang="cs-CZ" sz="2000" i="1" dirty="0"/>
              <a:t> </a:t>
            </a:r>
            <a:r>
              <a:rPr lang="cs-CZ" sz="2000" dirty="0"/>
              <a:t>v roce 1877 monografii Poruchy </a:t>
            </a:r>
            <a:r>
              <a:rPr lang="cs-CZ" sz="2000" dirty="0" smtClean="0"/>
              <a:t>řeči</a:t>
            </a:r>
          </a:p>
          <a:p>
            <a:r>
              <a:rPr lang="cs-CZ" sz="2000" i="1" dirty="0"/>
              <a:t>A. </a:t>
            </a:r>
            <a:r>
              <a:rPr lang="cs-CZ" sz="2000" i="1" dirty="0" err="1"/>
              <a:t>Gutzmann</a:t>
            </a:r>
            <a:r>
              <a:rPr lang="cs-CZ" sz="2000" i="1" dirty="0"/>
              <a:t> </a:t>
            </a:r>
            <a:r>
              <a:rPr lang="cs-CZ" sz="2000" dirty="0"/>
              <a:t>- r.1879 monografie o koktavosti </a:t>
            </a:r>
          </a:p>
          <a:p>
            <a:pPr lvl="1"/>
            <a:r>
              <a:rPr lang="cs-CZ" sz="1600" dirty="0"/>
              <a:t>roku 1892 studie </a:t>
            </a:r>
            <a:r>
              <a:rPr lang="cs-CZ" sz="1600" i="1" dirty="0"/>
              <a:t>Hygiena řeči a škola</a:t>
            </a:r>
            <a:r>
              <a:rPr lang="cs-CZ" sz="1600" dirty="0"/>
              <a:t>, která se zabývala poruchami řeči a hlavně otevřenou huhňavostí </a:t>
            </a:r>
          </a:p>
          <a:p>
            <a:pPr lvl="1"/>
            <a:r>
              <a:rPr lang="cs-CZ" sz="1600" dirty="0"/>
              <a:t>r.1913 </a:t>
            </a:r>
            <a:r>
              <a:rPr lang="cs-CZ" sz="1600" dirty="0" err="1"/>
              <a:t>Gutzmann</a:t>
            </a:r>
            <a:r>
              <a:rPr lang="cs-CZ" sz="1600" dirty="0"/>
              <a:t> zjistil, že dochází k zesílení základních tónů samohlásek a sestavil pro to tzv. „a-i zkoušku“</a:t>
            </a:r>
          </a:p>
          <a:p>
            <a:pPr lvl="1"/>
            <a:r>
              <a:rPr lang="cs-CZ" sz="1600" dirty="0"/>
              <a:t>Položil základy oboru </a:t>
            </a:r>
            <a:r>
              <a:rPr lang="cs-CZ" sz="1600" dirty="0" smtClean="0"/>
              <a:t>foniatrie</a:t>
            </a:r>
            <a:endParaRPr lang="cs-CZ" sz="2000" dirty="0" smtClean="0"/>
          </a:p>
          <a:p>
            <a:r>
              <a:rPr lang="cs-CZ" sz="2000" dirty="0" smtClean="0"/>
              <a:t>Karel Malý 1896 </a:t>
            </a:r>
            <a:r>
              <a:rPr lang="cs-CZ" sz="2000" i="1" dirty="0" smtClean="0"/>
              <a:t>„Děti hluchoněmé, nedoslýchavé, jakož i poruchami řeči postižené ve škole obecné“,</a:t>
            </a:r>
            <a:r>
              <a:rPr lang="cs-CZ" sz="2000" dirty="0" smtClean="0"/>
              <a:t> 1899 </a:t>
            </a:r>
            <a:r>
              <a:rPr lang="cs-CZ" sz="2000" i="1" dirty="0" smtClean="0"/>
              <a:t>„Návod k nápravě porušené mluvy mládeže“</a:t>
            </a:r>
          </a:p>
          <a:p>
            <a:r>
              <a:rPr lang="cs-CZ" sz="2000" dirty="0" smtClean="0"/>
              <a:t>V roce 1924 vychází první učebnice logopedie s názvem </a:t>
            </a:r>
            <a:r>
              <a:rPr lang="cs-CZ" sz="2000" i="1" dirty="0" smtClean="0"/>
              <a:t>„Vady řeči“ </a:t>
            </a:r>
            <a:r>
              <a:rPr lang="cs-CZ" sz="2000" dirty="0" smtClean="0"/>
              <a:t>od </a:t>
            </a:r>
            <a:r>
              <a:rPr lang="cs-CZ" sz="2000" i="1" dirty="0" smtClean="0"/>
              <a:t>Rudolfa Kratochvíla</a:t>
            </a:r>
          </a:p>
        </p:txBody>
      </p:sp>
    </p:spTree>
    <p:extLst>
      <p:ext uri="{BB962C8B-B14F-4D97-AF65-F5344CB8AC3E}">
        <p14:creationId xmlns:p14="http://schemas.microsoft.com/office/powerpoint/2010/main" val="711532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Etapa (</a:t>
            </a:r>
            <a:r>
              <a:rPr lang="cs-CZ" dirty="0"/>
              <a:t>20.-21. stol.)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Nejstěžejnější jsou 20. léta 20. století</a:t>
            </a:r>
          </a:p>
          <a:p>
            <a:r>
              <a:rPr lang="cs-CZ" dirty="0" smtClean="0"/>
              <a:t>Logopedie se stává samostatným oborem a je aplikována do zdravotnictví a školství</a:t>
            </a:r>
          </a:p>
          <a:p>
            <a:r>
              <a:rPr lang="cs-CZ" dirty="0" smtClean="0"/>
              <a:t>Podmínky pro tuto skutečnost: učebnice, monografie, </a:t>
            </a:r>
            <a:r>
              <a:rPr lang="cs-CZ" dirty="0" err="1" smtClean="0"/>
              <a:t>ozvíjí</a:t>
            </a:r>
            <a:r>
              <a:rPr lang="cs-CZ" dirty="0" smtClean="0"/>
              <a:t> se organizovaná logopedická péče, systém vzdělávání logopedů, zakládání </a:t>
            </a:r>
            <a:r>
              <a:rPr lang="cs-CZ" dirty="0" err="1" smtClean="0"/>
              <a:t>orborných</a:t>
            </a:r>
            <a:r>
              <a:rPr lang="cs-CZ" dirty="0" smtClean="0"/>
              <a:t> organizací</a:t>
            </a:r>
          </a:p>
          <a:p>
            <a:r>
              <a:rPr lang="cs-CZ" dirty="0" smtClean="0"/>
              <a:t>1924 se ve Vídni koná Zakládající kongres světové asociace logopedů a foniatrů</a:t>
            </a:r>
          </a:p>
          <a:p>
            <a:r>
              <a:rPr lang="cs-CZ" dirty="0" smtClean="0"/>
              <a:t>Od r. 1926 je možné v </a:t>
            </a:r>
            <a:r>
              <a:rPr lang="cs-CZ" dirty="0"/>
              <a:t>H</a:t>
            </a:r>
            <a:r>
              <a:rPr lang="cs-CZ" dirty="0" smtClean="0"/>
              <a:t>amburku studovat logopedie na vysokých školách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713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Vhled do Čech a na Moravu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 smtClean="0"/>
              <a:t>Gall</a:t>
            </a:r>
            <a:r>
              <a:rPr lang="cs-CZ" sz="2000" dirty="0" smtClean="0"/>
              <a:t> – ředitel pražského ústavu pro hluchoněmé, od r. 1860 prováděl logopedickou péči u dětí školního věku</a:t>
            </a:r>
          </a:p>
          <a:p>
            <a:r>
              <a:rPr lang="cs-CZ" sz="2000" dirty="0" smtClean="0"/>
              <a:t> </a:t>
            </a:r>
            <a:r>
              <a:rPr lang="cs-CZ" sz="2000" i="1" dirty="0"/>
              <a:t>Karel Malý </a:t>
            </a:r>
            <a:r>
              <a:rPr lang="cs-CZ" sz="2000" dirty="0"/>
              <a:t>1896 </a:t>
            </a:r>
            <a:r>
              <a:rPr lang="cs-CZ" sz="2000" i="1" dirty="0"/>
              <a:t>„Děti hluchoněmé, nedoslýchavé, jakož i poruchami řeči postižené ve škole obecné“,</a:t>
            </a:r>
            <a:r>
              <a:rPr lang="cs-CZ" sz="2000" dirty="0"/>
              <a:t> 1899 </a:t>
            </a:r>
            <a:r>
              <a:rPr lang="cs-CZ" sz="2000" i="1" dirty="0"/>
              <a:t>„Návod k nápravě porušené mluvy mládeže</a:t>
            </a:r>
            <a:r>
              <a:rPr lang="cs-CZ" sz="2000" i="1" dirty="0" smtClean="0"/>
              <a:t>“</a:t>
            </a:r>
          </a:p>
          <a:p>
            <a:pPr lvl="1"/>
            <a:r>
              <a:rPr lang="cs-CZ" sz="1600" dirty="0"/>
              <a:t>Organizoval kurzy pro mládež a věnoval se koktajícím dětem</a:t>
            </a:r>
          </a:p>
          <a:p>
            <a:pPr lvl="1"/>
            <a:r>
              <a:rPr lang="cs-CZ" sz="1600" dirty="0"/>
              <a:t>Zdůrazňoval důležitost úlohy logopeda, který užívá nápravně pedagogických metod při odstraňování vad </a:t>
            </a:r>
            <a:r>
              <a:rPr lang="cs-CZ" sz="1600" dirty="0" smtClean="0"/>
              <a:t>řeči</a:t>
            </a:r>
            <a:endParaRPr lang="cs-CZ" sz="2000" i="1" dirty="0" smtClean="0"/>
          </a:p>
          <a:p>
            <a:r>
              <a:rPr lang="cs-CZ" sz="2000" i="1" dirty="0" smtClean="0"/>
              <a:t>Otokar Chlup</a:t>
            </a:r>
            <a:r>
              <a:rPr lang="cs-CZ" sz="2000" dirty="0" smtClean="0"/>
              <a:t> u nás položil teoretické základy oboru logopedie</a:t>
            </a:r>
          </a:p>
          <a:p>
            <a:r>
              <a:rPr lang="cs-CZ" sz="2000" dirty="0" smtClean="0"/>
              <a:t>první učebnici </a:t>
            </a:r>
            <a:r>
              <a:rPr lang="cs-CZ" sz="2000" dirty="0"/>
              <a:t>logopedie vydal </a:t>
            </a:r>
            <a:r>
              <a:rPr lang="cs-CZ" sz="2000" i="1" dirty="0"/>
              <a:t>R. </a:t>
            </a:r>
            <a:r>
              <a:rPr lang="cs-CZ" sz="2000" i="1" dirty="0" smtClean="0"/>
              <a:t>Kratochvíl </a:t>
            </a:r>
            <a:r>
              <a:rPr lang="cs-CZ" sz="2000" dirty="0"/>
              <a:t>pod </a:t>
            </a:r>
            <a:r>
              <a:rPr lang="cs-CZ" sz="2000" dirty="0" smtClean="0"/>
              <a:t>názvem </a:t>
            </a:r>
            <a:r>
              <a:rPr lang="cs-CZ" sz="2000" i="1" dirty="0"/>
              <a:t>Vady </a:t>
            </a:r>
            <a:r>
              <a:rPr lang="cs-CZ" sz="2000" i="1" dirty="0" smtClean="0"/>
              <a:t>řeči </a:t>
            </a:r>
            <a:r>
              <a:rPr lang="cs-CZ" sz="2000" i="1" dirty="0"/>
              <a:t>v </a:t>
            </a:r>
            <a:r>
              <a:rPr lang="cs-CZ" sz="2000" dirty="0"/>
              <a:t>roce </a:t>
            </a:r>
            <a:r>
              <a:rPr lang="cs-CZ" sz="2000" dirty="0" smtClean="0"/>
              <a:t>1924</a:t>
            </a:r>
          </a:p>
          <a:p>
            <a:r>
              <a:rPr lang="cs-CZ" sz="2000" i="1" dirty="0" smtClean="0"/>
              <a:t>Antonín </a:t>
            </a:r>
            <a:r>
              <a:rPr lang="cs-CZ" sz="2000" i="1" dirty="0" err="1" smtClean="0"/>
              <a:t>Haveroch</a:t>
            </a:r>
            <a:r>
              <a:rPr lang="cs-CZ" sz="2000" i="1" dirty="0" smtClean="0"/>
              <a:t> </a:t>
            </a:r>
            <a:r>
              <a:rPr lang="cs-CZ" sz="2000" dirty="0" smtClean="0"/>
              <a:t>– zajímal se zejména o afázii</a:t>
            </a:r>
          </a:p>
          <a:p>
            <a:r>
              <a:rPr lang="cs-CZ" sz="2000" dirty="0" smtClean="0"/>
              <a:t>Zikmund </a:t>
            </a:r>
            <a:r>
              <a:rPr lang="cs-CZ" sz="2000" dirty="0" err="1" smtClean="0"/>
              <a:t>Janke</a:t>
            </a:r>
            <a:r>
              <a:rPr lang="cs-CZ" sz="2000" dirty="0" smtClean="0"/>
              <a:t> – </a:t>
            </a:r>
            <a:r>
              <a:rPr lang="cs-CZ" sz="2000" i="1" dirty="0" smtClean="0"/>
              <a:t>„Čítanka pro koktavé“ </a:t>
            </a:r>
            <a:r>
              <a:rPr lang="cs-CZ" sz="2000" dirty="0" smtClean="0"/>
              <a:t>1900</a:t>
            </a:r>
          </a:p>
          <a:p>
            <a:r>
              <a:rPr lang="cs-CZ" sz="2000" dirty="0" smtClean="0"/>
              <a:t>Miloslav </a:t>
            </a:r>
            <a:r>
              <a:rPr lang="cs-CZ" sz="2000" dirty="0" err="1" smtClean="0"/>
              <a:t>Seeman</a:t>
            </a:r>
            <a:r>
              <a:rPr lang="cs-CZ" sz="2000" dirty="0" smtClean="0"/>
              <a:t> – v r. 1923 založil Foniatrické oddělení při ušní a krční klinice v Praze. Je považován za zakladatele foniatrie u nás</a:t>
            </a:r>
            <a:endParaRPr lang="cs-CZ" sz="2000" dirty="0"/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903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Vhled do Čech a na Moravu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 smtClean="0"/>
              <a:t>Chlumský</a:t>
            </a:r>
            <a:r>
              <a:rPr lang="cs-CZ" sz="2000" dirty="0" smtClean="0"/>
              <a:t> – zakladatel české fonetiky</a:t>
            </a:r>
          </a:p>
          <a:p>
            <a:r>
              <a:rPr lang="cs-CZ" sz="2000" dirty="0" smtClean="0"/>
              <a:t>Na vzdělávání logopedů v oblasti fonetiky se zaměřil </a:t>
            </a:r>
            <a:r>
              <a:rPr lang="cs-CZ" sz="2000" i="1" dirty="0" smtClean="0"/>
              <a:t>František Hála</a:t>
            </a:r>
          </a:p>
          <a:p>
            <a:r>
              <a:rPr lang="cs-CZ" sz="2000" i="1" dirty="0" smtClean="0"/>
              <a:t>Karel </a:t>
            </a:r>
            <a:r>
              <a:rPr lang="cs-CZ" sz="2000" i="1" dirty="0" err="1" smtClean="0"/>
              <a:t>Ohnesorg</a:t>
            </a:r>
            <a:r>
              <a:rPr lang="cs-CZ" sz="2000" i="1" dirty="0" smtClean="0"/>
              <a:t> – </a:t>
            </a:r>
            <a:r>
              <a:rPr lang="cs-CZ" sz="2000" dirty="0" smtClean="0"/>
              <a:t>prováděl výzkumy rozvoje řeči u svých vlastních dětí – výsledky práce uveřejnil ve spise „</a:t>
            </a:r>
            <a:r>
              <a:rPr lang="cs-CZ" sz="2000" i="1" dirty="0" smtClean="0"/>
              <a:t>Fonetická studie o dětské řeči“</a:t>
            </a:r>
          </a:p>
          <a:p>
            <a:r>
              <a:rPr lang="cs-CZ" sz="2000" dirty="0" smtClean="0"/>
              <a:t>Logopedii jako samostatný obor u nás můžeme studovat na vysoké škole od r. 1967 </a:t>
            </a:r>
          </a:p>
          <a:p>
            <a:r>
              <a:rPr lang="cs-CZ" sz="2000" dirty="0" smtClean="0"/>
              <a:t>V 90. letech začala vznikat nová poradenská zařízení, tzv. SPC</a:t>
            </a:r>
          </a:p>
          <a:p>
            <a:r>
              <a:rPr lang="cs-CZ" sz="2000" dirty="0" smtClean="0"/>
              <a:t>Na přelomu 20. a 21. století se rozděluje pedagogická a klinická logopedie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2946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Miloš Sovák (1905-1989)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Lékař, speciální pedagog a logoped</a:t>
            </a:r>
          </a:p>
          <a:p>
            <a:r>
              <a:rPr lang="cs-CZ" sz="2000" dirty="0" smtClean="0"/>
              <a:t>Je považován za zakladatele naší speciální pedagogiky a logopedie</a:t>
            </a:r>
          </a:p>
          <a:p>
            <a:r>
              <a:rPr lang="cs-CZ" sz="2000" dirty="0" smtClean="0"/>
              <a:t>Zasloužil se o rozvoj terénní péče pro postižené osoby v oblasti školství, zdravotnictví a sociální péče</a:t>
            </a:r>
          </a:p>
          <a:p>
            <a:r>
              <a:rPr lang="cs-CZ" sz="2000" dirty="0" smtClean="0"/>
              <a:t>Zajistil celostátní péči o osoby s vadami sluchu</a:t>
            </a:r>
          </a:p>
          <a:p>
            <a:r>
              <a:rPr lang="cs-CZ" sz="2000" dirty="0" smtClean="0"/>
              <a:t>Publikoval učebnici </a:t>
            </a:r>
            <a:r>
              <a:rPr lang="cs-CZ" sz="2000" i="1" dirty="0" smtClean="0"/>
              <a:t>„Logopedie“ </a:t>
            </a:r>
            <a:r>
              <a:rPr lang="cs-CZ" sz="2000" dirty="0" smtClean="0"/>
              <a:t>(1965) a </a:t>
            </a:r>
            <a:r>
              <a:rPr lang="cs-CZ" sz="2000" i="1" dirty="0" smtClean="0"/>
              <a:t>„Úvod do logopedie“ </a:t>
            </a:r>
            <a:r>
              <a:rPr lang="cs-CZ" sz="2000" dirty="0" smtClean="0"/>
              <a:t>(1978)</a:t>
            </a:r>
          </a:p>
          <a:p>
            <a:r>
              <a:rPr lang="cs-CZ" sz="2000" dirty="0" smtClean="0"/>
              <a:t>Celkem publikoval více než 240 prací, které jsou známy po celém světě</a:t>
            </a:r>
          </a:p>
          <a:p>
            <a:r>
              <a:rPr lang="cs-CZ" sz="2000" dirty="0" smtClean="0"/>
              <a:t>V r. 1946 založil </a:t>
            </a:r>
            <a:r>
              <a:rPr lang="cs-CZ" sz="2000" i="1" dirty="0" smtClean="0"/>
              <a:t>Logopedický ústav, </a:t>
            </a:r>
            <a:r>
              <a:rPr lang="cs-CZ" sz="2000" dirty="0" smtClean="0"/>
              <a:t>jeho hlavní náplň: vyhledávání, léčebná a pedagogická péče, výzkum, vzdělávání odborníků</a:t>
            </a:r>
          </a:p>
          <a:p>
            <a:r>
              <a:rPr lang="cs-CZ" sz="2000" dirty="0" smtClean="0"/>
              <a:t>Tento ústav byl v r. 1960 zrušen kvůli reorganizaci zdravotnických služeb v republice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12503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Miloš Sovák (1905-1989)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roce 1970 vzniká Česká logopedická společnost</a:t>
            </a:r>
          </a:p>
          <a:p>
            <a:r>
              <a:rPr lang="cs-CZ" dirty="0" smtClean="0"/>
              <a:t>Zakladatel: opět Miloš Sovák</a:t>
            </a:r>
          </a:p>
          <a:p>
            <a:r>
              <a:rPr lang="cs-CZ" dirty="0" smtClean="0"/>
              <a:t>Tato společnost dnes nese název Logopedická společnost Miloše Sováka</a:t>
            </a:r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627136"/>
              </p:ext>
            </p:extLst>
          </p:nvPr>
        </p:nvGraphicFramePr>
        <p:xfrm>
          <a:off x="721064" y="3576240"/>
          <a:ext cx="10752136" cy="2651760"/>
        </p:xfrm>
        <a:graphic>
          <a:graphicData uri="http://schemas.openxmlformats.org/drawingml/2006/table">
            <a:tbl>
              <a:tblPr/>
              <a:tblGrid>
                <a:gridCol w="5376068"/>
                <a:gridCol w="5376068"/>
              </a:tblGrid>
              <a:tr h="2651760">
                <a:tc>
                  <a:txBody>
                    <a:bodyPr/>
                    <a:lstStyle/>
                    <a:p>
                      <a:pPr>
                        <a:buFont typeface="Arial" charset="0"/>
                        <a:buChar char="•"/>
                      </a:pPr>
                      <a:r>
                        <a:rPr lang="cs-CZ" sz="1800" dirty="0">
                          <a:effectLst/>
                        </a:rPr>
                        <a:t>Hlas, řeč, sluch (1944)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cs-CZ" sz="1800" dirty="0">
                          <a:effectLst/>
                        </a:rPr>
                        <a:t>Poruchy sluchu, poruchy řeči (1953)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cs-CZ" sz="1800" dirty="0">
                          <a:effectLst/>
                        </a:rPr>
                        <a:t>Defektologie obecná III (1955)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cs-CZ" sz="1800" dirty="0">
                          <a:effectLst/>
                        </a:rPr>
                        <a:t>Výchova leváků v rodině (1958)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cs-CZ" sz="1800" dirty="0">
                          <a:effectLst/>
                        </a:rPr>
                        <a:t>Výchovné problémy leváctví (1960)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cs-CZ" sz="1800" dirty="0">
                          <a:effectLst/>
                        </a:rPr>
                        <a:t>Lateralita jako pedagogický problém (1962)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cs-CZ" sz="1800" dirty="0">
                          <a:effectLst/>
                        </a:rPr>
                        <a:t>Logopedická péče ve zvláštní škole (1965)</a:t>
                      </a:r>
                    </a:p>
                  </a:txBody>
                  <a:tcPr marL="228600" marR="228600" marT="228600" marB="2286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 charset="0"/>
                        <a:buChar char="•"/>
                      </a:pPr>
                      <a:r>
                        <a:rPr lang="cs-CZ" sz="1800" dirty="0" err="1">
                          <a:effectLst/>
                        </a:rPr>
                        <a:t>Somatopatologie</a:t>
                      </a:r>
                      <a:r>
                        <a:rPr lang="cs-CZ" sz="1800" dirty="0">
                          <a:effectLst/>
                        </a:rPr>
                        <a:t> (1966)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cs-CZ" sz="1800" dirty="0">
                          <a:effectLst/>
                        </a:rPr>
                        <a:t>Metodika výchovy leváků (1966)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cs-CZ" sz="1800" dirty="0">
                          <a:effectLst/>
                        </a:rPr>
                        <a:t>Defektologický slovník (1978)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cs-CZ" sz="1800" dirty="0">
                          <a:effectLst/>
                        </a:rPr>
                        <a:t>Logopedie - didaktika a metodika (1984)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cs-CZ" sz="1800" dirty="0">
                          <a:effectLst/>
                        </a:rPr>
                        <a:t>Nárys speciální pedagogiky (1986)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cs-CZ" sz="1800" dirty="0">
                          <a:effectLst/>
                        </a:rPr>
                        <a:t>Učení - nemusí být - mučení (1989)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cs-CZ" sz="1800" dirty="0">
                          <a:effectLst/>
                        </a:rPr>
                        <a:t>Logopedie předškolního věku ( vyd. ještě v 1989)</a:t>
                      </a:r>
                    </a:p>
                  </a:txBody>
                  <a:tcPr marL="228600" marR="228600" marT="228600" marB="2286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989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se zabýváme historií?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vědních oborů odráží i rozvoj společnosti</a:t>
            </a:r>
          </a:p>
          <a:p>
            <a:r>
              <a:rPr lang="cs-CZ" dirty="0" smtClean="0"/>
              <a:t>Odhalujeme chyby našich předchůdců a poučujeme se z nich</a:t>
            </a:r>
          </a:p>
          <a:p>
            <a:r>
              <a:rPr lang="cs-CZ" dirty="0" smtClean="0"/>
              <a:t>Ukazuje, ze kterých vědních oborů logopedie vznikala a se kterými souvisí</a:t>
            </a:r>
          </a:p>
          <a:p>
            <a:r>
              <a:rPr lang="cs-CZ" dirty="0" smtClean="0"/>
              <a:t>Ukazuje, které obory logopedie ovlivnila a ovlivňuje</a:t>
            </a:r>
          </a:p>
          <a:p>
            <a:r>
              <a:rPr lang="cs-CZ" dirty="0" smtClean="0"/>
              <a:t>Ukazuje, proč považujeme logopedii za interdisciplinární obor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43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logopedie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Řeč je předmětem zájmu lidstva již po celá tisíciletí</a:t>
            </a:r>
          </a:p>
          <a:p>
            <a:r>
              <a:rPr lang="cs-CZ" dirty="0" smtClean="0"/>
              <a:t>Postoje k řeči a NKS se vyvíjely postupně dle etap historického vývoje společnosti</a:t>
            </a:r>
          </a:p>
          <a:p>
            <a:r>
              <a:rPr lang="cs-CZ" dirty="0" smtClean="0"/>
              <a:t>Dějinami logopedie prostupují dva proudy: </a:t>
            </a:r>
            <a:r>
              <a:rPr lang="cs-CZ" i="1" dirty="0" smtClean="0"/>
              <a:t>filozofický a biologický</a:t>
            </a:r>
          </a:p>
          <a:p>
            <a:r>
              <a:rPr lang="cs-CZ" sz="2000" b="1" dirty="0" smtClean="0"/>
              <a:t>Filozofická linie </a:t>
            </a:r>
            <a:r>
              <a:rPr lang="cs-CZ" sz="2000" dirty="0" smtClean="0"/>
              <a:t>se zabývá vztahem komunikace ke společnosti, NKS je individuální rys</a:t>
            </a:r>
          </a:p>
          <a:p>
            <a:r>
              <a:rPr lang="cs-CZ" sz="2000" b="1" dirty="0" smtClean="0"/>
              <a:t>Biologická linie </a:t>
            </a:r>
            <a:r>
              <a:rPr lang="cs-CZ" sz="2000" dirty="0" smtClean="0"/>
              <a:t>zkoumá oblasti lékařství, zkoumá řečový orgán a jeho funkce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689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307405"/>
            <a:ext cx="10753200" cy="451576"/>
          </a:xfrm>
        </p:spPr>
        <p:txBody>
          <a:bodyPr/>
          <a:lstStyle/>
          <a:p>
            <a:r>
              <a:rPr lang="cs-CZ" dirty="0" err="1" smtClean="0"/>
              <a:t>Lechtova</a:t>
            </a:r>
            <a:r>
              <a:rPr lang="cs-CZ" dirty="0" smtClean="0"/>
              <a:t> (1990) periodizace dějin logopedie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056383"/>
            <a:ext cx="10753200" cy="4139998"/>
          </a:xfrm>
        </p:spPr>
        <p:txBody>
          <a:bodyPr/>
          <a:lstStyle/>
          <a:p>
            <a:r>
              <a:rPr lang="cs-CZ" sz="2000" b="1" dirty="0" smtClean="0"/>
              <a:t>1. etapa </a:t>
            </a:r>
            <a:r>
              <a:rPr lang="cs-CZ" sz="2000" dirty="0" smtClean="0"/>
              <a:t>– komunikační schopnost jakožto předmět zbožného uctívání (přibližně od 3. tisíciletí př. n. l.)</a:t>
            </a:r>
          </a:p>
          <a:p>
            <a:r>
              <a:rPr lang="cs-CZ" sz="2000" b="1" dirty="0" smtClean="0"/>
              <a:t>2. etapa </a:t>
            </a:r>
            <a:r>
              <a:rPr lang="cs-CZ" sz="2000" dirty="0" smtClean="0"/>
              <a:t>– záznamy o existenci osob s NKS (přibližně od 14. stol. př. n. l.)</a:t>
            </a:r>
          </a:p>
          <a:p>
            <a:r>
              <a:rPr lang="cs-CZ" sz="2000" b="1" dirty="0" smtClean="0"/>
              <a:t>3. etapa </a:t>
            </a:r>
            <a:r>
              <a:rPr lang="cs-CZ" sz="2000" dirty="0" smtClean="0"/>
              <a:t>– počátky systematického kultivování komunikační schopnosti, zmínky o NKS v pracích myslitelů (1. st. n. l.-15. st.)</a:t>
            </a:r>
          </a:p>
          <a:p>
            <a:r>
              <a:rPr lang="cs-CZ" sz="2000" b="1" dirty="0" smtClean="0"/>
              <a:t>4. etapa </a:t>
            </a:r>
            <a:r>
              <a:rPr lang="cs-CZ" sz="2000" dirty="0" smtClean="0"/>
              <a:t>– vědecká pojednání o NKS, první pokusy o zavedení systematické péče o osoby s NKS (16.-17. stol.)</a:t>
            </a:r>
          </a:p>
          <a:p>
            <a:r>
              <a:rPr lang="cs-CZ" sz="2000" b="1" dirty="0" smtClean="0"/>
              <a:t>5. etapa </a:t>
            </a:r>
            <a:r>
              <a:rPr lang="cs-CZ" sz="2000" dirty="0" smtClean="0"/>
              <a:t>– počátky organizované péče o osoby s NKS (18.-19. stol.)</a:t>
            </a:r>
          </a:p>
          <a:p>
            <a:r>
              <a:rPr lang="cs-CZ" sz="2000" b="1" dirty="0" smtClean="0"/>
              <a:t>6. etapa </a:t>
            </a:r>
            <a:r>
              <a:rPr lang="cs-CZ" sz="2000" dirty="0" smtClean="0"/>
              <a:t>– monografie, učebnice, časopisy jako východiska pro vytváření vědeckých základů logopedie (19.-20. stol.)</a:t>
            </a:r>
          </a:p>
          <a:p>
            <a:r>
              <a:rPr lang="cs-CZ" sz="2000" b="1" dirty="0" smtClean="0"/>
              <a:t>7. etapa </a:t>
            </a:r>
            <a:r>
              <a:rPr lang="cs-CZ" sz="2000" dirty="0" smtClean="0"/>
              <a:t>– ustanovení logopedie jako vědního oboru (20.-21. stol.)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04650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Etapa (přibližně od 3. tisíciletí př. n. l.)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První výklady o řeči jsou mytologicko-náboženské</a:t>
            </a:r>
          </a:p>
          <a:p>
            <a:r>
              <a:rPr lang="cs-CZ" sz="2400" dirty="0" smtClean="0"/>
              <a:t>Zaměřují se především na objasnění vzniku řeči</a:t>
            </a:r>
          </a:p>
          <a:p>
            <a:r>
              <a:rPr lang="cs-CZ" sz="2400" dirty="0" smtClean="0"/>
              <a:t>Komunikace předmětem uctívání</a:t>
            </a:r>
          </a:p>
          <a:p>
            <a:r>
              <a:rPr lang="cs-CZ" sz="2400" dirty="0" smtClean="0"/>
              <a:t>Řeč a slovo se pojilo s kulturou a uměním</a:t>
            </a:r>
          </a:p>
          <a:p>
            <a:r>
              <a:rPr lang="cs-CZ" sz="2400" dirty="0" smtClean="0"/>
              <a:t>Zaklínadla jako kouzelná moc</a:t>
            </a:r>
          </a:p>
          <a:p>
            <a:r>
              <a:rPr lang="cs-CZ" sz="2400" dirty="0" smtClean="0"/>
              <a:t>Vznik náboženských textů, </a:t>
            </a:r>
            <a:r>
              <a:rPr lang="cs-CZ" sz="2400" dirty="0" err="1" smtClean="0"/>
              <a:t>mytů</a:t>
            </a:r>
            <a:endParaRPr lang="cs-CZ" sz="2400" dirty="0" smtClean="0"/>
          </a:p>
          <a:p>
            <a:r>
              <a:rPr lang="cs-CZ" sz="2400" i="1" dirty="0" err="1" smtClean="0"/>
              <a:t>Thovt</a:t>
            </a:r>
            <a:r>
              <a:rPr lang="cs-CZ" sz="2400" i="1" dirty="0" smtClean="0"/>
              <a:t> </a:t>
            </a:r>
            <a:r>
              <a:rPr lang="cs-CZ" sz="2400" dirty="0" smtClean="0"/>
              <a:t>– v egyptské mytologii považován za vynálezce slova a písma</a:t>
            </a:r>
          </a:p>
          <a:p>
            <a:r>
              <a:rPr lang="cs-CZ" sz="2400" i="1" dirty="0" smtClean="0"/>
              <a:t>Prométheus</a:t>
            </a:r>
            <a:r>
              <a:rPr lang="cs-CZ" sz="2400" dirty="0" smtClean="0"/>
              <a:t> – podle řecké mytologie naučil lidi číst a psát</a:t>
            </a:r>
          </a:p>
          <a:p>
            <a:r>
              <a:rPr lang="cs-CZ" sz="2400" dirty="0" smtClean="0"/>
              <a:t>Zmínku o řeči najdeme i v Bibli (Bůh světlo </a:t>
            </a:r>
            <a:r>
              <a:rPr lang="cs-CZ" sz="2400" dirty="0"/>
              <a:t>„nazval“ dnem a tmu </a:t>
            </a:r>
            <a:r>
              <a:rPr lang="cs-CZ" sz="2400" dirty="0" smtClean="0"/>
              <a:t>nocí)</a:t>
            </a:r>
            <a:endParaRPr lang="cs-CZ" sz="2400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793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Etapa </a:t>
            </a:r>
            <a:r>
              <a:rPr lang="cs-CZ" dirty="0"/>
              <a:t>(přibližně od 14. stol. př. n. l.)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První písemné záznamy o osobách s NKS (většinou králové)</a:t>
            </a:r>
          </a:p>
          <a:p>
            <a:r>
              <a:rPr lang="cs-CZ" sz="2000" dirty="0" smtClean="0"/>
              <a:t>Např. Chetitský král </a:t>
            </a:r>
            <a:r>
              <a:rPr lang="cs-CZ" sz="2000" dirty="0" err="1" smtClean="0"/>
              <a:t>Muršiliš</a:t>
            </a:r>
            <a:r>
              <a:rPr lang="cs-CZ" sz="2000" dirty="0" smtClean="0"/>
              <a:t> trpěl údajné dysartrií</a:t>
            </a:r>
          </a:p>
          <a:p>
            <a:r>
              <a:rPr lang="cs-CZ" sz="2000" dirty="0" smtClean="0"/>
              <a:t>V evangeliu sv. Marka v Novém Zákoně se píše o člověku, které neslyšel a nemluvil</a:t>
            </a:r>
          </a:p>
          <a:p>
            <a:r>
              <a:rPr lang="cs-CZ" sz="2000" i="1" dirty="0" smtClean="0"/>
              <a:t>Hippokrates </a:t>
            </a:r>
            <a:r>
              <a:rPr lang="cs-CZ" sz="2000" dirty="0" smtClean="0"/>
              <a:t>– „otec lékařství“ sepsal tehdejší poznatky o tvorbě hlasu a o poruchách řeči</a:t>
            </a:r>
          </a:p>
          <a:p>
            <a:r>
              <a:rPr lang="cs-CZ" sz="2000" dirty="0" smtClean="0"/>
              <a:t>V období antiky vzrůstá význam veřejné řeči (politický život)</a:t>
            </a:r>
          </a:p>
          <a:p>
            <a:r>
              <a:rPr lang="cs-CZ" sz="2000" i="1" dirty="0" smtClean="0"/>
              <a:t>Platón</a:t>
            </a:r>
            <a:r>
              <a:rPr lang="cs-CZ" sz="2000" dirty="0" smtClean="0"/>
              <a:t> vytvořil první teorii slyšení</a:t>
            </a:r>
          </a:p>
          <a:p>
            <a:r>
              <a:rPr lang="cs-CZ" sz="2000" i="1" dirty="0"/>
              <a:t>Cicero</a:t>
            </a:r>
            <a:r>
              <a:rPr lang="cs-CZ" sz="2000" dirty="0"/>
              <a:t> </a:t>
            </a:r>
            <a:r>
              <a:rPr lang="cs-CZ" sz="2000" dirty="0" smtClean="0"/>
              <a:t>– spis O řečníkovi </a:t>
            </a:r>
            <a:r>
              <a:rPr lang="cs-CZ" sz="2000" dirty="0"/>
              <a:t>se </a:t>
            </a:r>
            <a:r>
              <a:rPr lang="cs-CZ" sz="2000" dirty="0" smtClean="0"/>
              <a:t>zabývá výchovou řečníka, </a:t>
            </a:r>
            <a:r>
              <a:rPr lang="cs-CZ" sz="2000" dirty="0"/>
              <a:t>hlasovou hygienou, </a:t>
            </a:r>
            <a:r>
              <a:rPr lang="cs-CZ" sz="2000" dirty="0" smtClean="0"/>
              <a:t>fyziologií řeči a </a:t>
            </a:r>
            <a:r>
              <a:rPr lang="cs-CZ" sz="2000" dirty="0"/>
              <a:t>vadami </a:t>
            </a:r>
            <a:r>
              <a:rPr lang="cs-CZ" sz="2000" dirty="0" smtClean="0"/>
              <a:t>řeči</a:t>
            </a:r>
          </a:p>
          <a:p>
            <a:r>
              <a:rPr lang="cs-CZ" sz="2000" dirty="0" smtClean="0"/>
              <a:t>Název logopedie ve smyslu výchova řeči použil poprvé řečník </a:t>
            </a:r>
            <a:r>
              <a:rPr lang="cs-CZ" sz="2000" i="1" dirty="0" err="1" smtClean="0"/>
              <a:t>Isokrates</a:t>
            </a:r>
            <a:endParaRPr lang="cs-CZ" sz="2000" i="1" dirty="0" smtClean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9730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87575"/>
            <a:ext cx="10753200" cy="451576"/>
          </a:xfrm>
        </p:spPr>
        <p:txBody>
          <a:bodyPr/>
          <a:lstStyle/>
          <a:p>
            <a:r>
              <a:rPr lang="cs-CZ" dirty="0" smtClean="0"/>
              <a:t>3. Etapa </a:t>
            </a:r>
            <a:r>
              <a:rPr lang="cs-CZ" dirty="0"/>
              <a:t>(1. st. n. l.-15. st.)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171576"/>
            <a:ext cx="10753200" cy="4139998"/>
          </a:xfrm>
        </p:spPr>
        <p:txBody>
          <a:bodyPr/>
          <a:lstStyle/>
          <a:p>
            <a:r>
              <a:rPr lang="cs-CZ" sz="2000" dirty="0" smtClean="0"/>
              <a:t>Nacházíme první zmínky o osobách s NKS v pracích myslitelů</a:t>
            </a:r>
          </a:p>
          <a:p>
            <a:r>
              <a:rPr lang="cs-CZ" sz="2000" dirty="0" smtClean="0"/>
              <a:t>Do oboru logopedie zasahují učitelé neslyšících a hluchoněmých</a:t>
            </a:r>
          </a:p>
          <a:p>
            <a:r>
              <a:rPr lang="cs-CZ" sz="2000" dirty="0" smtClean="0"/>
              <a:t>Kombinace řeči a písma – k šíření myšlení, vzdělávání a víry</a:t>
            </a:r>
          </a:p>
          <a:p>
            <a:r>
              <a:rPr lang="cs-CZ" sz="2000" dirty="0" smtClean="0"/>
              <a:t>První tištěná kniha v Číně (870 n. l.) a Evropě (1457 n. l.)</a:t>
            </a:r>
          </a:p>
          <a:p>
            <a:r>
              <a:rPr lang="cs-CZ" sz="2000" dirty="0" smtClean="0"/>
              <a:t>Vznik univerzit (první v </a:t>
            </a:r>
            <a:r>
              <a:rPr lang="cs-CZ" sz="2000" dirty="0" err="1" smtClean="0"/>
              <a:t>Bologni</a:t>
            </a:r>
            <a:r>
              <a:rPr lang="cs-CZ" sz="2000" dirty="0" smtClean="0"/>
              <a:t> – 1189 n. l.)</a:t>
            </a:r>
          </a:p>
          <a:p>
            <a:r>
              <a:rPr lang="cs-CZ" sz="2000" dirty="0" smtClean="0"/>
              <a:t>Rozvoj řečnictví (výraz filozofie a politické moci) – příprava na ovládání mluvené řeči od dětství</a:t>
            </a:r>
          </a:p>
          <a:p>
            <a:r>
              <a:rPr lang="cs-CZ" sz="2000" dirty="0" smtClean="0"/>
              <a:t>První státem placený učitel rétoriky – </a:t>
            </a:r>
            <a:r>
              <a:rPr lang="cs-CZ" sz="2000" i="1" dirty="0" smtClean="0"/>
              <a:t>Marcus Fabius </a:t>
            </a:r>
            <a:r>
              <a:rPr lang="cs-CZ" sz="2000" i="1" dirty="0" err="1" smtClean="0"/>
              <a:t>Quintilianus</a:t>
            </a:r>
            <a:endParaRPr lang="cs-CZ" sz="2000" i="1" dirty="0" smtClean="0"/>
          </a:p>
          <a:p>
            <a:r>
              <a:rPr lang="cs-CZ" sz="2000" i="1" dirty="0" err="1" smtClean="0"/>
              <a:t>Galenos</a:t>
            </a:r>
            <a:r>
              <a:rPr lang="cs-CZ" sz="2000" i="1" dirty="0" smtClean="0"/>
              <a:t> </a:t>
            </a:r>
            <a:r>
              <a:rPr lang="cs-CZ" sz="2000" dirty="0" smtClean="0"/>
              <a:t>tvrdil, že hluchota má mozkový původ</a:t>
            </a:r>
          </a:p>
          <a:p>
            <a:r>
              <a:rPr lang="cs-CZ" sz="2000" i="1" dirty="0" err="1" smtClean="0"/>
              <a:t>Oreibasios</a:t>
            </a:r>
            <a:r>
              <a:rPr lang="cs-CZ" sz="2000" i="1" dirty="0" smtClean="0"/>
              <a:t> – </a:t>
            </a:r>
            <a:r>
              <a:rPr lang="cs-CZ" sz="2000" dirty="0" smtClean="0"/>
              <a:t>léčba koktavosti, zdůrazňoval důležitost terapeuta</a:t>
            </a:r>
          </a:p>
          <a:p>
            <a:r>
              <a:rPr lang="cs-CZ" sz="2000" i="1" dirty="0" smtClean="0"/>
              <a:t>Biskup John z </a:t>
            </a:r>
            <a:r>
              <a:rPr lang="cs-CZ" sz="2000" i="1" dirty="0" err="1" smtClean="0"/>
              <a:t>Beverley</a:t>
            </a:r>
            <a:r>
              <a:rPr lang="cs-CZ" sz="2000" i="1" dirty="0" smtClean="0"/>
              <a:t> – </a:t>
            </a:r>
            <a:r>
              <a:rPr lang="cs-CZ" sz="2000" dirty="0" smtClean="0"/>
              <a:t>snaha naučit mluvit neslyšícího</a:t>
            </a:r>
            <a:endParaRPr lang="cs-CZ" sz="2000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898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Etapa </a:t>
            </a:r>
            <a:r>
              <a:rPr lang="cs-CZ" dirty="0"/>
              <a:t>(16.-17. stol.)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692002"/>
            <a:ext cx="11344621" cy="4535998"/>
          </a:xfrm>
        </p:spPr>
        <p:txBody>
          <a:bodyPr/>
          <a:lstStyle/>
          <a:p>
            <a:r>
              <a:rPr lang="cs-CZ" sz="1800" dirty="0" smtClean="0"/>
              <a:t>Významnou roli v dějinách logopedie hraje péče o osoby se SP</a:t>
            </a:r>
          </a:p>
          <a:p>
            <a:r>
              <a:rPr lang="cs-CZ" sz="1800" i="1" dirty="0" smtClean="0"/>
              <a:t>Pedro de </a:t>
            </a:r>
            <a:r>
              <a:rPr lang="cs-CZ" sz="1800" i="1" dirty="0" err="1" smtClean="0"/>
              <a:t>Ponce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Ramíréz</a:t>
            </a:r>
            <a:r>
              <a:rPr lang="cs-CZ" sz="1800" i="1" dirty="0" smtClean="0"/>
              <a:t> de </a:t>
            </a:r>
            <a:r>
              <a:rPr lang="cs-CZ" sz="1800" i="1" dirty="0" err="1" smtClean="0"/>
              <a:t>Carrion</a:t>
            </a:r>
            <a:r>
              <a:rPr lang="cs-CZ" sz="1800" i="1" dirty="0" smtClean="0"/>
              <a:t>, Juan Pablo </a:t>
            </a:r>
            <a:r>
              <a:rPr lang="cs-CZ" sz="1800" i="1" dirty="0" err="1" smtClean="0"/>
              <a:t>Bonet</a:t>
            </a:r>
            <a:r>
              <a:rPr lang="cs-CZ" sz="1800" i="1" dirty="0" smtClean="0"/>
              <a:t> </a:t>
            </a:r>
            <a:r>
              <a:rPr lang="cs-CZ" sz="1800" dirty="0" smtClean="0"/>
              <a:t>– počátky výuky hlasité řeči u neslyšících</a:t>
            </a:r>
          </a:p>
          <a:p>
            <a:r>
              <a:rPr lang="cs-CZ" sz="1800" dirty="0"/>
              <a:t>profesor </a:t>
            </a:r>
            <a:r>
              <a:rPr lang="cs-CZ" sz="1800" dirty="0" smtClean="0"/>
              <a:t>Lékařské fakulty </a:t>
            </a:r>
            <a:r>
              <a:rPr lang="cs-CZ" sz="1800" dirty="0"/>
              <a:t>v </a:t>
            </a:r>
            <a:r>
              <a:rPr lang="cs-CZ" sz="1800" dirty="0" smtClean="0"/>
              <a:t>Padově </a:t>
            </a:r>
            <a:r>
              <a:rPr lang="cs-CZ" sz="1800" i="1" dirty="0" err="1" smtClean="0"/>
              <a:t>Mercurialis</a:t>
            </a:r>
            <a:r>
              <a:rPr lang="cs-CZ" sz="1800" dirty="0" smtClean="0"/>
              <a:t> </a:t>
            </a:r>
            <a:r>
              <a:rPr lang="cs-CZ" sz="1800" dirty="0"/>
              <a:t>napsal roku 1583 spis o </a:t>
            </a:r>
            <a:r>
              <a:rPr lang="cs-CZ" sz="1800" dirty="0" smtClean="0"/>
              <a:t>narušené komunikační schopnosti </a:t>
            </a:r>
            <a:r>
              <a:rPr lang="cs-CZ" sz="1800" dirty="0"/>
              <a:t>u </a:t>
            </a:r>
            <a:r>
              <a:rPr lang="cs-CZ" sz="1800" dirty="0" smtClean="0"/>
              <a:t>dětí (dnes </a:t>
            </a:r>
            <a:r>
              <a:rPr lang="cs-CZ" sz="1800" dirty="0"/>
              <a:t>je toto </a:t>
            </a:r>
            <a:r>
              <a:rPr lang="cs-CZ" sz="1800" dirty="0" smtClean="0"/>
              <a:t>dílo považováno </a:t>
            </a:r>
            <a:r>
              <a:rPr lang="cs-CZ" sz="1800" dirty="0"/>
              <a:t>za </a:t>
            </a:r>
            <a:r>
              <a:rPr lang="cs-CZ" sz="1800" dirty="0" smtClean="0"/>
              <a:t>první </a:t>
            </a:r>
            <a:r>
              <a:rPr lang="cs-CZ" sz="1800" dirty="0" err="1" smtClean="0"/>
              <a:t>vědecé</a:t>
            </a:r>
            <a:r>
              <a:rPr lang="cs-CZ" sz="1800" dirty="0" smtClean="0"/>
              <a:t>́ pojednání </a:t>
            </a:r>
            <a:r>
              <a:rPr lang="cs-CZ" sz="1800" dirty="0"/>
              <a:t>o </a:t>
            </a:r>
            <a:r>
              <a:rPr lang="cs-CZ" sz="1800" dirty="0" smtClean="0"/>
              <a:t>NKS)</a:t>
            </a:r>
          </a:p>
          <a:p>
            <a:r>
              <a:rPr lang="cs-CZ" sz="1800" i="1" dirty="0" smtClean="0"/>
              <a:t>Francis Bacon </a:t>
            </a:r>
            <a:r>
              <a:rPr lang="cs-CZ" sz="1800" dirty="0" smtClean="0"/>
              <a:t>a jeho spis </a:t>
            </a:r>
            <a:r>
              <a:rPr lang="cs-CZ" sz="1800" i="1" dirty="0" smtClean="0"/>
              <a:t>„Experiment </a:t>
            </a:r>
            <a:r>
              <a:rPr lang="cs-CZ" sz="1800" i="1" dirty="0" err="1" smtClean="0"/>
              <a:t>Solitary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Touching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Stutting</a:t>
            </a:r>
            <a:r>
              <a:rPr lang="cs-CZ" sz="1800" i="1" dirty="0" smtClean="0"/>
              <a:t>“</a:t>
            </a:r>
            <a:r>
              <a:rPr lang="cs-CZ" sz="1800" dirty="0" smtClean="0"/>
              <a:t> o koktavosti</a:t>
            </a:r>
          </a:p>
          <a:p>
            <a:r>
              <a:rPr lang="cs-CZ" sz="1800" i="1" dirty="0" smtClean="0"/>
              <a:t>Jan Konrád </a:t>
            </a:r>
            <a:r>
              <a:rPr lang="cs-CZ" sz="1800" i="1" dirty="0" err="1" smtClean="0"/>
              <a:t>Amman</a:t>
            </a:r>
            <a:r>
              <a:rPr lang="cs-CZ" sz="1800" i="1" dirty="0" smtClean="0"/>
              <a:t> </a:t>
            </a:r>
            <a:r>
              <a:rPr lang="cs-CZ" sz="1800" dirty="0" smtClean="0"/>
              <a:t>–  lékař, „otec logopedie“, rozlišuje různé druhy NKS a uvádí, že neslyšícího lze naučit mluvit pomocí zraku a hmatu</a:t>
            </a:r>
          </a:p>
          <a:p>
            <a:pPr lvl="1"/>
            <a:r>
              <a:rPr lang="cs-CZ" sz="1400" dirty="0" smtClean="0"/>
              <a:t>Vysvětlil principy tvoření řeči</a:t>
            </a:r>
          </a:p>
          <a:p>
            <a:pPr lvl="1"/>
            <a:r>
              <a:rPr lang="cs-CZ" sz="1400" dirty="0" smtClean="0"/>
              <a:t>Začal využívat logopedické zrcadlo</a:t>
            </a:r>
          </a:p>
          <a:p>
            <a:pPr lvl="1"/>
            <a:r>
              <a:rPr lang="cs-CZ" sz="1400" dirty="0" smtClean="0"/>
              <a:t>Položil vědecké základy pro nauky o řeči a sluchu</a:t>
            </a:r>
          </a:p>
          <a:p>
            <a:pPr lvl="1"/>
            <a:r>
              <a:rPr lang="cs-CZ" sz="1400" dirty="0" smtClean="0"/>
              <a:t>Vysvětlil principy tvoření řeči</a:t>
            </a:r>
          </a:p>
          <a:p>
            <a:pPr lvl="1"/>
            <a:endParaRPr lang="cs-CZ" sz="1200" i="1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239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Jan Amos Komenský (1592-1670)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řečí se člověk odlišuje od </a:t>
            </a:r>
            <a:r>
              <a:rPr lang="cs-CZ" dirty="0" smtClean="0"/>
              <a:t>zvířat, proto kladl důraz na obsahovou stránku řeči</a:t>
            </a:r>
          </a:p>
          <a:p>
            <a:r>
              <a:rPr lang="cs-CZ" dirty="0" smtClean="0"/>
              <a:t>Stavěl se proti šišlání matek a chův na nemluvňata</a:t>
            </a:r>
          </a:p>
          <a:p>
            <a:r>
              <a:rPr lang="cs-CZ" dirty="0" smtClean="0"/>
              <a:t>Tvrdil, že dítě si osvojí takovou řeč a výslovnost, jako slyší odmala</a:t>
            </a:r>
          </a:p>
          <a:p>
            <a:r>
              <a:rPr lang="cs-CZ" dirty="0"/>
              <a:t>v </a:t>
            </a:r>
            <a:r>
              <a:rPr lang="cs-CZ" i="1" dirty="0"/>
              <a:t>Informatoriu </a:t>
            </a:r>
            <a:r>
              <a:rPr lang="cs-CZ" i="1" dirty="0" smtClean="0"/>
              <a:t>školy mateřské </a:t>
            </a:r>
            <a:r>
              <a:rPr lang="cs-CZ" dirty="0" smtClean="0"/>
              <a:t>se můžeme dozvědět o doporučeních </a:t>
            </a:r>
            <a:r>
              <a:rPr lang="cs-CZ" dirty="0"/>
              <a:t>jak </a:t>
            </a:r>
            <a:r>
              <a:rPr lang="cs-CZ" dirty="0" smtClean="0"/>
              <a:t>nacvičovat výslovnost hlásek </a:t>
            </a:r>
            <a:r>
              <a:rPr lang="cs-CZ" dirty="0"/>
              <a:t>s </a:t>
            </a:r>
            <a:r>
              <a:rPr lang="cs-CZ" dirty="0" smtClean="0"/>
              <a:t>dětmi: </a:t>
            </a:r>
            <a:r>
              <a:rPr lang="cs-CZ" dirty="0"/>
              <a:t>nejprve ve </a:t>
            </a:r>
            <a:r>
              <a:rPr lang="cs-CZ" dirty="0" smtClean="0"/>
              <a:t>slabikách</a:t>
            </a:r>
            <a:r>
              <a:rPr lang="cs-CZ" dirty="0"/>
              <a:t>, potom v </a:t>
            </a:r>
            <a:r>
              <a:rPr lang="cs-CZ" dirty="0" smtClean="0"/>
              <a:t>jednoduchých </a:t>
            </a:r>
            <a:r>
              <a:rPr lang="cs-CZ" dirty="0"/>
              <a:t>slovech a teprve </a:t>
            </a:r>
            <a:r>
              <a:rPr lang="cs-CZ" dirty="0" smtClean="0"/>
              <a:t>později </a:t>
            </a:r>
            <a:r>
              <a:rPr lang="cs-CZ" dirty="0"/>
              <a:t>ve slovech </a:t>
            </a:r>
            <a:r>
              <a:rPr lang="cs-CZ" dirty="0" smtClean="0"/>
              <a:t>složitých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30283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2_historie</Template>
  <TotalTime>324</TotalTime>
  <Words>1745</Words>
  <Application>Microsoft Macintosh PowerPoint</Application>
  <PresentationFormat>Širokoúhlá obrazovka</PresentationFormat>
  <Paragraphs>181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Tahoma</vt:lpstr>
      <vt:lpstr>Wingdings</vt:lpstr>
      <vt:lpstr>Arial</vt:lpstr>
      <vt:lpstr>Prezentace_MU_CZ</vt:lpstr>
      <vt:lpstr>Historie</vt:lpstr>
      <vt:lpstr>Proč se zabýváme historií?</vt:lpstr>
      <vt:lpstr>Historie logopedie</vt:lpstr>
      <vt:lpstr>Lechtova (1990) periodizace dějin logopedie</vt:lpstr>
      <vt:lpstr>1. Etapa (přibližně od 3. tisíciletí př. n. l.)</vt:lpstr>
      <vt:lpstr>2. Etapa (přibližně od 14. stol. př. n. l.) </vt:lpstr>
      <vt:lpstr>3. Etapa (1. st. n. l.-15. st.) </vt:lpstr>
      <vt:lpstr>4. Etapa (16.-17. stol.) </vt:lpstr>
      <vt:lpstr>Jan Amos Komenský (1592-1670)</vt:lpstr>
      <vt:lpstr>5. Etapa (18.-19. stol.)  </vt:lpstr>
      <vt:lpstr>Počátky organizované péče (18.-19. stol)</vt:lpstr>
      <vt:lpstr>6. Etapa (19.-20. stol.)  </vt:lpstr>
      <vt:lpstr>7. Etapa (20.-21. stol.) </vt:lpstr>
      <vt:lpstr>Vhled do Čech a na Moravu</vt:lpstr>
      <vt:lpstr>Vhled do Čech a na Moravu</vt:lpstr>
      <vt:lpstr>Miloš Sovák (1905-1989)</vt:lpstr>
      <vt:lpstr>Miloš Sovák (1905-1989)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</dc:title>
  <dc:creator>Kateřina Richterová</dc:creator>
  <cp:lastModifiedBy>Kateřina Richterová</cp:lastModifiedBy>
  <cp:revision>19</cp:revision>
  <cp:lastPrinted>1601-01-01T00:00:00Z</cp:lastPrinted>
  <dcterms:created xsi:type="dcterms:W3CDTF">2022-02-10T09:22:04Z</dcterms:created>
  <dcterms:modified xsi:type="dcterms:W3CDTF">2022-02-10T14:47:00Z</dcterms:modified>
</cp:coreProperties>
</file>