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4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Narušená komunikační schopnost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Definice, </a:t>
            </a:r>
            <a:r>
              <a:rPr lang="cs-CZ" b="1" dirty="0"/>
              <a:t>různá dělení a </a:t>
            </a:r>
            <a:r>
              <a:rPr lang="cs-CZ" b="1" dirty="0" smtClean="0"/>
              <a:t>klasifikace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Narušená komunikační schopnost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Zastřešující pojem, který vymezuje předmět logopedie</a:t>
            </a:r>
          </a:p>
          <a:p>
            <a:r>
              <a:rPr lang="cs-CZ" dirty="0" smtClean="0"/>
              <a:t>Celistvý pohled na celou komunikaci jedince</a:t>
            </a:r>
          </a:p>
          <a:p>
            <a:r>
              <a:rPr lang="cs-CZ" dirty="0" smtClean="0"/>
              <a:t>Velice komplikované je vymezení </a:t>
            </a:r>
            <a:r>
              <a:rPr lang="cs-CZ" i="1" dirty="0" smtClean="0"/>
              <a:t>normy, </a:t>
            </a:r>
            <a:r>
              <a:rPr lang="cs-CZ" dirty="0" smtClean="0"/>
              <a:t>protože existují určité </a:t>
            </a:r>
            <a:r>
              <a:rPr lang="cs-CZ" i="1" dirty="0" smtClean="0"/>
              <a:t>odchylky</a:t>
            </a:r>
          </a:p>
          <a:p>
            <a:pPr lvl="1"/>
            <a:r>
              <a:rPr lang="cs-CZ" dirty="0" smtClean="0"/>
              <a:t>Regionální odchylky (odlišné tvoření vibrant, nosovek v různých zemích)</a:t>
            </a:r>
          </a:p>
          <a:p>
            <a:pPr lvl="1"/>
            <a:r>
              <a:rPr lang="cs-CZ" dirty="0" smtClean="0"/>
              <a:t>Odlišné tempo řeči v různých zemích</a:t>
            </a:r>
          </a:p>
          <a:p>
            <a:pPr lvl="1"/>
            <a:r>
              <a:rPr lang="cs-CZ" dirty="0" smtClean="0"/>
              <a:t>V jakém jazykovém prostředí se klient nachází (Praha vs. Ostravsko)</a:t>
            </a:r>
          </a:p>
          <a:p>
            <a:pPr lvl="1"/>
            <a:r>
              <a:rPr lang="cs-CZ" dirty="0" smtClean="0"/>
              <a:t>Rozdíl ve vzdělání jedince</a:t>
            </a:r>
          </a:p>
          <a:p>
            <a:pPr lvl="1"/>
            <a:r>
              <a:rPr lang="cs-CZ" dirty="0" smtClean="0"/>
              <a:t>Hlasoví profesionálové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80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Odchylky v NKS u dětí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projevy považujeme za tzv. </a:t>
            </a:r>
            <a:r>
              <a:rPr lang="cs-CZ" i="1" dirty="0" smtClean="0"/>
              <a:t>fyziologické jevy</a:t>
            </a:r>
          </a:p>
          <a:p>
            <a:r>
              <a:rPr lang="cs-CZ" i="1" dirty="0" smtClean="0"/>
              <a:t>Fyziologická nemluvnost – </a:t>
            </a:r>
            <a:r>
              <a:rPr lang="cs-CZ" dirty="0" smtClean="0"/>
              <a:t>do 1. roku dítěte, dítě prochází vývojovými stádii řeči</a:t>
            </a:r>
          </a:p>
          <a:p>
            <a:pPr lvl="1"/>
            <a:r>
              <a:rPr lang="cs-CZ" i="1" dirty="0" smtClean="0"/>
              <a:t>Prodloužená fyziologická nemluvnost – </a:t>
            </a:r>
            <a:r>
              <a:rPr lang="cs-CZ" dirty="0" smtClean="0"/>
              <a:t>do 2-3 let věku dítěte, dítě je v pořádku, přiměřeně reaguje, ale ne řečí</a:t>
            </a:r>
          </a:p>
          <a:p>
            <a:pPr lvl="1"/>
            <a:r>
              <a:rPr lang="cs-CZ" dirty="0" smtClean="0"/>
              <a:t>Od 3 let – pokud dítě nemluví, zřejmě OVŘ</a:t>
            </a:r>
          </a:p>
          <a:p>
            <a:r>
              <a:rPr lang="cs-CZ" i="1" dirty="0" smtClean="0"/>
              <a:t>Fyziologická neplynulost (</a:t>
            </a:r>
            <a:r>
              <a:rPr lang="cs-CZ" i="1" dirty="0" err="1" smtClean="0"/>
              <a:t>dysfluence</a:t>
            </a:r>
            <a:r>
              <a:rPr lang="cs-CZ" i="1" dirty="0" smtClean="0"/>
              <a:t>) – </a:t>
            </a:r>
            <a:r>
              <a:rPr lang="cs-CZ" dirty="0" smtClean="0"/>
              <a:t>do 3. - 4. let věku dítěte</a:t>
            </a:r>
          </a:p>
          <a:p>
            <a:r>
              <a:rPr lang="cs-CZ" i="1" dirty="0" smtClean="0"/>
              <a:t>Fyziologický dysgramatismus </a:t>
            </a:r>
            <a:r>
              <a:rPr lang="cs-CZ" dirty="0" smtClean="0"/>
              <a:t>– do 4. let věku dítěte</a:t>
            </a:r>
          </a:p>
          <a:p>
            <a:r>
              <a:rPr lang="cs-CZ" i="1" dirty="0" smtClean="0"/>
              <a:t>Fyziologická dyslálie – </a:t>
            </a:r>
            <a:r>
              <a:rPr lang="cs-CZ" dirty="0" smtClean="0"/>
              <a:t>nevyzrálost CNS, mluvidel apod.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9619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31199"/>
            <a:ext cx="10753200" cy="451576"/>
          </a:xfrm>
        </p:spPr>
        <p:txBody>
          <a:bodyPr/>
          <a:lstStyle/>
          <a:p>
            <a:r>
              <a:rPr lang="cs-CZ" dirty="0" smtClean="0"/>
              <a:t>Definice, 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09880"/>
            <a:ext cx="10753200" cy="4139998"/>
          </a:xfrm>
        </p:spPr>
        <p:txBody>
          <a:bodyPr/>
          <a:lstStyle/>
          <a:p>
            <a:pPr lvl="0"/>
            <a:r>
              <a:rPr lang="cs-CZ" b="1" i="1" dirty="0" smtClean="0"/>
              <a:t>„Komunikační </a:t>
            </a:r>
            <a:r>
              <a:rPr lang="cs-CZ" b="1" i="1" dirty="0"/>
              <a:t>schopnost jednotlivce je narušena tehdy, když některá rovina (nebo několik rovin současně) jeho jazykových projevů působí interferenčně vzhledem k jeho komunikačnímu </a:t>
            </a:r>
            <a:r>
              <a:rPr lang="cs-CZ" b="1" i="1" dirty="0" smtClean="0"/>
              <a:t>záměru“ (</a:t>
            </a:r>
            <a:r>
              <a:rPr lang="cs-CZ" b="1" i="1" dirty="0" err="1" smtClean="0"/>
              <a:t>Lechta</a:t>
            </a:r>
            <a:r>
              <a:rPr lang="cs-CZ" b="1" i="1" dirty="0" smtClean="0"/>
              <a:t>, 1990)</a:t>
            </a:r>
          </a:p>
          <a:p>
            <a:pPr lvl="0"/>
            <a:endParaRPr lang="cs-CZ" b="1" i="1" dirty="0"/>
          </a:p>
          <a:p>
            <a:pPr lvl="0"/>
            <a:r>
              <a:rPr lang="cs-CZ" dirty="0"/>
              <a:t>je třeba brát v úvahu všechny jazykové roviny (foneticko-fonologická, lexikálně-sémantická, morfologicko-syntaktická a pragmatická), narušena také může být verbální i neverbální složka komunikace, mluvená i grafická forma, expresivní (produkce) i receptivní (porozumění) </a:t>
            </a:r>
            <a:r>
              <a:rPr lang="cs-CZ" dirty="0" smtClean="0"/>
              <a:t>složka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04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- příčiny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 časového hlediska – </a:t>
            </a:r>
            <a:r>
              <a:rPr lang="cs-CZ" dirty="0"/>
              <a:t>prenatální, perinatální, postnatální</a:t>
            </a:r>
          </a:p>
          <a:p>
            <a:r>
              <a:rPr lang="cs-CZ" i="1" dirty="0"/>
              <a:t>z lokalizačního </a:t>
            </a:r>
            <a:r>
              <a:rPr lang="cs-CZ" i="1" dirty="0" smtClean="0"/>
              <a:t>hlediska</a:t>
            </a:r>
          </a:p>
          <a:p>
            <a:pPr lvl="1"/>
            <a:r>
              <a:rPr lang="cs-CZ" dirty="0" smtClean="0"/>
              <a:t>genová </a:t>
            </a:r>
            <a:r>
              <a:rPr lang="cs-CZ" dirty="0"/>
              <a:t>mutace, aberace (odchylka) </a:t>
            </a:r>
            <a:r>
              <a:rPr lang="cs-CZ" dirty="0" smtClean="0"/>
              <a:t>chromozomů</a:t>
            </a:r>
          </a:p>
          <a:p>
            <a:pPr lvl="1"/>
            <a:r>
              <a:rPr lang="cs-CZ" dirty="0" smtClean="0"/>
              <a:t>vývojové odchylky</a:t>
            </a:r>
          </a:p>
          <a:p>
            <a:pPr lvl="1"/>
            <a:r>
              <a:rPr lang="cs-CZ" dirty="0" smtClean="0"/>
              <a:t>orgánová </a:t>
            </a:r>
            <a:r>
              <a:rPr lang="cs-CZ" dirty="0"/>
              <a:t>poškození receptorů (poruchy rozumění </a:t>
            </a:r>
            <a:r>
              <a:rPr lang="cs-CZ" dirty="0" smtClean="0"/>
              <a:t>řeči)</a:t>
            </a:r>
          </a:p>
          <a:p>
            <a:pPr lvl="1"/>
            <a:r>
              <a:rPr lang="cs-CZ" dirty="0" smtClean="0"/>
              <a:t>poškození </a:t>
            </a:r>
            <a:r>
              <a:rPr lang="cs-CZ" dirty="0"/>
              <a:t>centrální </a:t>
            </a:r>
            <a:r>
              <a:rPr lang="cs-CZ" dirty="0" smtClean="0"/>
              <a:t>části (fatické </a:t>
            </a:r>
            <a:r>
              <a:rPr lang="cs-CZ" dirty="0"/>
              <a:t>poruchy, poruchy nejvyšších řečových </a:t>
            </a:r>
            <a:r>
              <a:rPr lang="cs-CZ" dirty="0" smtClean="0"/>
              <a:t>funkcí)</a:t>
            </a:r>
          </a:p>
          <a:p>
            <a:pPr lvl="1"/>
            <a:r>
              <a:rPr lang="cs-CZ" dirty="0" smtClean="0"/>
              <a:t>působení </a:t>
            </a:r>
            <a:r>
              <a:rPr lang="cs-CZ" dirty="0"/>
              <a:t>nevhodného, nepodnětného, nestimulujícího prostředí (např. opoždění ve vývoji řeči </a:t>
            </a:r>
            <a:r>
              <a:rPr lang="cs-CZ" dirty="0" smtClean="0"/>
              <a:t>dítěte)</a:t>
            </a:r>
          </a:p>
          <a:p>
            <a:pPr lvl="1"/>
            <a:r>
              <a:rPr lang="cs-CZ" dirty="0" smtClean="0"/>
              <a:t>narušení </a:t>
            </a:r>
            <a:r>
              <a:rPr lang="cs-CZ" dirty="0"/>
              <a:t>sociální interakce (může docházet k poruchám psychotické povahy)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80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dělení NKS dle stupně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Totální </a:t>
            </a:r>
            <a:r>
              <a:rPr lang="cs-CZ" sz="2400" dirty="0" err="1"/>
              <a:t>x</a:t>
            </a:r>
            <a:r>
              <a:rPr lang="cs-CZ" sz="2400" dirty="0"/>
              <a:t> parciální</a:t>
            </a:r>
          </a:p>
          <a:p>
            <a:pPr lvl="0"/>
            <a:r>
              <a:rPr lang="cs-CZ" sz="2400" dirty="0"/>
              <a:t>Jedinec si narušení může </a:t>
            </a:r>
            <a:r>
              <a:rPr lang="cs-CZ" sz="2400" dirty="0" err="1"/>
              <a:t>x</a:t>
            </a:r>
            <a:r>
              <a:rPr lang="cs-CZ" sz="2400" dirty="0"/>
              <a:t> nemusí uvědomovat</a:t>
            </a:r>
          </a:p>
          <a:p>
            <a:pPr lvl="0"/>
            <a:r>
              <a:rPr lang="cs-CZ" sz="2400" dirty="0"/>
              <a:t>Dominantní </a:t>
            </a:r>
            <a:r>
              <a:rPr lang="cs-CZ" sz="2400" dirty="0" err="1"/>
              <a:t>x</a:t>
            </a:r>
            <a:r>
              <a:rPr lang="cs-CZ" sz="2400" dirty="0"/>
              <a:t> symptomatické</a:t>
            </a:r>
          </a:p>
          <a:p>
            <a:pPr lvl="0"/>
            <a:r>
              <a:rPr lang="cs-CZ" sz="2400" dirty="0"/>
              <a:t>Orgánové </a:t>
            </a:r>
            <a:r>
              <a:rPr lang="cs-CZ" sz="2400" dirty="0" err="1"/>
              <a:t>x</a:t>
            </a:r>
            <a:r>
              <a:rPr lang="cs-CZ" sz="2400" dirty="0"/>
              <a:t> </a:t>
            </a:r>
            <a:r>
              <a:rPr lang="cs-CZ" sz="2400" dirty="0" smtClean="0"/>
              <a:t>funkční</a:t>
            </a:r>
          </a:p>
          <a:p>
            <a:pPr lvl="0"/>
            <a:r>
              <a:rPr lang="cs-CZ" sz="2400" dirty="0" smtClean="0"/>
              <a:t>Trvalá </a:t>
            </a:r>
            <a:r>
              <a:rPr lang="cs-CZ" sz="2400" dirty="0" err="1" smtClean="0"/>
              <a:t>x</a:t>
            </a:r>
            <a:r>
              <a:rPr lang="cs-CZ" sz="2400" dirty="0" smtClean="0"/>
              <a:t> přechodná</a:t>
            </a:r>
          </a:p>
          <a:p>
            <a:pPr lvl="0"/>
            <a:r>
              <a:rPr lang="cs-CZ" sz="2400" dirty="0" smtClean="0"/>
              <a:t>Vrozená </a:t>
            </a:r>
            <a:r>
              <a:rPr lang="cs-CZ" sz="2400" dirty="0" err="1" smtClean="0"/>
              <a:t>x</a:t>
            </a:r>
            <a:r>
              <a:rPr lang="cs-CZ" sz="2400" dirty="0" smtClean="0"/>
              <a:t> získaná</a:t>
            </a:r>
          </a:p>
          <a:p>
            <a:pPr lvl="0"/>
            <a:r>
              <a:rPr lang="cs-CZ" sz="2400" dirty="0" smtClean="0"/>
              <a:t>Zvuková (dysartrie) </a:t>
            </a:r>
            <a:r>
              <a:rPr lang="cs-CZ" sz="2400" dirty="0" err="1" smtClean="0"/>
              <a:t>x</a:t>
            </a:r>
            <a:r>
              <a:rPr lang="cs-CZ" sz="2400" dirty="0" smtClean="0"/>
              <a:t> nezvuková dimenze (narušení </a:t>
            </a:r>
            <a:r>
              <a:rPr lang="cs-CZ" sz="2400" dirty="0" err="1" smtClean="0"/>
              <a:t>koverbálního</a:t>
            </a:r>
            <a:r>
              <a:rPr lang="cs-CZ" sz="2400" dirty="0" smtClean="0"/>
              <a:t> chování, dysgrafie)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8973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Nečastější dělení (</a:t>
            </a:r>
            <a:r>
              <a:rPr lang="cs-CZ" dirty="0" err="1" smtClean="0"/>
              <a:t>Lechta</a:t>
            </a:r>
            <a:r>
              <a:rPr lang="cs-CZ" dirty="0" smtClean="0"/>
              <a:t> 2000, 2003)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vývojová nemluvnost (vývojová dysfázie); </a:t>
            </a:r>
            <a:endParaRPr lang="cs-CZ" sz="2000" dirty="0"/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získaná orgánová </a:t>
            </a:r>
            <a:r>
              <a:rPr lang="cs-CZ" sz="2000" dirty="0"/>
              <a:t>nemluvnost (</a:t>
            </a:r>
            <a:r>
              <a:rPr lang="cs-CZ" sz="2000" dirty="0" smtClean="0"/>
              <a:t>afázie</a:t>
            </a:r>
            <a:r>
              <a:rPr lang="cs-CZ" sz="2000" dirty="0"/>
              <a:t>);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získaná psychogenní </a:t>
            </a:r>
            <a:r>
              <a:rPr lang="cs-CZ" sz="2000" dirty="0"/>
              <a:t>nemluvnost (</a:t>
            </a:r>
            <a:r>
              <a:rPr lang="cs-CZ" sz="2000" dirty="0" smtClean="0"/>
              <a:t>mutismus</a:t>
            </a:r>
            <a:r>
              <a:rPr lang="cs-CZ" sz="2000" dirty="0"/>
              <a:t>)</a:t>
            </a:r>
            <a:r>
              <a:rPr lang="cs-CZ" sz="2000" dirty="0" smtClean="0"/>
              <a:t>; </a:t>
            </a:r>
            <a:endParaRPr lang="cs-CZ" sz="2000" dirty="0"/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narušení </a:t>
            </a:r>
            <a:r>
              <a:rPr lang="cs-CZ" sz="2000" dirty="0"/>
              <a:t>zvuku </a:t>
            </a:r>
            <a:r>
              <a:rPr lang="cs-CZ" sz="2000" dirty="0" smtClean="0"/>
              <a:t>řeči </a:t>
            </a:r>
            <a:r>
              <a:rPr lang="cs-CZ" sz="2000" dirty="0"/>
              <a:t>(</a:t>
            </a:r>
            <a:r>
              <a:rPr lang="cs-CZ" sz="2000" dirty="0" err="1"/>
              <a:t>rinolalie</a:t>
            </a:r>
            <a:r>
              <a:rPr lang="cs-CZ" sz="2000" dirty="0"/>
              <a:t>, palatolalie);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narušení </a:t>
            </a:r>
            <a:r>
              <a:rPr lang="cs-CZ" sz="2000" dirty="0"/>
              <a:t>plynulosti </a:t>
            </a:r>
            <a:r>
              <a:rPr lang="cs-CZ" sz="2000" dirty="0" smtClean="0"/>
              <a:t>řeči </a:t>
            </a:r>
            <a:r>
              <a:rPr lang="cs-CZ" sz="2000" dirty="0"/>
              <a:t>(</a:t>
            </a:r>
            <a:r>
              <a:rPr lang="cs-CZ" sz="2000" dirty="0" err="1"/>
              <a:t>balbuties</a:t>
            </a:r>
            <a:r>
              <a:rPr lang="cs-CZ" sz="2000" dirty="0"/>
              <a:t>, </a:t>
            </a:r>
            <a:r>
              <a:rPr lang="cs-CZ" sz="2000" dirty="0" err="1"/>
              <a:t>tumultus</a:t>
            </a:r>
            <a:r>
              <a:rPr lang="cs-CZ" sz="2000" dirty="0"/>
              <a:t> </a:t>
            </a:r>
            <a:r>
              <a:rPr lang="cs-CZ" sz="2000" dirty="0" err="1"/>
              <a:t>sermonis</a:t>
            </a:r>
            <a:r>
              <a:rPr lang="cs-CZ" sz="2000" dirty="0"/>
              <a:t>);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narušení článkování řeči (dysartrie</a:t>
            </a:r>
            <a:r>
              <a:rPr lang="cs-CZ" sz="2000" dirty="0"/>
              <a:t>, dyslalie);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narušení grafické </a:t>
            </a:r>
            <a:r>
              <a:rPr lang="cs-CZ" sz="2000" dirty="0"/>
              <a:t>podoby </a:t>
            </a:r>
            <a:r>
              <a:rPr lang="cs-CZ" sz="2000" dirty="0" smtClean="0"/>
              <a:t>řeči </a:t>
            </a:r>
            <a:r>
              <a:rPr lang="cs-CZ" sz="2000" dirty="0"/>
              <a:t>(dysgrafie, dysortografie, dyslexie aj.);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symptomatické </a:t>
            </a:r>
            <a:r>
              <a:rPr lang="cs-CZ" sz="2000" dirty="0"/>
              <a:t>poruchy </a:t>
            </a:r>
            <a:r>
              <a:rPr lang="cs-CZ" sz="2000" dirty="0" smtClean="0"/>
              <a:t>řeči; </a:t>
            </a:r>
            <a:endParaRPr lang="cs-CZ" sz="2000" dirty="0"/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poruchy hlasu;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kombinované </a:t>
            </a:r>
            <a:r>
              <a:rPr lang="cs-CZ" sz="2000" dirty="0"/>
              <a:t>vady a poruchy </a:t>
            </a:r>
            <a:r>
              <a:rPr lang="cs-CZ" sz="2000" dirty="0" smtClean="0"/>
              <a:t>řeči. 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6359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4_NKS</Template>
  <TotalTime>1408</TotalTime>
  <Words>336</Words>
  <Application>Microsoft Macintosh PowerPoint</Application>
  <PresentationFormat>Širokoúhlá obrazovka</PresentationFormat>
  <Paragraphs>66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Tahoma</vt:lpstr>
      <vt:lpstr>Wingdings</vt:lpstr>
      <vt:lpstr>Arial</vt:lpstr>
      <vt:lpstr>Prezentace_MU_CZ</vt:lpstr>
      <vt:lpstr>Narušená komunikační schopnost</vt:lpstr>
      <vt:lpstr>Narušená komunikační schopnost</vt:lpstr>
      <vt:lpstr>Odchylky v NKS u dětí</vt:lpstr>
      <vt:lpstr>Definice, klasifikace</vt:lpstr>
      <vt:lpstr>Etiologie - příčiny</vt:lpstr>
      <vt:lpstr>Různé dělení NKS dle stupně</vt:lpstr>
      <vt:lpstr>Nečastější dělení (Lechta 2000, 2003)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Narušená komunikační schopnost</dc:title>
  <dc:creator>Kateřina Richterová</dc:creator>
  <cp:lastModifiedBy>Kateřina Richterová</cp:lastModifiedBy>
  <cp:revision>8</cp:revision>
  <cp:lastPrinted>1601-01-01T00:00:00Z</cp:lastPrinted>
  <dcterms:created xsi:type="dcterms:W3CDTF">2022-02-11T12:34:53Z</dcterms:created>
  <dcterms:modified xsi:type="dcterms:W3CDTF">2022-02-17T10:19:57Z</dcterms:modified>
</cp:coreProperties>
</file>