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76" r:id="rId4"/>
    <p:sldId id="282" r:id="rId5"/>
    <p:sldId id="258" r:id="rId6"/>
    <p:sldId id="259" r:id="rId7"/>
    <p:sldId id="262" r:id="rId8"/>
    <p:sldId id="264" r:id="rId9"/>
    <p:sldId id="261" r:id="rId10"/>
    <p:sldId id="288" r:id="rId11"/>
    <p:sldId id="289" r:id="rId12"/>
    <p:sldId id="263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7" r:id="rId24"/>
    <p:sldId id="278" r:id="rId25"/>
    <p:sldId id="279" r:id="rId26"/>
    <p:sldId id="280" r:id="rId27"/>
    <p:sldId id="281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11" autoAdjust="0"/>
    <p:restoredTop sz="95768" autoAdjust="0"/>
  </p:normalViewPr>
  <p:slideViewPr>
    <p:cSldViewPr snapToGrid="0">
      <p:cViewPr>
        <p:scale>
          <a:sx n="43" d="100"/>
          <a:sy n="43" d="100"/>
        </p:scale>
        <p:origin x="392" y="17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xmlns="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xmlns="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xmlns="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xmlns="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xmlns="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racomat.cz/poradna/skolsky-zakon/454-skolsky-zakon-vzdelavani-studentu-se-specialnimi-vzdelavacimi-potrebami.html" TargetMode="External"/><Relationship Id="rId3" Type="http://schemas.openxmlformats.org/officeDocument/2006/relationships/hyperlink" Target="https://www.zakonyprolidi.cz/cs/2005-7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zakonyprolidi.cz/cs/2005-72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xmlns="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xmlns="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Péče, legislativa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071945"/>
            <a:ext cx="11361600" cy="698497"/>
          </a:xfrm>
        </p:spPr>
        <p:txBody>
          <a:bodyPr/>
          <a:lstStyle/>
          <a:p>
            <a:pPr lvl="0"/>
            <a:r>
              <a:rPr lang="cs-CZ" b="1" dirty="0"/>
              <a:t>Systém péče o osoby s narušenou komunikační schopností v České republice. Platná legislativa v poskytování logopedické intervence.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Poradenská zařízení – Pedagogicko-psychologické poradny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 pomoci: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jišťuje připravenost </a:t>
            </a:r>
            <a:r>
              <a:rPr lang="cs-CZ" dirty="0"/>
              <a:t>žáků na povinnou školní docházku a vydává o ní zprávu a </a:t>
            </a:r>
            <a:r>
              <a:rPr lang="cs-CZ" dirty="0" smtClean="0"/>
              <a:t>doporučení</a:t>
            </a:r>
            <a:endParaRPr lang="cs-CZ" dirty="0"/>
          </a:p>
          <a:p>
            <a:pPr lvl="1"/>
            <a:r>
              <a:rPr lang="cs-CZ" dirty="0"/>
              <a:t>zjišťuje speciální vzdělávací potřeby žáků </a:t>
            </a:r>
            <a:r>
              <a:rPr lang="cs-CZ" dirty="0" smtClean="0"/>
              <a:t>a </a:t>
            </a:r>
            <a:r>
              <a:rPr lang="cs-CZ" dirty="0"/>
              <a:t>na základě výsledků psychologické a speciálně pedagogické diagnostiky vypracovává doporučení s návrhy podpůrných opatření pro žáka,</a:t>
            </a:r>
          </a:p>
          <a:p>
            <a:pPr lvl="1"/>
            <a:r>
              <a:rPr lang="cs-CZ" dirty="0" smtClean="0"/>
              <a:t>vydává </a:t>
            </a:r>
            <a:r>
              <a:rPr lang="cs-CZ" dirty="0"/>
              <a:t>zprávu a doporučení podle jiného právního předpisu k zařazení žáka do školy, třídy, oddělení nebo studijní skupiny zřízené podle § 16 odst. 9 školského zákona nebo zařazení nebo převedení do vzdělávacího programu odpovídajícího vzdělávacím potřebám žáka,</a:t>
            </a:r>
          </a:p>
          <a:p>
            <a:pPr lvl="1"/>
            <a:r>
              <a:rPr lang="cs-CZ" dirty="0"/>
              <a:t>provádí psychologická a speciálně pedagogická vyšetření pro žáky se speciálními vzdělávacími potřebami a žáky mimořádně nadané,</a:t>
            </a:r>
          </a:p>
          <a:p>
            <a:pPr lvl="1"/>
            <a:r>
              <a:rPr lang="cs-CZ" dirty="0"/>
              <a:t>poskytuje žákům přímou speciálně pedagogickou a psychologickou </a:t>
            </a:r>
            <a:r>
              <a:rPr lang="cs-CZ" dirty="0" smtClean="0"/>
              <a:t>intervenci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879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Poradenská zařízení – Pedagogicko-psychologické poradny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 pomoci:</a:t>
            </a:r>
          </a:p>
          <a:p>
            <a:pPr lvl="1"/>
            <a:r>
              <a:rPr lang="cs-CZ" dirty="0"/>
              <a:t>poskytuje poradenské služby žákům se zvýšeným rizikem školní neúspěšnosti nebo vzniku problémů v osobnostním a sociálním vývoji; jejich zákonným zástupcům a pedagogickým pracovníkům vzdělávajícím tyto žáky poskytuje poradenské služby zaměřené na vyjasňování osobních perspektiv žáků,</a:t>
            </a:r>
          </a:p>
          <a:p>
            <a:pPr lvl="1"/>
            <a:r>
              <a:rPr lang="cs-CZ" dirty="0"/>
              <a:t>poskytuje poradenské služby žákům z odlišného kulturního prostředí a s odlišnými životními podmínkami,</a:t>
            </a:r>
          </a:p>
          <a:p>
            <a:pPr lvl="1"/>
            <a:r>
              <a:rPr lang="cs-CZ" dirty="0"/>
              <a:t>poskytuje metodickou podporu škole a školskému zařízení při poskytování poradenských služeb a podpůrných opatření,</a:t>
            </a:r>
          </a:p>
          <a:p>
            <a:pPr lvl="1"/>
            <a:r>
              <a:rPr lang="cs-CZ" dirty="0"/>
              <a:t>poskytuje žákům kariérové poradenství,</a:t>
            </a:r>
          </a:p>
          <a:p>
            <a:pPr lvl="1"/>
            <a:r>
              <a:rPr lang="cs-CZ" dirty="0"/>
              <a:t>poskytuje informační, konzultační, poradenskou a metodickou podporu zákonným zástupcům žáka,</a:t>
            </a:r>
          </a:p>
          <a:p>
            <a:pPr lvl="1"/>
            <a:r>
              <a:rPr lang="cs-CZ" dirty="0"/>
              <a:t>prostřednictvím metodika prevence zajišťuje prevenci rizikového chování, realizaci preventivních opatření a koordinaci </a:t>
            </a:r>
            <a:r>
              <a:rPr lang="cs-CZ" dirty="0" smtClean="0"/>
              <a:t>školních metodiků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2448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Poradenská zařízení – </a:t>
            </a:r>
            <a:r>
              <a:rPr lang="cs-CZ" dirty="0" err="1" smtClean="0"/>
              <a:t>Speciálněpedagogická</a:t>
            </a:r>
            <a:r>
              <a:rPr lang="cs-CZ" dirty="0" smtClean="0"/>
              <a:t> centra</a:t>
            </a:r>
            <a:endParaRPr lang="cs-CZ" dirty="0"/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75409" y="1692002"/>
            <a:ext cx="10753200" cy="4139998"/>
          </a:xfrm>
        </p:spPr>
        <p:txBody>
          <a:bodyPr/>
          <a:lstStyle/>
          <a:p>
            <a:r>
              <a:rPr lang="cs-CZ" sz="2000" dirty="0" smtClean="0"/>
              <a:t>školské poradenské zařízení, které </a:t>
            </a:r>
            <a:r>
              <a:rPr lang="cs-CZ" sz="2000" dirty="0"/>
              <a:t>poskytuje </a:t>
            </a:r>
            <a:r>
              <a:rPr lang="cs-CZ" sz="2000" dirty="0" smtClean="0"/>
              <a:t>poradenské služby dětem se zdravotním postižením, jejich rodičům, školám </a:t>
            </a:r>
            <a:r>
              <a:rPr lang="cs-CZ" sz="2000" dirty="0"/>
              <a:t>a </a:t>
            </a:r>
            <a:r>
              <a:rPr lang="cs-CZ" sz="2000" dirty="0" smtClean="0"/>
              <a:t>školským zařízením </a:t>
            </a:r>
            <a:endParaRPr lang="cs-CZ" sz="2000" dirty="0"/>
          </a:p>
          <a:p>
            <a:r>
              <a:rPr lang="cs-CZ" sz="2000" dirty="0" smtClean="0"/>
              <a:t>SPC umožňuje realizovat proces integrace dětí se SVP do hlavního vzdělávacího proudu</a:t>
            </a:r>
          </a:p>
          <a:p>
            <a:r>
              <a:rPr lang="cs-CZ" sz="2000" dirty="0" smtClean="0"/>
              <a:t>Jednotlivá </a:t>
            </a:r>
            <a:r>
              <a:rPr lang="cs-CZ" sz="2000" dirty="0" err="1" smtClean="0"/>
              <a:t>speciálněpedagogická</a:t>
            </a:r>
            <a:r>
              <a:rPr lang="cs-CZ" sz="2000" dirty="0" smtClean="0"/>
              <a:t> centra </a:t>
            </a:r>
            <a:r>
              <a:rPr lang="cs-CZ" sz="2000" dirty="0"/>
              <a:t>jsou </a:t>
            </a:r>
            <a:r>
              <a:rPr lang="cs-CZ" sz="2000" dirty="0" smtClean="0"/>
              <a:t>zřizována </a:t>
            </a:r>
            <a:r>
              <a:rPr lang="cs-CZ" sz="2000" dirty="0"/>
              <a:t>pro klienty s </a:t>
            </a:r>
            <a:r>
              <a:rPr lang="cs-CZ" sz="2000" dirty="0" smtClean="0"/>
              <a:t>různými druhy zdravotního postižení – buď </a:t>
            </a:r>
            <a:r>
              <a:rPr lang="cs-CZ" sz="2000" dirty="0"/>
              <a:t>mohou </a:t>
            </a:r>
            <a:r>
              <a:rPr lang="cs-CZ" sz="2000" dirty="0" smtClean="0"/>
              <a:t>zabezpečovat poradenské služby pouze </a:t>
            </a:r>
            <a:r>
              <a:rPr lang="cs-CZ" sz="2000" dirty="0"/>
              <a:t>pro klienty s </a:t>
            </a:r>
            <a:r>
              <a:rPr lang="cs-CZ" sz="2000" dirty="0" smtClean="0"/>
              <a:t>jedním zdravotním postižením anebo </a:t>
            </a:r>
            <a:r>
              <a:rPr lang="cs-CZ" sz="2000" dirty="0"/>
              <a:t>s </a:t>
            </a:r>
            <a:r>
              <a:rPr lang="cs-CZ" sz="2000" dirty="0" smtClean="0"/>
              <a:t>více </a:t>
            </a:r>
            <a:r>
              <a:rPr lang="cs-CZ" sz="2000" dirty="0"/>
              <a:t>druhy </a:t>
            </a:r>
            <a:r>
              <a:rPr lang="cs-CZ" sz="2000" dirty="0" smtClean="0"/>
              <a:t>postižení</a:t>
            </a:r>
          </a:p>
          <a:p>
            <a:pPr lvl="1"/>
            <a:r>
              <a:rPr lang="cs-CZ" sz="1600" dirty="0" smtClean="0"/>
              <a:t>SPC pro žáky s MP</a:t>
            </a:r>
          </a:p>
          <a:p>
            <a:pPr lvl="1"/>
            <a:r>
              <a:rPr lang="cs-CZ" sz="1600" dirty="0" smtClean="0"/>
              <a:t>SPC pro žáky s PAS</a:t>
            </a:r>
          </a:p>
          <a:p>
            <a:pPr lvl="1"/>
            <a:r>
              <a:rPr lang="cs-CZ" sz="1600" dirty="0" smtClean="0"/>
              <a:t>SPC pro žáky s tělesným postižením</a:t>
            </a:r>
          </a:p>
          <a:p>
            <a:pPr lvl="1"/>
            <a:r>
              <a:rPr lang="cs-CZ" sz="1600" b="1" dirty="0" smtClean="0"/>
              <a:t>SPC pro žáky se sluchovým postižením</a:t>
            </a:r>
          </a:p>
          <a:p>
            <a:pPr lvl="1"/>
            <a:r>
              <a:rPr lang="cs-CZ" sz="1600" dirty="0" smtClean="0"/>
              <a:t>SPC pro žáky se zrakovým postižením</a:t>
            </a:r>
          </a:p>
          <a:p>
            <a:pPr lvl="1"/>
            <a:r>
              <a:rPr lang="cs-CZ" sz="1600" dirty="0" smtClean="0"/>
              <a:t>SPC pro žáky s vícečetným postižením</a:t>
            </a:r>
          </a:p>
          <a:p>
            <a:pPr lvl="1"/>
            <a:r>
              <a:rPr lang="cs-CZ" sz="1600" b="1" dirty="0" smtClean="0"/>
              <a:t>SPC pro žáky s vadami řeči </a:t>
            </a:r>
            <a:endParaRPr lang="cs-CZ" sz="1600" b="1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48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Poradenská zařízení – </a:t>
            </a:r>
            <a:r>
              <a:rPr lang="cs-CZ" dirty="0" err="1"/>
              <a:t>Speciálněpedagogická</a:t>
            </a:r>
            <a:r>
              <a:rPr lang="cs-CZ" dirty="0"/>
              <a:t> centra</a:t>
            </a:r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Standardní činnosti společné </a:t>
            </a:r>
            <a:r>
              <a:rPr lang="cs-CZ" b="1" dirty="0" smtClean="0"/>
              <a:t>vs. Standardní činnosti speciální</a:t>
            </a:r>
          </a:p>
          <a:p>
            <a:pPr lvl="1"/>
            <a:r>
              <a:rPr lang="cs-CZ" sz="1600" dirty="0" smtClean="0"/>
              <a:t>Vyhledávání žáků se zdravotním postižením</a:t>
            </a:r>
          </a:p>
          <a:p>
            <a:pPr lvl="1"/>
            <a:r>
              <a:rPr lang="cs-CZ" sz="1600" dirty="0" smtClean="0"/>
              <a:t>Komplexní diagnostika </a:t>
            </a:r>
            <a:r>
              <a:rPr lang="cs-CZ" sz="1600" dirty="0" err="1" smtClean="0"/>
              <a:t>speciálněpedagogická</a:t>
            </a:r>
            <a:r>
              <a:rPr lang="cs-CZ" sz="1600" dirty="0" smtClean="0"/>
              <a:t> a psychologická</a:t>
            </a:r>
          </a:p>
          <a:p>
            <a:pPr lvl="1"/>
            <a:r>
              <a:rPr lang="cs-CZ" sz="1600" dirty="0" smtClean="0"/>
              <a:t>Tvorba plánu péče o žáka </a:t>
            </a:r>
          </a:p>
          <a:p>
            <a:pPr lvl="1"/>
            <a:r>
              <a:rPr lang="cs-CZ" sz="1600" dirty="0" smtClean="0"/>
              <a:t>Přímá práce s žákem (individuální a skupinová)</a:t>
            </a:r>
          </a:p>
          <a:p>
            <a:pPr lvl="1"/>
            <a:r>
              <a:rPr lang="cs-CZ" sz="1600" dirty="0" smtClean="0"/>
              <a:t>Včasná intervence</a:t>
            </a:r>
          </a:p>
          <a:p>
            <a:pPr lvl="1"/>
            <a:r>
              <a:rPr lang="cs-CZ" sz="1600" dirty="0" smtClean="0"/>
              <a:t>Konzultace pro zákonné zástupce, pedagogické pracovníky, školy a školská zařízení</a:t>
            </a:r>
          </a:p>
          <a:p>
            <a:pPr lvl="1"/>
            <a:r>
              <a:rPr lang="cs-CZ" sz="1600" dirty="0" smtClean="0"/>
              <a:t>Sociálně právní poradenství (sociální dávky, příspěvky apod.)</a:t>
            </a:r>
          </a:p>
          <a:p>
            <a:pPr lvl="1"/>
            <a:r>
              <a:rPr lang="cs-CZ" sz="1600" dirty="0" smtClean="0"/>
              <a:t>Krizová intervence</a:t>
            </a:r>
          </a:p>
          <a:p>
            <a:pPr lvl="1"/>
            <a:r>
              <a:rPr lang="cs-CZ" sz="1600" dirty="0" smtClean="0"/>
              <a:t>Metodická činnost pro zákonné zástupce a pedagogy (podpora při tvorbě IVP)</a:t>
            </a:r>
          </a:p>
          <a:p>
            <a:pPr lvl="1"/>
            <a:r>
              <a:rPr lang="cs-CZ" sz="1600" dirty="0" smtClean="0"/>
              <a:t>Kariérové poradenství pro žáky se SVP</a:t>
            </a:r>
          </a:p>
          <a:p>
            <a:pPr lvl="1"/>
            <a:r>
              <a:rPr lang="cs-CZ" sz="1600" dirty="0" smtClean="0"/>
              <a:t>Zapůjčování odborné literatury</a:t>
            </a:r>
          </a:p>
          <a:p>
            <a:pPr lvl="1"/>
            <a:r>
              <a:rPr lang="cs-CZ" sz="1600" dirty="0" smtClean="0"/>
              <a:t>Zapůjčování rehabilitačních a kompenzačních pomůcek podle potřeb žáka</a:t>
            </a:r>
          </a:p>
          <a:p>
            <a:pPr lvl="1"/>
            <a:endParaRPr lang="cs-CZ" sz="1600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338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Poradenská zařízení – </a:t>
            </a:r>
            <a:r>
              <a:rPr lang="cs-CZ" dirty="0" err="1"/>
              <a:t>Speciálněpedagogická</a:t>
            </a:r>
            <a:r>
              <a:rPr lang="cs-CZ" dirty="0"/>
              <a:t> centra</a:t>
            </a:r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Standardní činnosti společné </a:t>
            </a:r>
            <a:r>
              <a:rPr lang="cs-CZ" b="1" dirty="0" smtClean="0"/>
              <a:t>vs. Standardní činnosti speciální</a:t>
            </a:r>
          </a:p>
          <a:p>
            <a:pPr lvl="1"/>
            <a:r>
              <a:rPr lang="cs-CZ" sz="1600" dirty="0"/>
              <a:t>Ucelená rehabilitace pedagogicko-psychologickými prostředky (canisterapie, arteterapie apod.)</a:t>
            </a:r>
          </a:p>
          <a:p>
            <a:pPr lvl="1"/>
            <a:r>
              <a:rPr lang="cs-CZ" sz="1600" dirty="0"/>
              <a:t>Pomoc při integraci do škol hlavního vzdělávacího proudu</a:t>
            </a:r>
          </a:p>
          <a:p>
            <a:pPr lvl="1"/>
            <a:r>
              <a:rPr lang="cs-CZ" sz="1600" dirty="0"/>
              <a:t>Všestranná podpora optimálního psychomotorického a sociálního vývoje žáků se SVP v rámci tzv. ucelené </a:t>
            </a:r>
            <a:r>
              <a:rPr lang="cs-CZ" sz="1600" dirty="0" smtClean="0"/>
              <a:t>rehabilitace</a:t>
            </a:r>
          </a:p>
          <a:p>
            <a:pPr lvl="1"/>
            <a:r>
              <a:rPr lang="cs-CZ" sz="1600" dirty="0" smtClean="0"/>
              <a:t>Vedení dokumentace</a:t>
            </a:r>
          </a:p>
          <a:p>
            <a:pPr lvl="1"/>
            <a:r>
              <a:rPr lang="cs-CZ" sz="1600" dirty="0" smtClean="0"/>
              <a:t>Koordinace činností s poradenskými pracovníky škol, s PPP, se středisky výchovné péče</a:t>
            </a:r>
          </a:p>
          <a:p>
            <a:pPr lvl="1"/>
            <a:r>
              <a:rPr lang="cs-CZ" sz="1600" dirty="0" smtClean="0"/>
              <a:t>Zpracování návrhů k zařazení do režimu vzdělávání žáků se SVP</a:t>
            </a:r>
          </a:p>
          <a:p>
            <a:pPr lvl="1"/>
            <a:r>
              <a:rPr lang="cs-CZ" sz="1600" dirty="0" smtClean="0"/>
              <a:t>Zpracování návrhů IVP</a:t>
            </a:r>
          </a:p>
          <a:p>
            <a:pPr lvl="1"/>
            <a:r>
              <a:rPr lang="cs-CZ" sz="1600" dirty="0" smtClean="0"/>
              <a:t>Tvorba, návrhy a nabídka speciálních pomůcek</a:t>
            </a:r>
            <a:endParaRPr lang="cs-CZ" sz="1600" dirty="0"/>
          </a:p>
          <a:p>
            <a:pPr lvl="1"/>
            <a:endParaRPr lang="cs-CZ" sz="1600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29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Poradenská zařízení – </a:t>
            </a:r>
            <a:r>
              <a:rPr lang="cs-CZ" dirty="0" err="1"/>
              <a:t>Speciálněpedagogická</a:t>
            </a:r>
            <a:r>
              <a:rPr lang="cs-CZ" dirty="0"/>
              <a:t> centra</a:t>
            </a:r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Standardní činnosti speciální – SPC pro sluchově postižené</a:t>
            </a:r>
          </a:p>
          <a:p>
            <a:pPr lvl="1"/>
            <a:r>
              <a:rPr lang="cs-CZ" sz="1600" dirty="0"/>
              <a:t>B</a:t>
            </a:r>
            <a:r>
              <a:rPr lang="cs-CZ" sz="1600" dirty="0" smtClean="0"/>
              <a:t>udování a rozvoj komunikačních dovedností žáka</a:t>
            </a:r>
          </a:p>
          <a:p>
            <a:pPr lvl="1"/>
            <a:r>
              <a:rPr lang="cs-CZ" sz="1600" dirty="0" smtClean="0"/>
              <a:t>Orální komunikace (logopedické techniky: výstavba mluvené řeči od hlásek po věty, náprava výslovnosti, posazení hlasu, rozvoj slovní zásoby, sluchová výchova, rytmizace, dechová cvičení</a:t>
            </a:r>
            <a:r>
              <a:rPr lang="mr-IN" sz="1600" dirty="0" smtClean="0"/>
              <a:t>…</a:t>
            </a:r>
            <a:r>
              <a:rPr lang="cs-CZ" sz="1600" dirty="0" smtClean="0"/>
              <a:t>)</a:t>
            </a:r>
          </a:p>
          <a:p>
            <a:pPr lvl="1"/>
            <a:r>
              <a:rPr lang="cs-CZ" sz="1600" dirty="0" smtClean="0"/>
              <a:t>Vizuálně motorická komunikace (znakový jazyk, oční kontakt, JM, HM, mimika obličeje, polohy a postavení rukou, umístění v prostoru, pojmová a slovní zásoba ve znacích, stavba věty</a:t>
            </a:r>
            <a:r>
              <a:rPr lang="mr-IN" sz="1600" dirty="0" smtClean="0"/>
              <a:t>…</a:t>
            </a:r>
            <a:r>
              <a:rPr lang="cs-CZ" sz="1600" dirty="0" smtClean="0"/>
              <a:t>)</a:t>
            </a:r>
          </a:p>
          <a:p>
            <a:pPr lvl="1"/>
            <a:r>
              <a:rPr lang="cs-CZ" sz="1600" dirty="0" smtClean="0"/>
              <a:t>Výcvik čtení s porozuměním</a:t>
            </a:r>
          </a:p>
          <a:p>
            <a:pPr lvl="1"/>
            <a:r>
              <a:rPr lang="cs-CZ" sz="1600" dirty="0" smtClean="0"/>
              <a:t>Výcvik odezírání</a:t>
            </a:r>
          </a:p>
          <a:p>
            <a:pPr lvl="1"/>
            <a:r>
              <a:rPr lang="cs-CZ" sz="1600" dirty="0" smtClean="0"/>
              <a:t>Kurzy ČZJ pro zákonné zástupce, pedagogy, školy a školská zařízení</a:t>
            </a:r>
          </a:p>
          <a:p>
            <a:pPr lvl="1"/>
            <a:r>
              <a:rPr lang="cs-CZ" sz="1600" dirty="0" smtClean="0"/>
              <a:t>Spolupráce s příslušnými odborníky (ORL klinika při operaci KI)</a:t>
            </a:r>
          </a:p>
          <a:p>
            <a:pPr lvl="1"/>
            <a:r>
              <a:rPr lang="cs-CZ" sz="1600" dirty="0" smtClean="0"/>
              <a:t>Cvičení na posilování nepostižených smyslových funkcí</a:t>
            </a:r>
          </a:p>
          <a:p>
            <a:pPr lvl="1"/>
            <a:r>
              <a:rPr lang="cs-CZ" sz="1600" dirty="0" smtClean="0"/>
              <a:t>Nácvik používání kompenzačních pomůcek</a:t>
            </a:r>
          </a:p>
          <a:p>
            <a:pPr lvl="1"/>
            <a:r>
              <a:rPr lang="cs-CZ" sz="1600" dirty="0"/>
              <a:t>Individuální a skupinové terapie pro </a:t>
            </a:r>
            <a:r>
              <a:rPr lang="cs-CZ" sz="1600" dirty="0" smtClean="0"/>
              <a:t>zákonné zástupce vedené psychologem</a:t>
            </a:r>
          </a:p>
          <a:p>
            <a:pPr lvl="1"/>
            <a:r>
              <a:rPr lang="cs-CZ" sz="1600" dirty="0" smtClean="0"/>
              <a:t>Rodinná terapie, krizová terapie, terapie pro neslyšící zákonné zástupce</a:t>
            </a:r>
          </a:p>
          <a:p>
            <a:pPr lvl="1"/>
            <a:r>
              <a:rPr lang="cs-CZ" sz="1600" dirty="0" smtClean="0"/>
              <a:t>Instruktáže pro zákonné zástupce</a:t>
            </a:r>
          </a:p>
          <a:p>
            <a:pPr lvl="1"/>
            <a:endParaRPr lang="cs-CZ" sz="1600" dirty="0"/>
          </a:p>
          <a:p>
            <a:pPr lvl="1"/>
            <a:endParaRPr lang="cs-CZ" sz="1600" dirty="0" smtClean="0"/>
          </a:p>
          <a:p>
            <a:pPr lvl="1"/>
            <a:endParaRPr lang="cs-CZ" sz="1600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21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Poradenská zařízení – </a:t>
            </a:r>
            <a:r>
              <a:rPr lang="cs-CZ" dirty="0" err="1"/>
              <a:t>Speciálněpedagogická</a:t>
            </a:r>
            <a:r>
              <a:rPr lang="cs-CZ" dirty="0"/>
              <a:t> centra</a:t>
            </a:r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Standardní činnosti speciální – SPC pro sluchově postižené</a:t>
            </a:r>
          </a:p>
          <a:p>
            <a:pPr lvl="1"/>
            <a:r>
              <a:rPr lang="cs-CZ" dirty="0" smtClean="0"/>
              <a:t>Sluchová výchova, zásady manuální komunikace, rozvoj motoriky dítěte, výstavba orální řeči, alternativních metod čtení, analyticko-syntetická metoda čtení, vedení pojmových deníků, nácvik čtení s porozuměním, příprava na operaci KI</a:t>
            </a:r>
          </a:p>
          <a:p>
            <a:pPr lvl="1"/>
            <a:r>
              <a:rPr lang="cs-CZ" dirty="0" smtClean="0"/>
              <a:t>Nácvik činností pro vyšetření audiometrem a příprava na audiometrické vyšetření</a:t>
            </a:r>
          </a:p>
          <a:p>
            <a:pPr lvl="2"/>
            <a:r>
              <a:rPr lang="cs-CZ" dirty="0" smtClean="0"/>
              <a:t>Audiometrické vyšetření vyžaduje spolupráci dítěte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7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Poradenská zařízení – </a:t>
            </a:r>
            <a:r>
              <a:rPr lang="cs-CZ" dirty="0" err="1"/>
              <a:t>Speciálněpedagogická</a:t>
            </a:r>
            <a:r>
              <a:rPr lang="cs-CZ" dirty="0"/>
              <a:t> centra</a:t>
            </a:r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Standardní činnosti speciální – SPC pro vady řeči</a:t>
            </a:r>
          </a:p>
          <a:p>
            <a:pPr lvl="1"/>
            <a:r>
              <a:rPr lang="cs-CZ" dirty="0" smtClean="0"/>
              <a:t>Logopedická diagnostika a depistáž poruch komunikace</a:t>
            </a:r>
          </a:p>
          <a:p>
            <a:pPr lvl="1"/>
            <a:r>
              <a:rPr lang="cs-CZ" dirty="0" smtClean="0"/>
              <a:t>Zpracování anamnézy</a:t>
            </a:r>
          </a:p>
          <a:p>
            <a:pPr lvl="1"/>
            <a:r>
              <a:rPr lang="cs-CZ" dirty="0" smtClean="0"/>
              <a:t>Zpracování programů logopedické péče</a:t>
            </a:r>
          </a:p>
          <a:p>
            <a:pPr lvl="1"/>
            <a:r>
              <a:rPr lang="cs-CZ" dirty="0" smtClean="0"/>
              <a:t>Aplikace logopedických terapeutických, stimulačních, edukačních a </a:t>
            </a:r>
            <a:r>
              <a:rPr lang="cs-CZ" dirty="0" err="1" smtClean="0"/>
              <a:t>reeedukačních</a:t>
            </a:r>
            <a:r>
              <a:rPr lang="cs-CZ" dirty="0" smtClean="0"/>
              <a:t> postupů</a:t>
            </a:r>
          </a:p>
          <a:p>
            <a:pPr lvl="1"/>
            <a:r>
              <a:rPr lang="cs-CZ" dirty="0" smtClean="0"/>
              <a:t>Řešení výchovných problémů</a:t>
            </a:r>
          </a:p>
          <a:p>
            <a:pPr lvl="1"/>
            <a:r>
              <a:rPr lang="cs-CZ" dirty="0" smtClean="0"/>
              <a:t>Instruktáže pro zákonné zástupce a pedagogy</a:t>
            </a:r>
          </a:p>
          <a:p>
            <a:pPr lvl="1"/>
            <a:r>
              <a:rPr lang="cs-CZ" dirty="0" smtClean="0"/>
              <a:t>Vedení logopedických deníků</a:t>
            </a:r>
          </a:p>
          <a:p>
            <a:pPr lvl="1"/>
            <a:r>
              <a:rPr lang="cs-CZ" dirty="0" smtClean="0"/>
              <a:t>Vedení záznamů o individuální logopedické péči</a:t>
            </a:r>
          </a:p>
          <a:p>
            <a:pPr lvl="1"/>
            <a:r>
              <a:rPr lang="cs-CZ" dirty="0" smtClean="0"/>
              <a:t>Tvorba didaktických a metodických materiálů pro rozvoj komunikace</a:t>
            </a:r>
          </a:p>
          <a:p>
            <a:pPr lvl="1"/>
            <a:r>
              <a:rPr lang="cs-CZ" dirty="0" smtClean="0"/>
              <a:t>Tvorba pracovních listů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81411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Pracovníci SPC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Speciální pedagog/logoped, psycholog, sociální pracovník</a:t>
            </a:r>
          </a:p>
          <a:p>
            <a:r>
              <a:rPr lang="cs-CZ" dirty="0" smtClean="0"/>
              <a:t>Všichni pracovníci se musejí orientovat v problematice žáků se SVP a žáků s konkrétním postižením, kterému se dané SPC věnuje</a:t>
            </a:r>
          </a:p>
          <a:p>
            <a:r>
              <a:rPr lang="cs-CZ" dirty="0" smtClean="0"/>
              <a:t>Je důležité, aby měli osobní zkušenosti z praxe a průběžně se vzdělávali a sledovali vývoj poznatků ve vědě i praxi</a:t>
            </a:r>
          </a:p>
          <a:p>
            <a:r>
              <a:rPr lang="cs-CZ" dirty="0" smtClean="0"/>
              <a:t>Schopnost pracovat v týmu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45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speciálního pedagoga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Speciálněpedagogická</a:t>
            </a:r>
            <a:r>
              <a:rPr lang="cs-CZ" sz="2000" dirty="0" smtClean="0"/>
              <a:t> diagnostika žáka (včetně logopedické diagnostiky)</a:t>
            </a:r>
          </a:p>
          <a:p>
            <a:r>
              <a:rPr lang="cs-CZ" sz="2000" dirty="0" smtClean="0"/>
              <a:t>Posouzení způsobilosti k zahájení školní docházky</a:t>
            </a:r>
          </a:p>
          <a:p>
            <a:r>
              <a:rPr lang="cs-CZ" sz="2000" dirty="0" smtClean="0"/>
              <a:t>Tvorba plánu péče o žáka (strategie komplexní podpory žáka, </a:t>
            </a:r>
            <a:r>
              <a:rPr lang="cs-CZ" sz="2000" dirty="0" err="1" smtClean="0"/>
              <a:t>speciálněpedagogické</a:t>
            </a:r>
            <a:r>
              <a:rPr lang="cs-CZ" sz="2000" dirty="0" smtClean="0"/>
              <a:t> vedení)</a:t>
            </a:r>
          </a:p>
          <a:p>
            <a:r>
              <a:rPr lang="cs-CZ" sz="2000" dirty="0" smtClean="0"/>
              <a:t>Přímá péče s žákem individuální nebo skupinová</a:t>
            </a:r>
          </a:p>
          <a:p>
            <a:r>
              <a:rPr lang="cs-CZ" sz="2000" dirty="0" smtClean="0"/>
              <a:t>Včasná intervence</a:t>
            </a:r>
          </a:p>
          <a:p>
            <a:r>
              <a:rPr lang="cs-CZ" sz="2000" dirty="0" smtClean="0"/>
              <a:t>Konzultace a metodická činnost pro zákonné zástupce, pedagogy, školy a školská zařízení</a:t>
            </a:r>
          </a:p>
          <a:p>
            <a:r>
              <a:rPr lang="cs-CZ" sz="2000" dirty="0" smtClean="0"/>
              <a:t>Kariérové poradenství pro žáky se SVP</a:t>
            </a:r>
          </a:p>
          <a:p>
            <a:r>
              <a:rPr lang="cs-CZ" sz="2000" dirty="0" smtClean="0"/>
              <a:t>Pomoc při výběru školy, podpora a pomoc při výchově pro rodiče</a:t>
            </a:r>
          </a:p>
          <a:p>
            <a:r>
              <a:rPr lang="cs-CZ" sz="2000" dirty="0" smtClean="0"/>
              <a:t>Zpracování návrhů IVP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72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péče o osoby s NKS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všech třech rezortech</a:t>
            </a:r>
          </a:p>
          <a:p>
            <a:r>
              <a:rPr lang="cs-CZ" dirty="0" smtClean="0"/>
              <a:t>Ve státních i nestátních zařízeních</a:t>
            </a:r>
          </a:p>
          <a:p>
            <a:r>
              <a:rPr lang="cs-CZ" dirty="0" smtClean="0"/>
              <a:t>v soukromých zařízeních</a:t>
            </a:r>
          </a:p>
          <a:p>
            <a:r>
              <a:rPr lang="cs-CZ" dirty="0" smtClean="0"/>
              <a:t>Logopedická péče je poskytována klientům všech věkových kategorií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275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psychologa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Vývojové hodnocení a doporučení stimulačního opatření</a:t>
            </a:r>
          </a:p>
          <a:p>
            <a:r>
              <a:rPr lang="cs-CZ" sz="2000" dirty="0" smtClean="0"/>
              <a:t>Posouzení způsobilosti k zahájení školní docházky, návrh odložení školní docházky</a:t>
            </a:r>
          </a:p>
          <a:p>
            <a:r>
              <a:rPr lang="cs-CZ" sz="2000" dirty="0" smtClean="0"/>
              <a:t>Diagnostika dětí se SVP</a:t>
            </a:r>
          </a:p>
          <a:p>
            <a:r>
              <a:rPr lang="cs-CZ" sz="2000" dirty="0" smtClean="0"/>
              <a:t>Diagnostika disharmonického vývoje osobnosti</a:t>
            </a:r>
          </a:p>
          <a:p>
            <a:r>
              <a:rPr lang="cs-CZ" sz="2000" dirty="0" smtClean="0"/>
              <a:t>Přímá práce formou psychoterapeutického působení</a:t>
            </a:r>
          </a:p>
          <a:p>
            <a:r>
              <a:rPr lang="cs-CZ" sz="2000" dirty="0" smtClean="0"/>
              <a:t>Práce s rodinou na optimalizaci výchovných přístupů a klimatu rodiny</a:t>
            </a:r>
          </a:p>
          <a:p>
            <a:r>
              <a:rPr lang="cs-CZ" sz="2000" dirty="0" smtClean="0"/>
              <a:t>Pomoc při integrování dětí, pomoc při výběru vhodných pomůcek</a:t>
            </a:r>
          </a:p>
          <a:p>
            <a:r>
              <a:rPr lang="cs-CZ" sz="2000" dirty="0" smtClean="0"/>
              <a:t>Kariérové poradenství pro žáky se SVP</a:t>
            </a:r>
          </a:p>
          <a:p>
            <a:r>
              <a:rPr lang="cs-CZ" sz="2000" dirty="0" smtClean="0"/>
              <a:t>Skupinové činnosti, dlouhodobý kontakt s vyučujícími, osobní návštěvy ve školách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14031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sociálního pracovníka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Individuální konzultace a podpora</a:t>
            </a:r>
          </a:p>
          <a:p>
            <a:r>
              <a:rPr lang="cs-CZ" sz="2000" dirty="0" smtClean="0"/>
              <a:t>Návštěvy v rodinách</a:t>
            </a:r>
          </a:p>
          <a:p>
            <a:r>
              <a:rPr lang="cs-CZ" sz="2000" dirty="0" smtClean="0"/>
              <a:t>Sociální poradenství (dávky státní sociální podpory, příspěvky, služby apod.)</a:t>
            </a:r>
          </a:p>
          <a:p>
            <a:r>
              <a:rPr lang="cs-CZ" sz="2000" dirty="0" smtClean="0"/>
              <a:t>Vedení dokumentace, vedení archivu SPC</a:t>
            </a:r>
          </a:p>
          <a:p>
            <a:r>
              <a:rPr lang="cs-CZ" sz="2000" dirty="0" smtClean="0"/>
              <a:t>Pomoc s výběrem pomůcek</a:t>
            </a:r>
          </a:p>
          <a:p>
            <a:r>
              <a:rPr lang="cs-CZ" sz="2000" dirty="0" smtClean="0"/>
              <a:t>Zprostředkování kontaktu s odborníky</a:t>
            </a:r>
          </a:p>
          <a:p>
            <a:r>
              <a:rPr lang="cs-CZ" sz="2000" dirty="0" smtClean="0"/>
              <a:t>Informační služby – přehled institucí poskytující pomoc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48432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péče SPC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Ambulantní vs. </a:t>
            </a:r>
            <a:r>
              <a:rPr lang="cs-CZ" dirty="0"/>
              <a:t>t</a:t>
            </a:r>
            <a:r>
              <a:rPr lang="cs-CZ" dirty="0" smtClean="0"/>
              <a:t>erénní, jednorázová vs. opakovaná</a:t>
            </a:r>
          </a:p>
          <a:p>
            <a:r>
              <a:rPr lang="cs-CZ" b="1" dirty="0" smtClean="0"/>
              <a:t>Ambulantní formy péče</a:t>
            </a:r>
          </a:p>
          <a:p>
            <a:pPr lvl="1"/>
            <a:r>
              <a:rPr lang="cs-CZ" b="1" dirty="0" smtClean="0"/>
              <a:t>Jednorázová: </a:t>
            </a:r>
            <a:r>
              <a:rPr lang="cs-CZ" dirty="0" smtClean="0"/>
              <a:t>pomoc při řešení akutního problému, provedení vyšetření a doporučení</a:t>
            </a:r>
          </a:p>
          <a:p>
            <a:pPr lvl="1"/>
            <a:r>
              <a:rPr lang="cs-CZ" b="1" dirty="0" smtClean="0"/>
              <a:t>Opakovaná: </a:t>
            </a:r>
            <a:r>
              <a:rPr lang="cs-CZ" dirty="0" smtClean="0"/>
              <a:t>např. u integrovaných dětí, provádí se kontrolní vyšetření</a:t>
            </a:r>
          </a:p>
          <a:p>
            <a:pPr lvl="1"/>
            <a:r>
              <a:rPr lang="cs-CZ" b="1" dirty="0" smtClean="0"/>
              <a:t>Pravidelná: </a:t>
            </a:r>
            <a:r>
              <a:rPr lang="cs-CZ" dirty="0" smtClean="0"/>
              <a:t>provádí se edukace, reedukace, pravidelná práce s dítětem</a:t>
            </a:r>
          </a:p>
          <a:p>
            <a:r>
              <a:rPr lang="cs-CZ" b="1" dirty="0" smtClean="0"/>
              <a:t>Terénní formy péče</a:t>
            </a:r>
          </a:p>
          <a:p>
            <a:pPr lvl="1"/>
            <a:r>
              <a:rPr lang="cs-CZ" b="1" dirty="0" smtClean="0"/>
              <a:t>Výjezdy do škol: </a:t>
            </a:r>
            <a:r>
              <a:rPr lang="cs-CZ" dirty="0" smtClean="0"/>
              <a:t>metodická podpora učitelům, konzultace k IVP, přímá práce s žákem, poradenství</a:t>
            </a:r>
          </a:p>
          <a:p>
            <a:pPr lvl="1"/>
            <a:r>
              <a:rPr lang="cs-CZ" b="1" dirty="0" smtClean="0"/>
              <a:t>Výjezdy do rodin: </a:t>
            </a:r>
            <a:r>
              <a:rPr lang="cs-CZ" dirty="0" smtClean="0"/>
              <a:t>rodinné poradenství, socioterapie, psychosociální podpora,</a:t>
            </a:r>
            <a:r>
              <a:rPr lang="mr-IN" dirty="0" smtClean="0"/>
              <a:t>…</a:t>
            </a:r>
            <a:endParaRPr lang="cs-CZ" dirty="0" smtClean="0"/>
          </a:p>
          <a:p>
            <a:pPr lvl="1"/>
            <a:r>
              <a:rPr lang="cs-CZ" b="1" dirty="0" smtClean="0"/>
              <a:t>Výjezdy do zařízení pečujících o žáky se zdravotním postižením: </a:t>
            </a:r>
            <a:r>
              <a:rPr lang="cs-CZ" dirty="0" smtClean="0"/>
              <a:t>individuální výuka žáků, kteří nemohou docházet do školy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377708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23</a:t>
            </a:fld>
            <a:endParaRPr lang="cs-CZ" altLang="cs-CZ" noProof="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Rezort zdravotnictví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225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Rezort zdravotnictví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Konkrétní místa, která zajišťují LI:</a:t>
            </a:r>
          </a:p>
          <a:p>
            <a:pPr lvl="1"/>
            <a:r>
              <a:rPr lang="cs-CZ" dirty="0" smtClean="0"/>
              <a:t>Logopedické poradny (ambulance) při poliklinikách</a:t>
            </a:r>
          </a:p>
          <a:p>
            <a:pPr lvl="1"/>
            <a:r>
              <a:rPr lang="cs-CZ" dirty="0" smtClean="0"/>
              <a:t>Logopedická pracoviště při lůžkových odděleních (foniatrie, neurologie, psychiatrie, geriatrie)</a:t>
            </a:r>
          </a:p>
          <a:p>
            <a:pPr lvl="1"/>
            <a:r>
              <a:rPr lang="cs-CZ" dirty="0" smtClean="0"/>
              <a:t>Privátní logopedické poradny, ambulance</a:t>
            </a:r>
          </a:p>
          <a:p>
            <a:pPr lvl="1"/>
            <a:r>
              <a:rPr lang="cs-CZ" dirty="0" smtClean="0"/>
              <a:t>Rehabilitační stacionáře</a:t>
            </a:r>
          </a:p>
          <a:p>
            <a:pPr lvl="1"/>
            <a:r>
              <a:rPr lang="cs-CZ" dirty="0" smtClean="0"/>
              <a:t>Denní stacionáře při zdravotnických zařízeních (pro děti i dospělé)</a:t>
            </a:r>
          </a:p>
          <a:p>
            <a:pPr lvl="1"/>
            <a:r>
              <a:rPr lang="cs-CZ" dirty="0" smtClean="0"/>
              <a:t>Léčebny dlouhodobě nemocných</a:t>
            </a:r>
          </a:p>
          <a:p>
            <a:pPr lvl="1"/>
            <a:r>
              <a:rPr lang="cs-CZ" dirty="0" smtClean="0"/>
              <a:t>Lázeňská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331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Rezort zdravotnictví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Poskytována je činnost diagnostická, terapeutická i preventivní</a:t>
            </a:r>
          </a:p>
          <a:p>
            <a:r>
              <a:rPr lang="cs-CZ" dirty="0" smtClean="0"/>
              <a:t>Nejčastěji se jedná o klienty se získanými NKS:</a:t>
            </a:r>
          </a:p>
          <a:p>
            <a:pPr lvl="1"/>
            <a:r>
              <a:rPr lang="cs-CZ" dirty="0" smtClean="0"/>
              <a:t>Afázie</a:t>
            </a:r>
          </a:p>
          <a:p>
            <a:pPr lvl="1"/>
            <a:r>
              <a:rPr lang="cs-CZ" dirty="0" smtClean="0"/>
              <a:t>Dysartrie</a:t>
            </a:r>
          </a:p>
          <a:p>
            <a:pPr lvl="1"/>
            <a:r>
              <a:rPr lang="cs-CZ" dirty="0" smtClean="0"/>
              <a:t>Dysfagie</a:t>
            </a:r>
          </a:p>
          <a:p>
            <a:pPr lvl="1"/>
            <a:r>
              <a:rPr lang="cs-CZ" dirty="0" smtClean="0"/>
              <a:t>Poruchy plynulosti řeči</a:t>
            </a:r>
          </a:p>
          <a:p>
            <a:pPr lvl="1"/>
            <a:r>
              <a:rPr lang="cs-CZ" dirty="0" smtClean="0"/>
              <a:t>Psychogenní poruchy řeči</a:t>
            </a:r>
          </a:p>
          <a:p>
            <a:pPr lvl="1"/>
            <a:r>
              <a:rPr lang="cs-CZ" dirty="0" smtClean="0"/>
              <a:t>Klienti s demencí, schizofrenií, Alzheimerovou chorobou, RS, ALS apod.</a:t>
            </a:r>
          </a:p>
          <a:p>
            <a:pPr lvl="1"/>
            <a:r>
              <a:rPr lang="cs-CZ" dirty="0" smtClean="0"/>
              <a:t>Klienti – mluvní profesionálové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758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26</a:t>
            </a:fld>
            <a:endParaRPr lang="cs-CZ" altLang="cs-CZ" noProof="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Rezort práce a sociálních věcí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6374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práce a sociálních věcí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Konkrétní místa, která zajišťují LI:</a:t>
            </a:r>
          </a:p>
          <a:p>
            <a:pPr lvl="1"/>
            <a:r>
              <a:rPr lang="cs-CZ" b="1" dirty="0" smtClean="0"/>
              <a:t>Ústavy sociální péče pro děti a mládež</a:t>
            </a:r>
          </a:p>
          <a:p>
            <a:pPr lvl="1"/>
            <a:r>
              <a:rPr lang="cs-CZ" dirty="0"/>
              <a:t>V těchto zařízeních jsou umístěni tělesně postižení, mentálně postižení a jedinci s kombinovanými </a:t>
            </a:r>
            <a:r>
              <a:rPr lang="cs-CZ" dirty="0" smtClean="0"/>
              <a:t>vadami</a:t>
            </a:r>
          </a:p>
          <a:p>
            <a:pPr lvl="1"/>
            <a:r>
              <a:rPr lang="cs-CZ" dirty="0" smtClean="0"/>
              <a:t>Logopedi </a:t>
            </a:r>
            <a:r>
              <a:rPr lang="cs-CZ" dirty="0"/>
              <a:t>v rámci komplexní péče provádějí logo. </a:t>
            </a:r>
            <a:r>
              <a:rPr lang="cs-CZ" dirty="0" err="1"/>
              <a:t>dgn</a:t>
            </a:r>
            <a:r>
              <a:rPr lang="cs-CZ" dirty="0"/>
              <a:t> i následnou terapii a snaží se rozvinout komunikační schopnosti těžce postižených dětí a mladistvých podle jejich možností a schopností pomocí systému </a:t>
            </a:r>
            <a:r>
              <a:rPr lang="cs-CZ" dirty="0" smtClean="0"/>
              <a:t>AAK</a:t>
            </a:r>
          </a:p>
          <a:p>
            <a:pPr lvl="1"/>
            <a:r>
              <a:rPr lang="cs-CZ" dirty="0" smtClean="0"/>
              <a:t>LI u těžce postižených, u nichž je znemožněna verbální komunikace</a:t>
            </a:r>
            <a:endParaRPr lang="cs-CZ" dirty="0"/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543168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Střediska rané péče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Jsou zajištěna zákonem </a:t>
            </a:r>
            <a:r>
              <a:rPr lang="cs-CZ" sz="2000" b="1" dirty="0"/>
              <a:t>č. 108/2006 Sb. o sociálních službách </a:t>
            </a:r>
            <a:r>
              <a:rPr lang="cs-CZ" sz="2000" dirty="0"/>
              <a:t>a spadají pod Ministerstvo práce a sociálních </a:t>
            </a:r>
            <a:r>
              <a:rPr lang="cs-CZ" sz="2000" dirty="0" smtClean="0"/>
              <a:t>věcí</a:t>
            </a:r>
          </a:p>
          <a:p>
            <a:r>
              <a:rPr lang="cs-CZ" sz="2000" dirty="0"/>
              <a:t>Jedná se o soustavu služeb a programů poskytovaných ohroženým dětem, dětem postiženým i jejich </a:t>
            </a:r>
            <a:r>
              <a:rPr lang="cs-CZ" sz="2000" dirty="0" smtClean="0"/>
              <a:t>rodinám</a:t>
            </a:r>
          </a:p>
          <a:p>
            <a:r>
              <a:rPr lang="cs-CZ" sz="2000" dirty="0" smtClean="0"/>
              <a:t>Cílem </a:t>
            </a:r>
            <a:r>
              <a:rPr lang="cs-CZ" sz="2000" dirty="0"/>
              <a:t>je přecházet postižení, eliminovat nebo zmírnit jeho důsledky a poskytnout rodině, dítěti i společnosti předpoklady sociální </a:t>
            </a:r>
            <a:r>
              <a:rPr lang="cs-CZ" sz="2000" dirty="0" smtClean="0"/>
              <a:t>integrace</a:t>
            </a:r>
          </a:p>
          <a:p>
            <a:r>
              <a:rPr lang="cs-CZ" sz="2000" dirty="0" smtClean="0"/>
              <a:t>Služby </a:t>
            </a:r>
            <a:r>
              <a:rPr lang="cs-CZ" sz="2000" dirty="0"/>
              <a:t>jsou poskytovány od diagnostikování postižení až do nastoupení dítěte do vzdělávací instituce (MŠ nebo ZŠ) a to tak, aby se zvyšovala vývojová úroveň dítěte v oblastech, které jsou postižením </a:t>
            </a:r>
            <a:r>
              <a:rPr lang="cs-CZ" sz="2000" dirty="0" smtClean="0"/>
              <a:t>ohroženy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86707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Střediska rané péče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Raný věk je velice důležité období, ve kterém se rozhoduje o celém zaměření dalšího biologického, sociálního a psychického vývoje</a:t>
            </a:r>
          </a:p>
          <a:p>
            <a:r>
              <a:rPr lang="cs-CZ" sz="2000" dirty="0" smtClean="0"/>
              <a:t>Programy </a:t>
            </a:r>
            <a:r>
              <a:rPr lang="cs-CZ" sz="2000" dirty="0"/>
              <a:t>rané péče jsou určeny pro trvale zdravotně postižené děti (mentálně, tělesně, smyslově atd.), vývojově opožděné děti (děti projevující se pomaleji v jedné nebo v několika vývojových oblastech) a pro děti ohrožené možností výskytu zdravotního postižení nebo vývojové poruchy v pozdějším období (např. v důsledku matčiných zdravotních problémů, zděděných nebo genetických nemocí v rodině, nedonošenosti, nízkou porodní hmotností, nejistým rodinným zázemím atd.)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99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0009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Střediska rané péče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Raná péče by měla být poskytována na základě těchto principů:</a:t>
            </a:r>
          </a:p>
          <a:p>
            <a:pPr lvl="1"/>
            <a:r>
              <a:rPr lang="cs-CZ" dirty="0"/>
              <a:t>návaznost na lékařskou, léčebnou péči</a:t>
            </a:r>
          </a:p>
          <a:p>
            <a:pPr lvl="1"/>
            <a:r>
              <a:rPr lang="cs-CZ" dirty="0"/>
              <a:t>respektovat individualitu dítěte a kulturní, sociální a výchovné zvláštnosti rodiny</a:t>
            </a:r>
          </a:p>
          <a:p>
            <a:pPr lvl="1"/>
            <a:r>
              <a:rPr lang="cs-CZ" dirty="0"/>
              <a:t>komplexní přístup</a:t>
            </a:r>
          </a:p>
          <a:p>
            <a:pPr lvl="1"/>
            <a:r>
              <a:rPr lang="cs-CZ" dirty="0"/>
              <a:t>orientace na rodinu (začlenění rodičů do týmu spolupracovníků, pomoci rodičům a dětem najít jejich schopnosti a mechanismy k zvládnutí postižení)</a:t>
            </a:r>
          </a:p>
          <a:p>
            <a:pPr lvl="1"/>
            <a:r>
              <a:rPr lang="cs-CZ" dirty="0"/>
              <a:t>zajištění služeb v přirozeném prostředí dítěte, hlavně v jeho rodině</a:t>
            </a:r>
          </a:p>
          <a:p>
            <a:pPr lvl="1"/>
            <a:r>
              <a:rPr lang="cs-CZ" dirty="0"/>
              <a:t>podporovat sociální integraci dětí s postižením a jejich rodin</a:t>
            </a:r>
          </a:p>
          <a:p>
            <a:pPr lvl="1"/>
            <a:r>
              <a:rPr lang="cs-CZ" dirty="0"/>
              <a:t>právo rodiny službu si vybrat nebo odmítnout</a:t>
            </a:r>
          </a:p>
          <a:p>
            <a:pPr lvl="1"/>
            <a:r>
              <a:rPr lang="cs-CZ" dirty="0"/>
              <a:t>standardizace státem garantovaných služeb – zajištění odbornosti</a:t>
            </a:r>
          </a:p>
          <a:p>
            <a:pPr lvl="1"/>
            <a:r>
              <a:rPr lang="cs-CZ" dirty="0"/>
              <a:t>veřejná kontrola – akreditace poskytovatelů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386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Střediska rané péče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Raná péče je poskytována:</a:t>
            </a:r>
          </a:p>
          <a:p>
            <a:pPr lvl="1"/>
            <a:r>
              <a:rPr lang="cs-CZ" dirty="0"/>
              <a:t>Terénním způsobem (v přirozeném prostředí, v rodině klienta)</a:t>
            </a:r>
          </a:p>
          <a:p>
            <a:pPr lvl="1"/>
            <a:r>
              <a:rPr lang="cs-CZ" dirty="0"/>
              <a:t>Ambulantním způsobem</a:t>
            </a:r>
          </a:p>
          <a:p>
            <a:pPr lvl="1"/>
            <a:r>
              <a:rPr lang="cs-CZ" dirty="0"/>
              <a:t>Kombinací poskytování služeb v rodině a ambulantních </a:t>
            </a:r>
            <a:r>
              <a:rPr lang="cs-CZ" dirty="0" smtClean="0"/>
              <a:t>služeb</a:t>
            </a:r>
          </a:p>
          <a:p>
            <a:r>
              <a:rPr lang="cs-CZ" dirty="0" smtClean="0"/>
              <a:t>Posloupnost rané péče:</a:t>
            </a:r>
          </a:p>
          <a:p>
            <a:pPr lvl="1"/>
            <a:r>
              <a:rPr lang="cs-CZ" dirty="0" smtClean="0"/>
              <a:t>Vyhledání klienta (depistáž)</a:t>
            </a:r>
          </a:p>
          <a:p>
            <a:pPr lvl="1"/>
            <a:r>
              <a:rPr lang="cs-CZ" dirty="0" smtClean="0"/>
              <a:t>Přijetí klienta do péče</a:t>
            </a:r>
          </a:p>
          <a:p>
            <a:pPr lvl="1"/>
            <a:r>
              <a:rPr lang="cs-CZ" dirty="0" smtClean="0"/>
              <a:t>Definování potřeb dítěte i rodiny</a:t>
            </a:r>
          </a:p>
          <a:p>
            <a:pPr lvl="1"/>
            <a:r>
              <a:rPr lang="cs-CZ" dirty="0" smtClean="0"/>
              <a:t>Poskytování služeb podpory a terapie</a:t>
            </a:r>
          </a:p>
          <a:p>
            <a:pPr lvl="1"/>
            <a:r>
              <a:rPr lang="cs-CZ" dirty="0" smtClean="0"/>
              <a:t>Konzultace s dalšími odborníky</a:t>
            </a:r>
          </a:p>
          <a:p>
            <a:pPr lvl="1"/>
            <a:r>
              <a:rPr lang="cs-CZ" dirty="0" smtClean="0"/>
              <a:t>Přechod dítěte do vzdělávacího zařízení</a:t>
            </a:r>
          </a:p>
          <a:p>
            <a:pPr lvl="1"/>
            <a:r>
              <a:rPr lang="cs-CZ" dirty="0" smtClean="0"/>
              <a:t>Ukončení péče – předání péče (SPC)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752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Střediska rané péče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Role logopeda v programech rané intervence</a:t>
            </a:r>
          </a:p>
          <a:p>
            <a:pPr lvl="1"/>
            <a:r>
              <a:rPr lang="cs-CZ" dirty="0" smtClean="0"/>
              <a:t>Důvěra mezi klientem, logopedem a rodinou</a:t>
            </a:r>
          </a:p>
          <a:p>
            <a:pPr lvl="1"/>
            <a:r>
              <a:rPr lang="cs-CZ" dirty="0" smtClean="0"/>
              <a:t>Dostatek času pro dítě, aby se mohlo vyjádřit</a:t>
            </a:r>
          </a:p>
          <a:p>
            <a:pPr lvl="1"/>
            <a:r>
              <a:rPr lang="cs-CZ" dirty="0" smtClean="0"/>
              <a:t>Respekt k tomu, co nám dítě sděluje, a adekvátní reakce pro posílení komunikačních dovedností</a:t>
            </a:r>
          </a:p>
          <a:p>
            <a:pPr lvl="1"/>
            <a:r>
              <a:rPr lang="cs-CZ" dirty="0" smtClean="0"/>
              <a:t>Snaha o reakci na co nejvíce signálů</a:t>
            </a:r>
          </a:p>
          <a:p>
            <a:pPr lvl="1"/>
            <a:r>
              <a:rPr lang="cs-CZ" dirty="0" smtClean="0"/>
              <a:t>Poskytnutí informací rodičům ohledně </a:t>
            </a:r>
            <a:r>
              <a:rPr lang="cs-CZ" dirty="0" err="1" smtClean="0"/>
              <a:t>předřečového</a:t>
            </a:r>
            <a:r>
              <a:rPr lang="cs-CZ" dirty="0" smtClean="0"/>
              <a:t> a řečového vývoje dítěte</a:t>
            </a:r>
          </a:p>
          <a:p>
            <a:pPr lvl="1"/>
            <a:r>
              <a:rPr lang="cs-CZ" dirty="0" smtClean="0"/>
              <a:t>Vzájemná interakce matka-dítě a otec-dítě</a:t>
            </a:r>
          </a:p>
          <a:p>
            <a:pPr lvl="1"/>
            <a:r>
              <a:rPr lang="cs-CZ" dirty="0" smtClean="0"/>
              <a:t>Vnímání okolních vjemů</a:t>
            </a:r>
          </a:p>
          <a:p>
            <a:pPr lvl="1"/>
            <a:r>
              <a:rPr lang="cs-CZ" dirty="0" smtClean="0"/>
              <a:t>Taktilní stimulace, sledování orálních reflexů</a:t>
            </a:r>
          </a:p>
          <a:p>
            <a:pPr lvl="1"/>
            <a:r>
              <a:rPr lang="cs-CZ" dirty="0" smtClean="0"/>
              <a:t>Sledování přijímání potravy, dýchání, křiku, žvatlání</a:t>
            </a:r>
          </a:p>
          <a:p>
            <a:pPr lvl="1"/>
            <a:r>
              <a:rPr lang="cs-CZ" dirty="0" smtClean="0"/>
              <a:t>Senzomotorická cvičení, podpora </a:t>
            </a:r>
            <a:r>
              <a:rPr lang="cs-CZ" dirty="0" err="1" smtClean="0"/>
              <a:t>předřečového</a:t>
            </a:r>
            <a:r>
              <a:rPr lang="cs-CZ" dirty="0" smtClean="0"/>
              <a:t> porozumění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034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Není logoped jako logoped – MŠMT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Školský logoped</a:t>
            </a:r>
          </a:p>
          <a:p>
            <a:pPr lvl="1"/>
            <a:r>
              <a:rPr lang="cs-CZ" b="1" dirty="0" smtClean="0"/>
              <a:t>Speciální pedagog – Mgr. – SZZ logopedie/surdopedie</a:t>
            </a:r>
          </a:p>
          <a:p>
            <a:pPr lvl="1"/>
            <a:r>
              <a:rPr lang="cs-CZ" b="1" dirty="0" smtClean="0"/>
              <a:t>Kompetence: zabezpečuje odbornou činnost v prevenci, diagnostice, a komplexní LI u žáků s NKS a zabezpečuje metodické a konzultační činnosti</a:t>
            </a:r>
          </a:p>
          <a:p>
            <a:r>
              <a:rPr lang="cs-CZ" b="1" dirty="0" smtClean="0"/>
              <a:t>Logopedický asistent</a:t>
            </a:r>
          </a:p>
          <a:p>
            <a:pPr lvl="1"/>
            <a:r>
              <a:rPr lang="cs-CZ" b="1" dirty="0" smtClean="0"/>
              <a:t>Pracuje pod metodickým vedením logopeda (zpravidla pracovníka SPC)</a:t>
            </a:r>
          </a:p>
          <a:p>
            <a:pPr lvl="1"/>
            <a:r>
              <a:rPr lang="cs-CZ" b="1" dirty="0" smtClean="0"/>
              <a:t>Má vždy pedagogické vzdělání</a:t>
            </a:r>
          </a:p>
          <a:p>
            <a:pPr lvl="1"/>
            <a:r>
              <a:rPr lang="cs-CZ" b="1" dirty="0" smtClean="0"/>
              <a:t>3 „typy“</a:t>
            </a:r>
          </a:p>
          <a:p>
            <a:pPr marL="781200" lvl="1" indent="-457200">
              <a:buFont typeface="+mj-lt"/>
              <a:buAutoNum type="alphaUcPeriod"/>
            </a:pPr>
            <a:r>
              <a:rPr lang="cs-CZ" b="1" dirty="0" smtClean="0"/>
              <a:t>Absolvent VŠ, Bc – SZZ z logopedie</a:t>
            </a:r>
          </a:p>
          <a:p>
            <a:pPr marL="781200" lvl="1" indent="-457200">
              <a:buFont typeface="+mj-lt"/>
              <a:buAutoNum type="alphaUcPeriod"/>
            </a:pPr>
            <a:r>
              <a:rPr lang="cs-CZ" b="1" dirty="0" smtClean="0"/>
              <a:t>Učitelé MŠ </a:t>
            </a:r>
            <a:r>
              <a:rPr lang="mr-IN" dirty="0" smtClean="0"/>
              <a:t>+</a:t>
            </a:r>
            <a:r>
              <a:rPr lang="cs-CZ" dirty="0" smtClean="0"/>
              <a:t> </a:t>
            </a:r>
            <a:r>
              <a:rPr lang="cs-CZ" b="1" dirty="0" smtClean="0"/>
              <a:t>CŽV – logopedie (není stanoven rozsah)</a:t>
            </a:r>
          </a:p>
          <a:p>
            <a:pPr marL="781200" lvl="1" indent="-457200">
              <a:buFont typeface="+mj-lt"/>
              <a:buAutoNum type="alphaUcPeriod"/>
            </a:pPr>
            <a:r>
              <a:rPr lang="cs-CZ" b="1" dirty="0" smtClean="0">
                <a:solidFill>
                  <a:srgbClr val="FF0000"/>
                </a:solidFill>
              </a:rPr>
              <a:t>Učitelé MŠ </a:t>
            </a:r>
            <a:r>
              <a:rPr lang="mr-IN" dirty="0" smtClean="0">
                <a:solidFill>
                  <a:srgbClr val="FF0000"/>
                </a:solidFill>
              </a:rPr>
              <a:t>+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kurz logopedické PREVENCE </a:t>
            </a:r>
            <a:r>
              <a:rPr lang="is-IS" dirty="0">
                <a:solidFill>
                  <a:srgbClr val="FF0000"/>
                </a:solidFill>
              </a:rPr>
              <a:t>→</a:t>
            </a:r>
            <a:r>
              <a:rPr lang="cs-CZ" b="1" dirty="0" smtClean="0">
                <a:solidFill>
                  <a:srgbClr val="FF0000"/>
                </a:solidFill>
              </a:rPr>
              <a:t> logopedické </a:t>
            </a:r>
            <a:r>
              <a:rPr lang="cs-CZ" b="1" dirty="0" err="1" smtClean="0">
                <a:solidFill>
                  <a:srgbClr val="FF0000"/>
                </a:solidFill>
              </a:rPr>
              <a:t>preventistky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03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Rezort školství mládeže a tělovýchovy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Konkrétní místa, která zajišťují LI:</a:t>
            </a:r>
          </a:p>
          <a:p>
            <a:pPr lvl="1"/>
            <a:r>
              <a:rPr lang="cs-CZ" dirty="0" smtClean="0"/>
              <a:t>Logopedické třídy při běžných MŠ</a:t>
            </a:r>
          </a:p>
          <a:p>
            <a:pPr lvl="1"/>
            <a:r>
              <a:rPr lang="cs-CZ" dirty="0" smtClean="0"/>
              <a:t>Mateřské školy logopedické</a:t>
            </a:r>
          </a:p>
          <a:p>
            <a:pPr lvl="1"/>
            <a:r>
              <a:rPr lang="cs-CZ" dirty="0" smtClean="0"/>
              <a:t>Logopedické třídy při běžných ZŠ</a:t>
            </a:r>
          </a:p>
          <a:p>
            <a:pPr lvl="1"/>
            <a:r>
              <a:rPr lang="cs-CZ" dirty="0" smtClean="0"/>
              <a:t>Základní školy logopedické</a:t>
            </a:r>
          </a:p>
          <a:p>
            <a:pPr lvl="1"/>
            <a:r>
              <a:rPr lang="cs-CZ" dirty="0" smtClean="0"/>
              <a:t>Speciální třídy při základní škole pro žáky s poruchami učení</a:t>
            </a:r>
          </a:p>
          <a:p>
            <a:pPr lvl="1"/>
            <a:r>
              <a:rPr lang="cs-CZ" dirty="0" smtClean="0"/>
              <a:t>Mateřské školy pro sluchově postižené</a:t>
            </a:r>
          </a:p>
          <a:p>
            <a:pPr lvl="1"/>
            <a:r>
              <a:rPr lang="cs-CZ" dirty="0" smtClean="0"/>
              <a:t>Základní školy pro sluchově postižené</a:t>
            </a:r>
          </a:p>
          <a:p>
            <a:pPr lvl="1"/>
            <a:r>
              <a:rPr lang="cs-CZ" dirty="0" smtClean="0"/>
              <a:t>Základní školy praktické</a:t>
            </a:r>
          </a:p>
          <a:p>
            <a:pPr lvl="1"/>
            <a:r>
              <a:rPr lang="cs-CZ" dirty="0" smtClean="0"/>
              <a:t>Základní školy speciální</a:t>
            </a:r>
          </a:p>
          <a:p>
            <a:pPr lvl="1"/>
            <a:r>
              <a:rPr lang="cs-CZ" dirty="0" err="1" smtClean="0"/>
              <a:t>Speciálněpedagogická</a:t>
            </a:r>
            <a:r>
              <a:rPr lang="cs-CZ" dirty="0" smtClean="0"/>
              <a:t> centra</a:t>
            </a:r>
          </a:p>
          <a:p>
            <a:pPr lvl="1"/>
            <a:r>
              <a:rPr lang="cs-CZ" dirty="0" smtClean="0"/>
              <a:t>Pedagogicko-psychologické poradny</a:t>
            </a:r>
          </a:p>
        </p:txBody>
      </p:sp>
    </p:spTree>
    <p:extLst>
      <p:ext uri="{BB962C8B-B14F-4D97-AF65-F5344CB8AC3E}">
        <p14:creationId xmlns:p14="http://schemas.microsoft.com/office/powerpoint/2010/main" val="234804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Zákon č. 561/2004 </a:t>
            </a:r>
            <a:r>
              <a:rPr lang="cs-CZ" sz="2000" b="1" dirty="0"/>
              <a:t>Sb. </a:t>
            </a:r>
            <a:r>
              <a:rPr lang="cs-CZ" sz="2000" b="1" dirty="0" smtClean="0"/>
              <a:t>o předškolním</a:t>
            </a:r>
            <a:r>
              <a:rPr lang="cs-CZ" sz="2000" b="1" dirty="0"/>
              <a:t>, </a:t>
            </a:r>
            <a:r>
              <a:rPr lang="cs-CZ" sz="2000" b="1" dirty="0" smtClean="0"/>
              <a:t>základním</a:t>
            </a:r>
            <a:r>
              <a:rPr lang="cs-CZ" sz="2000" b="1" dirty="0"/>
              <a:t>, </a:t>
            </a:r>
            <a:r>
              <a:rPr lang="cs-CZ" sz="2000" b="1" dirty="0" smtClean="0"/>
              <a:t>středním</a:t>
            </a:r>
            <a:r>
              <a:rPr lang="cs-CZ" sz="2000" b="1" dirty="0"/>
              <a:t>, </a:t>
            </a:r>
            <a:r>
              <a:rPr lang="cs-CZ" sz="2000" b="1" dirty="0" smtClean="0"/>
              <a:t>vyšším odborném </a:t>
            </a:r>
            <a:r>
              <a:rPr lang="cs-CZ" sz="2000" b="1" dirty="0"/>
              <a:t>a </a:t>
            </a:r>
            <a:r>
              <a:rPr lang="cs-CZ" sz="2000" b="1" dirty="0" smtClean="0"/>
              <a:t>jiném vzdělávání (školský zákon)</a:t>
            </a:r>
          </a:p>
          <a:p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www.pracomat.cz/poradna/skolsky-zakon/454-skolsky-zakon-vzdelavani-studentu-se-specialnimi-vzdelavacimi-potrebami.html</a:t>
            </a:r>
            <a:endParaRPr lang="cs-CZ" sz="2000" dirty="0"/>
          </a:p>
          <a:p>
            <a:r>
              <a:rPr lang="cs-CZ" sz="2000" dirty="0" smtClean="0"/>
              <a:t>Vzdělávání dětí, žáků a studentů  se speciálními vzdělávacími potřebami je legislativně ošetřeno </a:t>
            </a:r>
            <a:r>
              <a:rPr lang="cs-CZ" sz="2000" b="1" dirty="0" smtClean="0"/>
              <a:t>ve vyhlášce č. 73/2005 Sb</a:t>
            </a:r>
            <a:r>
              <a:rPr lang="cs-CZ" sz="2000" dirty="0" smtClean="0"/>
              <a:t>. </a:t>
            </a:r>
            <a:r>
              <a:rPr lang="cs-CZ" sz="2000" i="1" dirty="0" smtClean="0"/>
              <a:t>O vzdělávání dětí, žáků a studentů se speciálními vzdělávacími potřebami a dětí, žáků a studentů mimořádně nadaných </a:t>
            </a:r>
            <a:r>
              <a:rPr lang="cs-CZ" sz="2000" dirty="0" smtClean="0">
                <a:solidFill>
                  <a:srgbClr val="FF0000"/>
                </a:solidFill>
              </a:rPr>
              <a:t>ve znění pozdějších předpisů</a:t>
            </a:r>
          </a:p>
          <a:p>
            <a:pPr lvl="1"/>
            <a:r>
              <a:rPr lang="cs-CZ" i="1" dirty="0" smtClean="0">
                <a:solidFill>
                  <a:srgbClr val="FF0000"/>
                </a:solidFill>
              </a:rPr>
              <a:t>Vyhláška 27/2016 Sb. </a:t>
            </a:r>
            <a:r>
              <a:rPr lang="is-IS" i="1" dirty="0" smtClean="0">
                <a:solidFill>
                  <a:srgbClr val="FF0000"/>
                </a:solidFill>
              </a:rPr>
              <a:t>→ </a:t>
            </a:r>
            <a:r>
              <a:rPr lang="cs-CZ" b="1" i="1" dirty="0" smtClean="0">
                <a:solidFill>
                  <a:srgbClr val="FF0000"/>
                </a:solidFill>
              </a:rPr>
              <a:t>Vyhláška č. 606/2020 Sb.</a:t>
            </a:r>
          </a:p>
          <a:p>
            <a:pPr lvl="1"/>
            <a:r>
              <a:rPr lang="cs-CZ" i="1" dirty="0">
                <a:solidFill>
                  <a:srgbClr val="FF0000"/>
                </a:solidFill>
              </a:rPr>
              <a:t>Vyhláška o vzdělávání žáků se speciálními vzdělávacími potřebami a žáků </a:t>
            </a:r>
            <a:r>
              <a:rPr lang="cs-CZ" i="1" dirty="0" smtClean="0">
                <a:solidFill>
                  <a:srgbClr val="FF0000"/>
                </a:solidFill>
              </a:rPr>
              <a:t>nadaných</a:t>
            </a:r>
          </a:p>
          <a:p>
            <a:pPr lvl="1"/>
            <a:r>
              <a:rPr lang="cs-CZ" i="1" dirty="0">
                <a:solidFill>
                  <a:srgbClr val="FF0000"/>
                </a:solidFill>
                <a:hlinkClick r:id="rId3"/>
              </a:rPr>
              <a:t>https://</a:t>
            </a:r>
            <a:r>
              <a:rPr lang="cs-CZ" i="1" dirty="0" smtClean="0">
                <a:solidFill>
                  <a:srgbClr val="FF0000"/>
                </a:solidFill>
                <a:hlinkClick r:id="rId3"/>
              </a:rPr>
              <a:t>www.zakonyprolidi.cz/cs/2005-73</a:t>
            </a:r>
            <a:endParaRPr lang="cs-CZ" i="1" dirty="0" smtClean="0">
              <a:solidFill>
                <a:srgbClr val="FF0000"/>
              </a:solidFill>
            </a:endParaRPr>
          </a:p>
          <a:p>
            <a:pPr lvl="1"/>
            <a:endParaRPr lang="cs-CZ" i="1" dirty="0" smtClean="0">
              <a:solidFill>
                <a:srgbClr val="FF0000"/>
              </a:solidFill>
            </a:endParaRPr>
          </a:p>
          <a:p>
            <a:pPr lvl="1"/>
            <a:endParaRPr lang="cs-CZ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235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 č. 73/2005 Sb</a:t>
            </a:r>
            <a:r>
              <a:rPr lang="cs-CZ" dirty="0" smtClean="0"/>
              <a:t>. - shrnutí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Zásady a cíle speciálního vzdělávání</a:t>
            </a:r>
          </a:p>
          <a:p>
            <a:r>
              <a:rPr lang="cs-CZ" dirty="0" smtClean="0"/>
              <a:t>Formy speciálního vzdělávání</a:t>
            </a:r>
          </a:p>
          <a:p>
            <a:r>
              <a:rPr lang="cs-CZ" dirty="0" smtClean="0"/>
              <a:t>Typy speciálních škol</a:t>
            </a:r>
          </a:p>
          <a:p>
            <a:r>
              <a:rPr lang="cs-CZ" dirty="0" smtClean="0"/>
              <a:t>IVP</a:t>
            </a:r>
          </a:p>
          <a:p>
            <a:r>
              <a:rPr lang="cs-CZ" dirty="0" smtClean="0"/>
              <a:t>Asistent pedagoga</a:t>
            </a:r>
          </a:p>
          <a:p>
            <a:r>
              <a:rPr lang="cs-CZ" dirty="0" smtClean="0"/>
              <a:t>Zařazování žáků se speciálními potřebami do speciálního vzdělávání</a:t>
            </a:r>
          </a:p>
          <a:p>
            <a:r>
              <a:rPr lang="cs-CZ" dirty="0" smtClean="0"/>
              <a:t>Vzdělávání žáků mimořádně nadaných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577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č. 72/2005 Sb.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o </a:t>
            </a:r>
            <a:r>
              <a:rPr lang="cs-CZ" i="1" dirty="0"/>
              <a:t>poskytování poradenských služeb ve školách a školských poradenských </a:t>
            </a:r>
            <a:r>
              <a:rPr lang="cs-CZ" i="1" dirty="0" smtClean="0"/>
              <a:t>zařízeních </a:t>
            </a:r>
            <a:r>
              <a:rPr lang="cs-CZ" i="1" dirty="0" smtClean="0">
                <a:solidFill>
                  <a:srgbClr val="FF0000"/>
                </a:solidFill>
              </a:rPr>
              <a:t>ve znění pozdějších předpisů</a:t>
            </a:r>
          </a:p>
          <a:p>
            <a:r>
              <a:rPr lang="vi-VN" dirty="0" smtClean="0"/>
              <a:t>Vyhláška č. 116/2011 </a:t>
            </a:r>
            <a:r>
              <a:rPr lang="vi-VN" dirty="0"/>
              <a:t>Sb. </a:t>
            </a:r>
            <a:r>
              <a:rPr lang="is-IS" dirty="0" smtClean="0"/>
              <a:t>→ </a:t>
            </a:r>
            <a:r>
              <a:rPr lang="cs-CZ" dirty="0" smtClean="0"/>
              <a:t>Vyhláška </a:t>
            </a:r>
            <a:r>
              <a:rPr lang="cs-CZ" dirty="0"/>
              <a:t>č. 197/2016 Sb</a:t>
            </a:r>
            <a:r>
              <a:rPr lang="cs-CZ" dirty="0" smtClean="0"/>
              <a:t>. </a:t>
            </a:r>
            <a:r>
              <a:rPr lang="is-IS" dirty="0" smtClean="0"/>
              <a:t>→ </a:t>
            </a:r>
            <a:r>
              <a:rPr lang="cs-CZ" dirty="0">
                <a:solidFill>
                  <a:srgbClr val="FF0000"/>
                </a:solidFill>
              </a:rPr>
              <a:t>Vyhláška č. 607/2020 Sb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rgbClr val="FF0000"/>
                </a:solidFill>
                <a:hlinkClick r:id="rId2"/>
              </a:rPr>
              <a:t>www.zakonyprolidi.cz/cs/2005-72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747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Poradenská zařízení – Pedagogicko-psychologické poradny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Poradenská zařízení zaměřená na komplexní psychologickou, </a:t>
            </a:r>
            <a:r>
              <a:rPr lang="cs-CZ" dirty="0" err="1" smtClean="0"/>
              <a:t>speciálněpedagogickou</a:t>
            </a:r>
            <a:r>
              <a:rPr lang="cs-CZ" dirty="0" smtClean="0"/>
              <a:t> a sociální diagnostiku</a:t>
            </a:r>
          </a:p>
          <a:p>
            <a:r>
              <a:rPr lang="cs-CZ" dirty="0" smtClean="0"/>
              <a:t>Jsou zacílena na zjištění příčin poruch učení, chování a dalších problémů ve vývoji osobnosti</a:t>
            </a:r>
          </a:p>
          <a:p>
            <a:r>
              <a:rPr lang="cs-CZ" dirty="0" smtClean="0"/>
              <a:t>Zjišťuje individuální předpoklady pro profesní orientaci žáků</a:t>
            </a:r>
          </a:p>
          <a:p>
            <a:r>
              <a:rPr lang="cs-CZ" dirty="0" smtClean="0"/>
              <a:t>Zajištění péče: ambulantně nebo návštěvou škol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45318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5_pece_legislativa</Template>
  <TotalTime>10016</TotalTime>
  <Words>2168</Words>
  <Application>Microsoft Macintosh PowerPoint</Application>
  <PresentationFormat>Širokoúhlá obrazovka</PresentationFormat>
  <Paragraphs>327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Tahoma</vt:lpstr>
      <vt:lpstr>Wingdings</vt:lpstr>
      <vt:lpstr>Arial</vt:lpstr>
      <vt:lpstr>Prezentace_MU_CZ</vt:lpstr>
      <vt:lpstr>Péče, legislativa</vt:lpstr>
      <vt:lpstr>Systém péče o osoby s NKS</vt:lpstr>
      <vt:lpstr>Rezort školství mládeže a tělovýchovy</vt:lpstr>
      <vt:lpstr>Není logoped jako logoped – MŠMT</vt:lpstr>
      <vt:lpstr>Rezort školství mládeže a tělovýchovy</vt:lpstr>
      <vt:lpstr>Rezort školství mládeže a tělovýchovy</vt:lpstr>
      <vt:lpstr>Vyhláška č. 73/2005 Sb. - shrnutí  </vt:lpstr>
      <vt:lpstr>Vyhláška č. 72/2005 Sb.</vt:lpstr>
      <vt:lpstr>Rezort školství mládeže a tělovýchovy</vt:lpstr>
      <vt:lpstr>Rezort školství mládeže a tělovýchovy</vt:lpstr>
      <vt:lpstr>Rezort školství mládeže a tělovýchovy</vt:lpstr>
      <vt:lpstr>Rezort školství mládeže a tělovýchovy</vt:lpstr>
      <vt:lpstr>Rezort školství mládeže a tělovýchovy</vt:lpstr>
      <vt:lpstr>Rezort školství mládeže a tělovýchovy</vt:lpstr>
      <vt:lpstr>Rezort školství mládeže a tělovýchovy</vt:lpstr>
      <vt:lpstr>Rezort školství mládeže a tělovýchovy</vt:lpstr>
      <vt:lpstr>Rezort školství mládeže a tělovýchovy</vt:lpstr>
      <vt:lpstr>Pracovníci SPC</vt:lpstr>
      <vt:lpstr>Činnosti speciálního pedagoga</vt:lpstr>
      <vt:lpstr>Činnosti psychologa</vt:lpstr>
      <vt:lpstr>Činnosti sociálního pracovníka</vt:lpstr>
      <vt:lpstr>Formy péče SPC</vt:lpstr>
      <vt:lpstr>Rezort zdravotnictví</vt:lpstr>
      <vt:lpstr>Rezort zdravotnictví</vt:lpstr>
      <vt:lpstr>Rezort zdravotnictví</vt:lpstr>
      <vt:lpstr>Rezort práce a sociálních věcí</vt:lpstr>
      <vt:lpstr>Rezort práce a sociálních věcí</vt:lpstr>
      <vt:lpstr>Střediska rané péče</vt:lpstr>
      <vt:lpstr>Střediska rané péče</vt:lpstr>
      <vt:lpstr>Střediska rané péče</vt:lpstr>
      <vt:lpstr>Střediska rané péče</vt:lpstr>
      <vt:lpstr>Střediska rané péče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Péče, legislativa</dc:title>
  <dc:creator>Kateřina Richterová</dc:creator>
  <cp:lastModifiedBy>Kateřina Richterová</cp:lastModifiedBy>
  <cp:revision>28</cp:revision>
  <cp:lastPrinted>1601-01-01T00:00:00Z</cp:lastPrinted>
  <dcterms:created xsi:type="dcterms:W3CDTF">2022-02-17T10:21:01Z</dcterms:created>
  <dcterms:modified xsi:type="dcterms:W3CDTF">2022-03-03T13:02:21Z</dcterms:modified>
</cp:coreProperties>
</file>