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38" d="100"/>
          <a:sy n="38" d="100"/>
        </p:scale>
        <p:origin x="184" y="18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48iXNehrn4" TargetMode="External"/><Relationship Id="rId4" Type="http://schemas.openxmlformats.org/officeDocument/2006/relationships/hyperlink" Target="https://www.youtube.com/watch?v=xWt6h6PpUzk" TargetMode="External"/><Relationship Id="rId5" Type="http://schemas.openxmlformats.org/officeDocument/2006/relationships/image" Target="../media/image5.png"/><Relationship Id="rId6" Type="http://schemas.openxmlformats.org/officeDocument/2006/relationships/hyperlink" Target="https://www.mapvzdelavani.cz/e_download.php?file=data/multipage/editor/editor-27-132-cs_17.pdf&amp;original=Pom&#367;cky+a+materi&#225;ly+pro+rozvoj+&#345;e&#269;i+v+M&#352;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XF9v97BseNk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8FaIxyDypV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Logopedická intervence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V</a:t>
            </a:r>
            <a:r>
              <a:rPr lang="cs-CZ" b="1" dirty="0" smtClean="0"/>
              <a:t>ymezení </a:t>
            </a:r>
            <a:r>
              <a:rPr lang="cs-CZ" b="1" dirty="0"/>
              <a:t>jednotlivých oblastí.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Logopedická terapie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Specifická aktivita, která se realizuje specifickými metodami ve specifické situaci záměrného učení</a:t>
            </a:r>
          </a:p>
          <a:p>
            <a:r>
              <a:rPr lang="cs-CZ" dirty="0" smtClean="0"/>
              <a:t>Může být realizována rodinnými příslušníky i samotným klientem NKS na základě pokynů od logopeda</a:t>
            </a:r>
          </a:p>
          <a:p>
            <a:r>
              <a:rPr lang="cs-CZ" dirty="0" smtClean="0"/>
              <a:t>Metody terapie v logopedii:</a:t>
            </a:r>
          </a:p>
          <a:p>
            <a:pPr lvl="1"/>
            <a:r>
              <a:rPr lang="cs-CZ" dirty="0" smtClean="0"/>
              <a:t>Stimulující: rozvijí a stimuluje opožděné řečové funkce (např. u NVŘ)</a:t>
            </a:r>
          </a:p>
          <a:p>
            <a:pPr lvl="1"/>
            <a:r>
              <a:rPr lang="cs-CZ" dirty="0" smtClean="0"/>
              <a:t>Korigující: korekce vadné výslovnosti (např. u dyslálie)</a:t>
            </a:r>
          </a:p>
          <a:p>
            <a:pPr lvl="1"/>
            <a:r>
              <a:rPr lang="cs-CZ" dirty="0" err="1" smtClean="0"/>
              <a:t>Reedukující</a:t>
            </a:r>
            <a:r>
              <a:rPr lang="cs-CZ" dirty="0" smtClean="0"/>
              <a:t>: navození ztracených řečových funkcí (např. u afatiků)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47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 logopedické diagnostice a terapii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36968"/>
            <a:ext cx="10753200" cy="4139998"/>
          </a:xfrm>
        </p:spPr>
        <p:txBody>
          <a:bodyPr/>
          <a:lstStyle/>
          <a:p>
            <a:r>
              <a:rPr lang="cs-CZ" dirty="0" smtClean="0"/>
              <a:t>Stále se vyvíjející a zdokonalující</a:t>
            </a:r>
          </a:p>
          <a:p>
            <a:r>
              <a:rPr lang="cs-CZ" sz="2000" i="1" dirty="0" smtClean="0"/>
              <a:t>Stimulační – </a:t>
            </a:r>
            <a:r>
              <a:rPr lang="cs-CZ" sz="2000" dirty="0" smtClean="0"/>
              <a:t>zvukové hračky, foukadla, hudební nástroje</a:t>
            </a:r>
            <a:endParaRPr lang="cs-CZ" sz="2000" i="1" dirty="0" smtClean="0"/>
          </a:p>
          <a:p>
            <a:r>
              <a:rPr lang="cs-CZ" sz="2000" i="1" dirty="0" smtClean="0"/>
              <a:t>Motivační – </a:t>
            </a:r>
            <a:r>
              <a:rPr lang="cs-CZ" sz="2000" dirty="0" smtClean="0"/>
              <a:t>hračky</a:t>
            </a:r>
            <a:endParaRPr lang="cs-CZ" sz="2000" i="1" dirty="0" smtClean="0"/>
          </a:p>
          <a:p>
            <a:r>
              <a:rPr lang="cs-CZ" sz="2000" i="1" dirty="0" smtClean="0"/>
              <a:t>Didaktické – </a:t>
            </a:r>
            <a:r>
              <a:rPr lang="cs-CZ" sz="2000" dirty="0" smtClean="0"/>
              <a:t>soubory slov a obrázků, logopedické říkanky, čtecí tabulky</a:t>
            </a:r>
            <a:endParaRPr lang="cs-CZ" sz="2000" i="1" dirty="0" smtClean="0"/>
          </a:p>
          <a:p>
            <a:r>
              <a:rPr lang="cs-CZ" sz="2000" i="1" dirty="0" smtClean="0"/>
              <a:t>Derivační - </a:t>
            </a:r>
            <a:r>
              <a:rPr lang="cs-CZ" sz="2000" dirty="0"/>
              <a:t>pomáhají osobě s NKS nesoustředit se na svůj mluvní projev (např. u </a:t>
            </a:r>
            <a:r>
              <a:rPr lang="cs-CZ" sz="2000" dirty="0" err="1"/>
              <a:t>balbutiků</a:t>
            </a:r>
            <a:r>
              <a:rPr lang="cs-CZ" sz="2000" dirty="0" smtClean="0"/>
              <a:t>)</a:t>
            </a:r>
            <a:endParaRPr lang="cs-CZ" sz="2000" i="1" dirty="0" smtClean="0"/>
          </a:p>
          <a:p>
            <a:r>
              <a:rPr lang="cs-CZ" sz="2000" i="1" dirty="0" smtClean="0"/>
              <a:t>Podpůrné – </a:t>
            </a:r>
            <a:r>
              <a:rPr lang="cs-CZ" sz="2000" dirty="0" smtClean="0"/>
              <a:t>špachtle, logopedické sondy, </a:t>
            </a:r>
            <a:r>
              <a:rPr lang="cs-CZ" sz="2000" dirty="0" err="1" smtClean="0"/>
              <a:t>rotavibrátory</a:t>
            </a:r>
            <a:endParaRPr lang="cs-CZ" sz="2000" i="1" dirty="0" smtClean="0"/>
          </a:p>
          <a:p>
            <a:r>
              <a:rPr lang="cs-CZ" sz="2000" i="1" dirty="0" smtClean="0"/>
              <a:t>Názorné – </a:t>
            </a:r>
            <a:r>
              <a:rPr lang="cs-CZ" sz="2000" dirty="0" smtClean="0"/>
              <a:t>logopedické zrcadlo, přístroje zachycující tónovou výšku hlasu</a:t>
            </a:r>
            <a:endParaRPr lang="cs-CZ" sz="2000" i="1" dirty="0" smtClean="0"/>
          </a:p>
          <a:p>
            <a:r>
              <a:rPr lang="cs-CZ" sz="2000" i="1" dirty="0" smtClean="0"/>
              <a:t>Registrační - </a:t>
            </a:r>
            <a:r>
              <a:rPr lang="cs-CZ" sz="2000" dirty="0" smtClean="0"/>
              <a:t>zvukové záznamy, videozáznamy, záznamové archy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36289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pomůcek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www.youtube.com/watch?v=XF9v97BseNk</a:t>
            </a:r>
            <a:r>
              <a:rPr lang="cs-CZ" sz="2000" dirty="0" smtClean="0"/>
              <a:t> - bzučák</a:t>
            </a:r>
          </a:p>
          <a:p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www.youtube.com/watch?v=D48iXNehrn4</a:t>
            </a:r>
            <a:r>
              <a:rPr lang="cs-CZ" sz="2000" dirty="0" smtClean="0"/>
              <a:t> - “logopedické“ zrcadlo</a:t>
            </a:r>
          </a:p>
          <a:p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www.youtube.com/watch?v=xWt6h6PpUzk</a:t>
            </a:r>
            <a:r>
              <a:rPr lang="cs-CZ" sz="2000" dirty="0" smtClean="0"/>
              <a:t> - využití dřevěné špachtle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14" y="3077737"/>
            <a:ext cx="6887825" cy="248672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519854" y="5564459"/>
            <a:ext cx="5475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+mn-lt"/>
              </a:rPr>
              <a:t>Logopedické </a:t>
            </a:r>
            <a:r>
              <a:rPr lang="cs-CZ" sz="1000" dirty="0" err="1" smtClean="0">
                <a:latin typeface="+mn-lt"/>
              </a:rPr>
              <a:t>šondy</a:t>
            </a:r>
            <a:r>
              <a:rPr lang="cs-CZ" sz="1000" dirty="0" smtClean="0">
                <a:latin typeface="+mn-lt"/>
              </a:rPr>
              <a:t> (špachtle) a </a:t>
            </a:r>
            <a:r>
              <a:rPr lang="cs-CZ" sz="1000" dirty="0" err="1" smtClean="0">
                <a:latin typeface="+mn-lt"/>
              </a:rPr>
              <a:t>rotavibrátor</a:t>
            </a:r>
            <a:r>
              <a:rPr lang="cs-CZ" sz="1000" dirty="0">
                <a:latin typeface="+mn-lt"/>
              </a:rPr>
              <a:t>: </a:t>
            </a:r>
            <a:r>
              <a:rPr lang="cs-CZ" sz="1000" dirty="0">
                <a:latin typeface="+mn-lt"/>
                <a:hlinkClick r:id="rId6"/>
              </a:rPr>
              <a:t>https://</a:t>
            </a:r>
            <a:r>
              <a:rPr lang="cs-CZ" sz="1000" dirty="0" smtClean="0">
                <a:latin typeface="+mn-lt"/>
                <a:hlinkClick r:id="rId6"/>
              </a:rPr>
              <a:t>www.mapvzdelavani.cz/e_download.php?file=data/multipage/editor/editor-27-132-cs_17.pdf&amp;original=Pomůcky+a+materiály+pro+rozvoj+řeči+v+MŠ.pdf</a:t>
            </a:r>
            <a:endParaRPr lang="cs-CZ" sz="1000" dirty="0" smtClean="0">
              <a:latin typeface="+mn-lt"/>
            </a:endParaRPr>
          </a:p>
          <a:p>
            <a:endParaRPr lang="cs-CZ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042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Video: pozor na logopedické pomůcky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www.youtube.com/watch?v=8FaIxyDypVw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92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logopedické intervence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Činnost, kterou logoped vykonává</a:t>
            </a:r>
          </a:p>
          <a:p>
            <a:r>
              <a:rPr lang="cs-CZ" dirty="0" smtClean="0"/>
              <a:t>LI jako stěžejní uchopení pojmů </a:t>
            </a:r>
            <a:r>
              <a:rPr lang="cs-CZ" i="1" dirty="0" smtClean="0"/>
              <a:t>„výchova“ „výchova řeči“ „logopedická péče“ „rozvoj řeči“ „náprava řeči“</a:t>
            </a:r>
          </a:p>
          <a:p>
            <a:r>
              <a:rPr lang="cs-CZ" i="1" dirty="0" smtClean="0"/>
              <a:t>„Termín logopedická intervence chápeme v tom nejširším slova smyslu tak, abychom jím podchytili celý komplex různorodých činností logopeda“ </a:t>
            </a:r>
            <a:r>
              <a:rPr lang="cs-CZ" dirty="0" smtClean="0"/>
              <a:t>(</a:t>
            </a:r>
            <a:r>
              <a:rPr lang="cs-CZ" dirty="0" err="1" smtClean="0"/>
              <a:t>Lechta</a:t>
            </a:r>
            <a:r>
              <a:rPr lang="cs-CZ" dirty="0" smtClean="0"/>
              <a:t>, 2003)</a:t>
            </a:r>
          </a:p>
          <a:p>
            <a:r>
              <a:rPr lang="cs-CZ" dirty="0" smtClean="0"/>
              <a:t>LI jako specifická aktivita, kterou logoped uskutečňuje s určitým cílem</a:t>
            </a:r>
            <a:r>
              <a:rPr lang="mr-IN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46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logopedické intervence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24734"/>
            <a:ext cx="10753200" cy="4139998"/>
          </a:xfrm>
        </p:spPr>
        <p:txBody>
          <a:bodyPr/>
          <a:lstStyle/>
          <a:p>
            <a:r>
              <a:rPr lang="cs-CZ" dirty="0" smtClean="0"/>
              <a:t>1. identifikovat</a:t>
            </a:r>
          </a:p>
          <a:p>
            <a:r>
              <a:rPr lang="cs-CZ" dirty="0" smtClean="0"/>
              <a:t>2. eliminovat, zmírnit nebo překonat NKS</a:t>
            </a:r>
          </a:p>
          <a:p>
            <a:r>
              <a:rPr lang="cs-CZ" dirty="0" smtClean="0"/>
              <a:t>3. předejít NKS, zlepšit komunikační schopnost</a:t>
            </a:r>
          </a:p>
          <a:p>
            <a:endParaRPr lang="cs-CZ" dirty="0"/>
          </a:p>
          <a:p>
            <a:r>
              <a:rPr lang="cs-CZ" dirty="0" smtClean="0"/>
              <a:t>Logopedická intervence je prováděna na třech úrovních:</a:t>
            </a:r>
          </a:p>
          <a:p>
            <a:pPr lvl="1"/>
            <a:r>
              <a:rPr lang="cs-CZ" dirty="0"/>
              <a:t>Logopedická diagnostika</a:t>
            </a:r>
          </a:p>
          <a:p>
            <a:pPr lvl="1"/>
            <a:r>
              <a:rPr lang="cs-CZ" dirty="0"/>
              <a:t>Logopedická terapie</a:t>
            </a:r>
          </a:p>
          <a:p>
            <a:pPr lvl="1"/>
            <a:r>
              <a:rPr lang="cs-CZ" dirty="0"/>
              <a:t>Logopedická prevence</a:t>
            </a:r>
          </a:p>
          <a:p>
            <a:endParaRPr lang="cs-CZ" dirty="0" smtClean="0"/>
          </a:p>
          <a:p>
            <a:r>
              <a:rPr lang="cs-CZ" dirty="0" smtClean="0"/>
              <a:t>Všechny tři úrovně se zásadním způsobem prolínají, navazují na sebe a nelze je od sebe fakticky „oddělit“</a:t>
            </a:r>
          </a:p>
        </p:txBody>
      </p:sp>
    </p:spTree>
    <p:extLst>
      <p:ext uri="{BB962C8B-B14F-4D97-AF65-F5344CB8AC3E}">
        <p14:creationId xmlns:p14="http://schemas.microsoft.com/office/powerpoint/2010/main" val="22052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85103"/>
            <a:ext cx="10753200" cy="451576"/>
          </a:xfrm>
        </p:spPr>
        <p:txBody>
          <a:bodyPr/>
          <a:lstStyle/>
          <a:p>
            <a:r>
              <a:rPr lang="cs-CZ" dirty="0" smtClean="0"/>
              <a:t>Logopedická prevence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90197"/>
            <a:ext cx="10753200" cy="4139998"/>
          </a:xfrm>
        </p:spPr>
        <p:txBody>
          <a:bodyPr/>
          <a:lstStyle/>
          <a:p>
            <a:r>
              <a:rPr lang="cs-CZ" dirty="0" smtClean="0"/>
              <a:t>3 metody logopedické prevence:</a:t>
            </a:r>
          </a:p>
          <a:p>
            <a:r>
              <a:rPr lang="cs-CZ" i="1" dirty="0" smtClean="0"/>
              <a:t>Primární:</a:t>
            </a:r>
          </a:p>
          <a:p>
            <a:pPr lvl="1"/>
            <a:r>
              <a:rPr lang="cs-CZ" dirty="0" smtClean="0"/>
              <a:t>Předcházení situacím, které mohou způsobit NKS</a:t>
            </a:r>
          </a:p>
          <a:p>
            <a:pPr lvl="1"/>
            <a:r>
              <a:rPr lang="cs-CZ" dirty="0" smtClean="0"/>
              <a:t>Např. situace vyvolávající možné poruchy hlasu</a:t>
            </a:r>
          </a:p>
          <a:p>
            <a:pPr lvl="1"/>
            <a:r>
              <a:rPr lang="cs-CZ" dirty="0" smtClean="0"/>
              <a:t>Podpora správného vývoje řeči</a:t>
            </a:r>
          </a:p>
          <a:p>
            <a:pPr lvl="1"/>
            <a:r>
              <a:rPr lang="cs-CZ" dirty="0" smtClean="0"/>
              <a:t>Preventivní péče ve zdravotnictví</a:t>
            </a:r>
          </a:p>
          <a:p>
            <a:r>
              <a:rPr lang="cs-CZ" i="1" dirty="0" smtClean="0"/>
              <a:t>Sekundární:</a:t>
            </a:r>
          </a:p>
          <a:p>
            <a:pPr lvl="1"/>
            <a:r>
              <a:rPr lang="cs-CZ" dirty="0" smtClean="0"/>
              <a:t>Zaměřena na tzv. rizikové skupiny, u kterých se NKS může projevit</a:t>
            </a:r>
          </a:p>
          <a:p>
            <a:pPr lvl="1"/>
            <a:r>
              <a:rPr lang="cs-CZ" dirty="0" smtClean="0"/>
              <a:t>Operní pěvci, herci, učitelé</a:t>
            </a:r>
          </a:p>
          <a:p>
            <a:pPr lvl="1"/>
            <a:r>
              <a:rPr lang="cs-CZ" dirty="0" smtClean="0"/>
              <a:t>Děti, které nemají správný řečový vzor, které nejsou dostatečně řečově a sociálně stimulovány</a:t>
            </a:r>
          </a:p>
          <a:p>
            <a:r>
              <a:rPr lang="cs-CZ" i="1" dirty="0" smtClean="0"/>
              <a:t>Terciární:</a:t>
            </a:r>
          </a:p>
          <a:p>
            <a:pPr lvl="1"/>
            <a:r>
              <a:rPr lang="cs-CZ" dirty="0" smtClean="0"/>
              <a:t>Cílová skupina: děti, </a:t>
            </a:r>
            <a:r>
              <a:rPr lang="cs-CZ" dirty="0"/>
              <a:t>ž</a:t>
            </a:r>
            <a:r>
              <a:rPr lang="cs-CZ" dirty="0" smtClean="0"/>
              <a:t>áci, klienti s již narušenou komunikační schopnosti</a:t>
            </a:r>
          </a:p>
          <a:p>
            <a:pPr lvl="1"/>
            <a:r>
              <a:rPr lang="cs-CZ" dirty="0" smtClean="0"/>
              <a:t>Snaha předejít potížím v socializaci</a:t>
            </a:r>
          </a:p>
          <a:p>
            <a:pPr lvl="1"/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51424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Logopedická diagnostika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Cíl: stanovení diagnózy NKS nebo jiné poruchy způsobující NKS</a:t>
            </a:r>
          </a:p>
          <a:p>
            <a:r>
              <a:rPr lang="cs-CZ" dirty="0"/>
              <a:t>Diagnostika v medicíně vs. ve speciální pedagogice</a:t>
            </a:r>
          </a:p>
          <a:p>
            <a:pPr lvl="1"/>
            <a:r>
              <a:rPr lang="cs-CZ" dirty="0"/>
              <a:t>Zaměřujeme se i na neporušené funkce, čili na to, co je správně</a:t>
            </a:r>
          </a:p>
          <a:p>
            <a:pPr lvl="1"/>
            <a:r>
              <a:rPr lang="cs-CZ" dirty="0"/>
              <a:t>To se potom snažíme zužitkovat v následné terapii</a:t>
            </a:r>
          </a:p>
          <a:p>
            <a:endParaRPr lang="cs-CZ" dirty="0" smtClean="0"/>
          </a:p>
          <a:p>
            <a:r>
              <a:rPr lang="cs-CZ" dirty="0" smtClean="0"/>
              <a:t>Správná diagnostika je cílem pro správnou terapii – </a:t>
            </a:r>
            <a:r>
              <a:rPr lang="cs-CZ" i="1" dirty="0" smtClean="0"/>
              <a:t>plán logopedické intervence</a:t>
            </a:r>
          </a:p>
          <a:p>
            <a:r>
              <a:rPr lang="cs-CZ" dirty="0" smtClean="0"/>
              <a:t>Má specifikovat druh NKS, jeho etiologii, příčiny, důsledky apod.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602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úrovně logopedické diagnostiky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Orientační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á vyšetřovaná osoba NKS nebo ne?</a:t>
            </a:r>
          </a:p>
          <a:p>
            <a:pPr lvl="1"/>
            <a:r>
              <a:rPr lang="cs-CZ" dirty="0" smtClean="0"/>
              <a:t>Provádí se v rámci depistáže</a:t>
            </a:r>
          </a:p>
          <a:p>
            <a:r>
              <a:rPr lang="cs-CZ" i="1" dirty="0" smtClean="0"/>
              <a:t>Základní</a:t>
            </a:r>
          </a:p>
          <a:p>
            <a:pPr lvl="1"/>
            <a:r>
              <a:rPr lang="cs-CZ" dirty="0" smtClean="0"/>
              <a:t>O jaký druh NKS se jedná?</a:t>
            </a:r>
          </a:p>
          <a:p>
            <a:pPr lvl="1"/>
            <a:r>
              <a:rPr lang="cs-CZ" dirty="0" smtClean="0"/>
              <a:t>Cílem je stanovení diagnózy</a:t>
            </a:r>
          </a:p>
          <a:p>
            <a:r>
              <a:rPr lang="cs-CZ" i="1" dirty="0" smtClean="0"/>
              <a:t>Speciální</a:t>
            </a:r>
          </a:p>
          <a:p>
            <a:pPr lvl="1"/>
            <a:r>
              <a:rPr lang="cs-CZ" dirty="0" smtClean="0"/>
              <a:t>Jaká je etiologie, příznaky, forma, typ, stupeň NKS?</a:t>
            </a:r>
          </a:p>
          <a:p>
            <a:pPr lvl="1"/>
            <a:r>
              <a:rPr lang="cs-CZ" dirty="0" smtClean="0"/>
              <a:t>Jaké jsou její zvláštnosti a jaké jsou její následky?</a:t>
            </a:r>
          </a:p>
          <a:p>
            <a:pPr lvl="1"/>
            <a:r>
              <a:rPr lang="cs-CZ" dirty="0" smtClean="0"/>
              <a:t>Jaká je prognóza?</a:t>
            </a:r>
          </a:p>
          <a:p>
            <a:pPr lvl="1"/>
            <a:r>
              <a:rPr lang="cs-CZ" dirty="0" smtClean="0"/>
              <a:t>Využívá multidisciplinární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3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Model logopedického vyšetření (</a:t>
            </a:r>
            <a:r>
              <a:rPr lang="cs-CZ" sz="3600" dirty="0" err="1" smtClean="0"/>
              <a:t>Lechta</a:t>
            </a:r>
            <a:r>
              <a:rPr lang="cs-CZ" sz="3600" dirty="0" smtClean="0"/>
              <a:t>, 1990)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35885"/>
            <a:ext cx="10753200" cy="4139998"/>
          </a:xfrm>
        </p:spPr>
        <p:txBody>
          <a:bodyPr/>
          <a:lstStyle/>
          <a:p>
            <a:r>
              <a:rPr lang="cs-CZ" sz="2400" dirty="0" smtClean="0"/>
              <a:t>Navázání kontaktu</a:t>
            </a:r>
          </a:p>
          <a:p>
            <a:r>
              <a:rPr lang="cs-CZ" sz="2400" dirty="0" smtClean="0"/>
              <a:t>Osobní a rodinná anamnéza</a:t>
            </a:r>
          </a:p>
          <a:p>
            <a:r>
              <a:rPr lang="cs-CZ" sz="2400" dirty="0" smtClean="0"/>
              <a:t>Vyšetření sluchu (orientační vyšetření sluchu, vyšetření fonematické diferenciace)</a:t>
            </a:r>
          </a:p>
          <a:p>
            <a:r>
              <a:rPr lang="cs-CZ" sz="2400" dirty="0" smtClean="0"/>
              <a:t>Vyšetření porozumění řeči (receptivní složka řeči)</a:t>
            </a:r>
          </a:p>
          <a:p>
            <a:r>
              <a:rPr lang="cs-CZ" sz="2400" dirty="0" smtClean="0"/>
              <a:t>Vyšetření řečové produkce (expresivní složka řeči)</a:t>
            </a:r>
          </a:p>
          <a:p>
            <a:pPr lvl="1"/>
            <a:r>
              <a:rPr lang="cs-CZ" sz="1600" dirty="0" smtClean="0"/>
              <a:t>Pasivní i aktivní slovní zásoba, gramatická stránka řeči, výslovnost hlásek, prozodické faktory řeči, muzikálnost, dýchání, čtení, psaní, počítání, užití hlasu</a:t>
            </a:r>
          </a:p>
          <a:p>
            <a:r>
              <a:rPr lang="cs-CZ" sz="2400" dirty="0" smtClean="0"/>
              <a:t>Vyšetření motoriky (JM, HM, </a:t>
            </a:r>
            <a:r>
              <a:rPr lang="cs-CZ" sz="2400" dirty="0" err="1" smtClean="0"/>
              <a:t>oromotorika</a:t>
            </a:r>
            <a:r>
              <a:rPr lang="cs-CZ" sz="2400" dirty="0" smtClean="0"/>
              <a:t>, </a:t>
            </a:r>
            <a:r>
              <a:rPr lang="cs-CZ" sz="2400" dirty="0" err="1" smtClean="0"/>
              <a:t>grafomotorika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Vyšetření laterality</a:t>
            </a:r>
          </a:p>
          <a:p>
            <a:r>
              <a:rPr lang="cs-CZ" sz="2400" dirty="0" smtClean="0"/>
              <a:t>Prozkoumání sociálního prostředí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614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zásady diagnostiky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Objektivnost</a:t>
            </a:r>
          </a:p>
          <a:p>
            <a:r>
              <a:rPr lang="cs-CZ" dirty="0" smtClean="0"/>
              <a:t>Komplexnost</a:t>
            </a:r>
          </a:p>
          <a:p>
            <a:r>
              <a:rPr lang="cs-CZ" dirty="0" smtClean="0"/>
              <a:t>Týmový přístup</a:t>
            </a:r>
          </a:p>
          <a:p>
            <a:r>
              <a:rPr lang="cs-CZ" dirty="0" smtClean="0"/>
              <a:t>Kvantifikace</a:t>
            </a:r>
          </a:p>
          <a:p>
            <a:r>
              <a:rPr lang="cs-CZ" dirty="0" smtClean="0"/>
              <a:t>Dlouhodobé pozorování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8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metody </a:t>
            </a:r>
            <a:r>
              <a:rPr lang="cs-CZ" dirty="0" err="1" smtClean="0"/>
              <a:t>speciálněpedagogické</a:t>
            </a:r>
            <a:r>
              <a:rPr lang="cs-CZ" dirty="0" smtClean="0"/>
              <a:t> diagnostiky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70421"/>
            <a:ext cx="10753200" cy="4139998"/>
          </a:xfrm>
        </p:spPr>
        <p:txBody>
          <a:bodyPr/>
          <a:lstStyle/>
          <a:p>
            <a:r>
              <a:rPr lang="cs-CZ" dirty="0" smtClean="0"/>
              <a:t>Pozorování – diagnostické listy, záznamové archy</a:t>
            </a:r>
          </a:p>
          <a:p>
            <a:r>
              <a:rPr lang="cs-CZ" dirty="0" smtClean="0"/>
              <a:t>Metody explorační – dotazníky, rozhovory</a:t>
            </a:r>
          </a:p>
          <a:p>
            <a:r>
              <a:rPr lang="cs-CZ" dirty="0" smtClean="0"/>
              <a:t>Diagnostické zkoušení – vyšetřování výslovnosti, písemné zkoušení</a:t>
            </a:r>
          </a:p>
          <a:p>
            <a:r>
              <a:rPr lang="cs-CZ" dirty="0" smtClean="0"/>
              <a:t>Testové metody – testové baterie</a:t>
            </a:r>
          </a:p>
          <a:p>
            <a:r>
              <a:rPr lang="cs-CZ" dirty="0" smtClean="0"/>
              <a:t>Kazuistické metody – analýza lékařských výsledků</a:t>
            </a:r>
          </a:p>
          <a:p>
            <a:r>
              <a:rPr lang="cs-CZ" dirty="0" smtClean="0"/>
              <a:t>Rozbor výsledků činnosti</a:t>
            </a:r>
          </a:p>
          <a:p>
            <a:r>
              <a:rPr lang="cs-CZ" dirty="0" smtClean="0"/>
              <a:t>Přístrojové a mechanické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81769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6_intervence</Template>
  <TotalTime>235</TotalTime>
  <Words>716</Words>
  <Application>Microsoft Macintosh PowerPoint</Application>
  <PresentationFormat>Širokoúhlá obrazovka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Mangal</vt:lpstr>
      <vt:lpstr>Tahoma</vt:lpstr>
      <vt:lpstr>Wingdings</vt:lpstr>
      <vt:lpstr>Arial</vt:lpstr>
      <vt:lpstr>Prezentace_MU_CZ</vt:lpstr>
      <vt:lpstr>Logopedická intervence</vt:lpstr>
      <vt:lpstr>Vymezení logopedické intervence</vt:lpstr>
      <vt:lpstr>Cíle logopedické intervence</vt:lpstr>
      <vt:lpstr>Logopedická prevence</vt:lpstr>
      <vt:lpstr>Logopedická diagnostika</vt:lpstr>
      <vt:lpstr>Tři úrovně logopedické diagnostiky</vt:lpstr>
      <vt:lpstr>Model logopedického vyšetření (Lechta, 1990)</vt:lpstr>
      <vt:lpstr>Všeobecné zásady diagnostiky</vt:lpstr>
      <vt:lpstr>Obecné metody speciálněpedagogické diagnostiky</vt:lpstr>
      <vt:lpstr>Logopedická terapie</vt:lpstr>
      <vt:lpstr>Pomůcky v logopedické diagnostice a terapii</vt:lpstr>
      <vt:lpstr>Příklady pomůcek</vt:lpstr>
      <vt:lpstr>Video: pozor na logopedické pomůcky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intervence</dc:title>
  <dc:creator>Kateřina Richterová</dc:creator>
  <cp:lastModifiedBy>Kateřina Richterová</cp:lastModifiedBy>
  <cp:revision>10</cp:revision>
  <cp:lastPrinted>1601-01-01T00:00:00Z</cp:lastPrinted>
  <dcterms:created xsi:type="dcterms:W3CDTF">2022-02-17T11:03:17Z</dcterms:created>
  <dcterms:modified xsi:type="dcterms:W3CDTF">2022-02-17T18:48:04Z</dcterms:modified>
</cp:coreProperties>
</file>