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73" r:id="rId4"/>
    <p:sldId id="258" r:id="rId5"/>
    <p:sldId id="259" r:id="rId6"/>
    <p:sldId id="261" r:id="rId7"/>
    <p:sldId id="260" r:id="rId8"/>
    <p:sldId id="262" r:id="rId9"/>
    <p:sldId id="274" r:id="rId10"/>
    <p:sldId id="275" r:id="rId11"/>
    <p:sldId id="276" r:id="rId12"/>
    <p:sldId id="277" r:id="rId13"/>
    <p:sldId id="283" r:id="rId14"/>
    <p:sldId id="279" r:id="rId15"/>
    <p:sldId id="280" r:id="rId16"/>
    <p:sldId id="281" r:id="rId17"/>
    <p:sldId id="282" r:id="rId18"/>
    <p:sldId id="264" r:id="rId19"/>
    <p:sldId id="263" r:id="rId20"/>
    <p:sldId id="265" r:id="rId21"/>
    <p:sldId id="267" r:id="rId22"/>
    <p:sldId id="266" r:id="rId23"/>
    <p:sldId id="268" r:id="rId24"/>
    <p:sldId id="269" r:id="rId25"/>
    <p:sldId id="270" r:id="rId26"/>
    <p:sldId id="271" r:id="rId27"/>
    <p:sldId id="272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6s1Ps9F3I4" TargetMode="External"/><Relationship Id="rId4" Type="http://schemas.openxmlformats.org/officeDocument/2006/relationships/hyperlink" Target="https://www.youtube.com/watch?v=AVr4mDIGaQQ&amp;t=30s" TargetMode="External"/><Relationship Id="rId5" Type="http://schemas.openxmlformats.org/officeDocument/2006/relationships/hyperlink" Target="https://www.youtube.com/watch?v=O1NJ4IS_73c" TargetMode="External"/><Relationship Id="rId6" Type="http://schemas.openxmlformats.org/officeDocument/2006/relationships/hyperlink" Target="https://www.youtube.com/watch?v=mrs-ahVKQLg&amp;t=77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R_J5OoIWO4A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asopis.aklcr.cz/pdfs/lkl/2019/01/06.pdf" TargetMode="External"/><Relationship Id="rId3" Type="http://schemas.openxmlformats.org/officeDocument/2006/relationships/hyperlink" Target="https://www.solen.cz/pdfs/ped/2004/06/07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Ontogeneze lidské řeči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Ontogeneze řeči a jazykových schopností. Faktory ovlivňující vývoj řeči a jazykových schopností.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kojenec: </a:t>
            </a:r>
            <a:endParaRPr lang="cs-CZ" sz="2400" dirty="0"/>
          </a:p>
          <a:p>
            <a:pPr lvl="1"/>
            <a:r>
              <a:rPr lang="cs-CZ" b="1" dirty="0"/>
              <a:t>6. týden – křik = citové zabarvení nespokojenosti</a:t>
            </a:r>
            <a:r>
              <a:rPr lang="cs-CZ" dirty="0"/>
              <a:t> (tvrdý hlasový začátek</a:t>
            </a:r>
            <a:r>
              <a:rPr lang="cs-CZ" dirty="0" smtClean="0"/>
              <a:t>)</a:t>
            </a:r>
          </a:p>
          <a:p>
            <a:pPr lvl="1"/>
            <a:endParaRPr lang="cs-CZ" sz="1800" dirty="0"/>
          </a:p>
          <a:p>
            <a:pPr lvl="2"/>
            <a:r>
              <a:rPr lang="cs-CZ" dirty="0"/>
              <a:t>dozrávání nervových drah, zapojení </a:t>
            </a:r>
            <a:r>
              <a:rPr lang="cs-CZ" dirty="0" smtClean="0"/>
              <a:t>retikulární formace (síť neuronů)</a:t>
            </a:r>
          </a:p>
          <a:p>
            <a:pPr lvl="2"/>
            <a:endParaRPr lang="cs-CZ" sz="1400" dirty="0"/>
          </a:p>
          <a:p>
            <a:pPr lvl="1"/>
            <a:r>
              <a:rPr lang="cs-CZ" b="1" dirty="0"/>
              <a:t>3. měsíc – křik = citové zabarvení spokojenosti, </a:t>
            </a:r>
            <a:r>
              <a:rPr lang="cs-CZ" dirty="0"/>
              <a:t>nasycení (měkký hlasový začátek</a:t>
            </a:r>
            <a:r>
              <a:rPr lang="cs-CZ" dirty="0" smtClean="0"/>
              <a:t>)</a:t>
            </a:r>
            <a:endParaRPr lang="cs-CZ" sz="1800" dirty="0"/>
          </a:p>
          <a:p>
            <a:pPr lvl="1"/>
            <a:r>
              <a:rPr lang="cs-CZ" dirty="0"/>
              <a:t>3. – 4. měsíc – odpověď broukáním na zvuky, hledá očima zdroj </a:t>
            </a:r>
            <a:r>
              <a:rPr lang="cs-CZ" dirty="0" smtClean="0"/>
              <a:t>zvuku</a:t>
            </a:r>
            <a:endParaRPr lang="cs-CZ" sz="1800" dirty="0"/>
          </a:p>
          <a:p>
            <a:pPr lvl="1"/>
            <a:r>
              <a:rPr lang="cs-CZ" b="1" dirty="0"/>
              <a:t>5. měsíc – pudové žvatlání (</a:t>
            </a:r>
            <a:r>
              <a:rPr lang="cs-CZ" b="1" i="1" dirty="0" err="1"/>
              <a:t>babbling</a:t>
            </a:r>
            <a:r>
              <a:rPr lang="cs-CZ" b="1" dirty="0"/>
              <a:t>)</a:t>
            </a:r>
            <a:r>
              <a:rPr lang="cs-CZ" dirty="0"/>
              <a:t> – </a:t>
            </a:r>
            <a:r>
              <a:rPr lang="cs-CZ" dirty="0" err="1"/>
              <a:t>prahlásky</a:t>
            </a:r>
            <a:r>
              <a:rPr lang="cs-CZ" dirty="0"/>
              <a:t>, </a:t>
            </a:r>
            <a:r>
              <a:rPr lang="cs-CZ" dirty="0" err="1"/>
              <a:t>prefonémy</a:t>
            </a:r>
            <a:endParaRPr lang="cs-CZ" sz="1800" dirty="0"/>
          </a:p>
          <a:p>
            <a:pPr lvl="2"/>
            <a:r>
              <a:rPr lang="cs-CZ" dirty="0"/>
              <a:t>hra s mluvidly, začíná vnímat pohyby úst (5.-6. měsíc)</a:t>
            </a:r>
            <a:endParaRPr lang="cs-CZ" sz="1400" dirty="0"/>
          </a:p>
          <a:p>
            <a:pPr lvl="1"/>
            <a:r>
              <a:rPr lang="cs-CZ" b="1" dirty="0"/>
              <a:t> 6.-8. měsíc – napodobující žvatlání (</a:t>
            </a:r>
            <a:r>
              <a:rPr lang="cs-CZ" b="1" i="1" dirty="0" err="1"/>
              <a:t>lalling</a:t>
            </a:r>
            <a:r>
              <a:rPr lang="cs-CZ" b="1" dirty="0"/>
              <a:t>)</a:t>
            </a:r>
            <a:endParaRPr lang="cs-CZ" sz="1800" dirty="0"/>
          </a:p>
          <a:p>
            <a:pPr lvl="2"/>
            <a:r>
              <a:rPr lang="cs-CZ" dirty="0"/>
              <a:t>důležitý diagnostický moment (sluch. nebo zrak. postižení)</a:t>
            </a:r>
            <a:endParaRPr lang="cs-CZ" sz="1400" dirty="0"/>
          </a:p>
          <a:p>
            <a:pPr lvl="1"/>
            <a:r>
              <a:rPr lang="cs-CZ" dirty="0"/>
              <a:t>10. měsíc – rozumění řeči (paci, paci, </a:t>
            </a:r>
            <a:r>
              <a:rPr lang="cs-CZ" dirty="0" err="1"/>
              <a:t>pápá</a:t>
            </a:r>
            <a:r>
              <a:rPr lang="cs-CZ" dirty="0"/>
              <a:t>..), vědomá zraková a sluchová kontrola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067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Rozumění </a:t>
            </a:r>
            <a:r>
              <a:rPr lang="cs-CZ" dirty="0"/>
              <a:t>řeči </a:t>
            </a:r>
          </a:p>
          <a:p>
            <a:pPr lvl="1"/>
            <a:r>
              <a:rPr lang="cs-CZ" dirty="0"/>
              <a:t>ne v pravém smyslu - dítě reaguje na globální obraz toho, co slyší v asociaci se situací a s kontextem (na úrovni 1. signální soustavy) </a:t>
            </a:r>
          </a:p>
          <a:p>
            <a:pPr lvl="1"/>
            <a:r>
              <a:rPr lang="cs-CZ" dirty="0"/>
              <a:t>intuitivní vžití se do situace za účasti </a:t>
            </a:r>
            <a:r>
              <a:rPr lang="cs-CZ" dirty="0" smtClean="0"/>
              <a:t>faktorů:</a:t>
            </a:r>
          </a:p>
          <a:p>
            <a:pPr lvl="2"/>
            <a:r>
              <a:rPr lang="cs-CZ" dirty="0" smtClean="0"/>
              <a:t>instinktivní </a:t>
            </a:r>
            <a:r>
              <a:rPr lang="cs-CZ" dirty="0"/>
              <a:t>pochopení </a:t>
            </a:r>
            <a:r>
              <a:rPr lang="cs-CZ" dirty="0" smtClean="0"/>
              <a:t>mimiky</a:t>
            </a:r>
          </a:p>
          <a:p>
            <a:pPr lvl="2"/>
            <a:r>
              <a:rPr lang="cs-CZ" dirty="0" err="1" smtClean="0"/>
              <a:t>muzických</a:t>
            </a:r>
            <a:r>
              <a:rPr lang="cs-CZ" dirty="0" smtClean="0"/>
              <a:t> </a:t>
            </a:r>
            <a:r>
              <a:rPr lang="cs-CZ" dirty="0"/>
              <a:t>elementů </a:t>
            </a:r>
            <a:r>
              <a:rPr lang="cs-CZ" dirty="0" smtClean="0"/>
              <a:t>řeči</a:t>
            </a:r>
          </a:p>
          <a:p>
            <a:pPr lvl="2"/>
            <a:r>
              <a:rPr lang="cs-CZ" dirty="0" smtClean="0"/>
              <a:t>instinktivní </a:t>
            </a:r>
            <a:r>
              <a:rPr lang="cs-CZ" dirty="0"/>
              <a:t>pochopení </a:t>
            </a:r>
            <a:r>
              <a:rPr lang="cs-CZ" dirty="0" smtClean="0"/>
              <a:t>gest</a:t>
            </a:r>
          </a:p>
          <a:p>
            <a:pPr lvl="2"/>
            <a:r>
              <a:rPr lang="cs-CZ" dirty="0" smtClean="0"/>
              <a:t>instinktivní </a:t>
            </a:r>
            <a:r>
              <a:rPr lang="cs-CZ" dirty="0"/>
              <a:t>pochopení jazyka jako sytému </a:t>
            </a:r>
            <a:r>
              <a:rPr lang="cs-CZ" dirty="0" smtClean="0"/>
              <a:t>znaků</a:t>
            </a:r>
          </a:p>
          <a:p>
            <a:pPr lvl="2"/>
            <a:r>
              <a:rPr lang="cs-CZ" dirty="0" smtClean="0"/>
              <a:t>motorická </a:t>
            </a:r>
            <a:r>
              <a:rPr lang="cs-CZ" dirty="0"/>
              <a:t>reakce na řeč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875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vývoj řeči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30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sz="2000" b="1" dirty="0"/>
              <a:t>stádium emocionálně volní - do 1,5 roku</a:t>
            </a:r>
          </a:p>
          <a:p>
            <a:r>
              <a:rPr lang="cs-CZ" sz="2000" dirty="0"/>
              <a:t>→ prvotní verbální projev </a:t>
            </a:r>
          </a:p>
          <a:p>
            <a:r>
              <a:rPr lang="cs-CZ" sz="2000" dirty="0"/>
              <a:t>→ jednoslovné věty přání, city, touhy - jen konkrétní </a:t>
            </a:r>
          </a:p>
          <a:p>
            <a:r>
              <a:rPr lang="cs-CZ" sz="2000" b="1" dirty="0"/>
              <a:t>SÉMANTIZACE = 1. až 2. rok </a:t>
            </a:r>
          </a:p>
          <a:p>
            <a:r>
              <a:rPr lang="cs-CZ" sz="2000" dirty="0"/>
              <a:t>→ gesta: „Ukaž jak vysoko vyrosteš?“ </a:t>
            </a:r>
          </a:p>
          <a:p>
            <a:r>
              <a:rPr lang="cs-CZ" sz="2000" dirty="0"/>
              <a:t>→ vyjadřuje žádosti, přání a city - emocionálně volní stránka </a:t>
            </a:r>
          </a:p>
          <a:p>
            <a:r>
              <a:rPr lang="cs-CZ" sz="2000" dirty="0"/>
              <a:t>• 1.rok: → jednoslovné věty – první slova</a:t>
            </a:r>
          </a:p>
          <a:p>
            <a:r>
              <a:rPr lang="cs-CZ" sz="2000" dirty="0"/>
              <a:t>• 1,5 roku: → prozodické faktory výrazné (určitým hláskám dává komunikativní funkci) </a:t>
            </a:r>
          </a:p>
          <a:p>
            <a:r>
              <a:rPr lang="cs-CZ" sz="2000" dirty="0"/>
              <a:t>• 1,5 až 2 roky: </a:t>
            </a:r>
          </a:p>
          <a:p>
            <a:r>
              <a:rPr lang="cs-CZ" sz="2000" dirty="0"/>
              <a:t>→ mluvení jako činnost - funkce řeči je hra: opakování slov </a:t>
            </a:r>
            <a:br>
              <a:rPr lang="cs-CZ" sz="2000" dirty="0"/>
            </a:br>
            <a:r>
              <a:rPr lang="cs-CZ" sz="2000" dirty="0"/>
              <a:t>→ dvouslovné věty - telegrafický styl první věk otázek (Kdo je to? Co je to?)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78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sz="2000" dirty="0"/>
              <a:t>• 2. rok: </a:t>
            </a:r>
            <a:r>
              <a:rPr lang="cs-CZ" sz="2000" dirty="0" smtClean="0"/>
              <a:t>→ 50</a:t>
            </a:r>
            <a:r>
              <a:rPr lang="cs-CZ" sz="2000" dirty="0"/>
              <a:t>% řečové produkce jsou podstatná jména </a:t>
            </a:r>
          </a:p>
          <a:p>
            <a:r>
              <a:rPr lang="cs-CZ" sz="2000" dirty="0"/>
              <a:t>• </a:t>
            </a:r>
            <a:r>
              <a:rPr lang="cs-CZ" sz="2000" b="1" dirty="0"/>
              <a:t>stádium egocentrické - do 2 let </a:t>
            </a:r>
          </a:p>
          <a:p>
            <a:r>
              <a:rPr lang="cs-CZ" sz="2000" dirty="0"/>
              <a:t>→ mluvení je činnost, hra </a:t>
            </a:r>
          </a:p>
          <a:p>
            <a:r>
              <a:rPr lang="cs-CZ" sz="2000" dirty="0"/>
              <a:t>→ napodobuje dospělé </a:t>
            </a:r>
          </a:p>
          <a:p>
            <a:r>
              <a:rPr lang="cs-CZ" sz="2000" dirty="0"/>
              <a:t>→ opakuje slova </a:t>
            </a:r>
          </a:p>
          <a:p>
            <a:r>
              <a:rPr lang="cs-CZ" sz="2000" dirty="0"/>
              <a:t>• </a:t>
            </a:r>
            <a:r>
              <a:rPr lang="cs-CZ" sz="2000" b="1" dirty="0"/>
              <a:t>LEXEMIZACE = 2. až 3. rok života </a:t>
            </a:r>
          </a:p>
          <a:p>
            <a:r>
              <a:rPr lang="cs-CZ" sz="2000" dirty="0"/>
              <a:t>• 2 až 2,5 roku </a:t>
            </a:r>
          </a:p>
          <a:p>
            <a:r>
              <a:rPr lang="cs-CZ" sz="2000" dirty="0"/>
              <a:t>→ začíná ohýbat slova a upřednostňuje verbální projev před neverbálním </a:t>
            </a:r>
          </a:p>
          <a:p>
            <a:r>
              <a:rPr lang="cs-CZ" sz="2000" dirty="0"/>
              <a:t>→ cílem: usměrnit dospělé, komunikovat </a:t>
            </a:r>
          </a:p>
          <a:p>
            <a:r>
              <a:rPr lang="cs-CZ" sz="2000" dirty="0"/>
              <a:t>→ učí se diskriminovat distinktivní znaky (fonémy) </a:t>
            </a:r>
          </a:p>
          <a:p>
            <a:r>
              <a:rPr lang="cs-CZ" sz="2000" dirty="0"/>
              <a:t>→ víceslovné věty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99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720000" y="1340150"/>
            <a:ext cx="10753200" cy="5139850"/>
          </a:xfrm>
        </p:spPr>
        <p:txBody>
          <a:bodyPr/>
          <a:lstStyle/>
          <a:p>
            <a:r>
              <a:rPr lang="cs-CZ" sz="2000" dirty="0"/>
              <a:t>• 2,5 až 3. rok </a:t>
            </a:r>
          </a:p>
          <a:p>
            <a:r>
              <a:rPr lang="cs-CZ" sz="2000" dirty="0"/>
              <a:t>→ zná své jméno, příjmení, </a:t>
            </a:r>
            <a:br>
              <a:rPr lang="cs-CZ" sz="2000" dirty="0"/>
            </a:br>
            <a:r>
              <a:rPr lang="cs-CZ" sz="2000" dirty="0"/>
              <a:t>→ chápe „já“ </a:t>
            </a:r>
            <a:br>
              <a:rPr lang="cs-CZ" sz="2000" dirty="0"/>
            </a:br>
            <a:r>
              <a:rPr lang="cs-CZ" sz="2000" dirty="0"/>
              <a:t>→ měla by být znalost 2/3 hlásek - 1000 slov </a:t>
            </a:r>
            <a:br>
              <a:rPr lang="cs-CZ" sz="2000" dirty="0"/>
            </a:br>
            <a:r>
              <a:rPr lang="cs-CZ" sz="2000" dirty="0"/>
              <a:t>→ chápe roli komunikačního partnera </a:t>
            </a:r>
          </a:p>
          <a:p>
            <a:r>
              <a:rPr lang="cs-CZ" sz="2000" dirty="0"/>
              <a:t>• </a:t>
            </a:r>
            <a:r>
              <a:rPr lang="cs-CZ" sz="2000" b="1" dirty="0"/>
              <a:t>rozvoje komunikační řeči - do 3 let </a:t>
            </a:r>
          </a:p>
          <a:p>
            <a:r>
              <a:rPr lang="cs-CZ" sz="2000" dirty="0"/>
              <a:t>→ pomocí řeči dosahuje cílů chápe souvislosti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90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sz="2000" b="1" dirty="0"/>
              <a:t>• GRAMATIZACE = 3. až 4. rok</a:t>
            </a:r>
          </a:p>
          <a:p>
            <a:r>
              <a:rPr lang="cs-CZ" sz="2000" dirty="0"/>
              <a:t>→ kvalitativní pokroky - chápání významu slov, věty a souvětí </a:t>
            </a:r>
          </a:p>
          <a:p>
            <a:r>
              <a:rPr lang="cs-CZ" sz="2000" dirty="0"/>
              <a:t>→ druhý věk otázek (Proč? Kde? Kdy?) </a:t>
            </a:r>
          </a:p>
          <a:p>
            <a:r>
              <a:rPr lang="cs-CZ" sz="2000" dirty="0"/>
              <a:t>→ problémy se složitými hláskami </a:t>
            </a:r>
          </a:p>
          <a:p>
            <a:r>
              <a:rPr lang="cs-CZ" sz="2000" dirty="0"/>
              <a:t>• 3,5 až 4 roky: </a:t>
            </a:r>
          </a:p>
          <a:p>
            <a:r>
              <a:rPr lang="cs-CZ" sz="2000" dirty="0"/>
              <a:t>→ ovládá 80% samostatných konsonant</a:t>
            </a:r>
          </a:p>
          <a:p>
            <a:r>
              <a:rPr lang="cs-CZ" sz="2000" dirty="0"/>
              <a:t>→ umí básničku </a:t>
            </a:r>
          </a:p>
          <a:p>
            <a:r>
              <a:rPr lang="cs-CZ" sz="2000" dirty="0"/>
              <a:t>→ zmírnění dysgramatismů (do 4 let fyziologický dysgramatismus normální)</a:t>
            </a:r>
          </a:p>
          <a:p>
            <a:r>
              <a:rPr lang="cs-CZ" sz="2000" dirty="0"/>
              <a:t>→ naváže a udrží konverzaci </a:t>
            </a:r>
          </a:p>
          <a:p>
            <a:r>
              <a:rPr lang="cs-CZ" sz="2000" b="1" dirty="0"/>
              <a:t>• stádium logických pojmů - 3. rok </a:t>
            </a:r>
          </a:p>
          <a:p>
            <a:r>
              <a:rPr lang="cs-CZ" sz="2000" dirty="0"/>
              <a:t>→ rozvoj abstrakce - označení začínající být všeobecná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786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540000" y="168043"/>
            <a:ext cx="10753200" cy="5139850"/>
          </a:xfrm>
        </p:spPr>
        <p:txBody>
          <a:bodyPr/>
          <a:lstStyle/>
          <a:p>
            <a:r>
              <a:rPr lang="cs-CZ" sz="1800" b="1" dirty="0"/>
              <a:t>• INTELEKTUALIZACE = po 4. roce života</a:t>
            </a:r>
          </a:p>
          <a:p>
            <a:r>
              <a:rPr lang="cs-CZ" sz="1800" dirty="0"/>
              <a:t>→ správná gramatika </a:t>
            </a:r>
          </a:p>
          <a:p>
            <a:r>
              <a:rPr lang="cs-CZ" sz="1800" dirty="0"/>
              <a:t>→ užívá všechny slovní druhy</a:t>
            </a:r>
          </a:p>
          <a:p>
            <a:r>
              <a:rPr lang="cs-CZ" sz="1800" dirty="0"/>
              <a:t>→ umí barvy </a:t>
            </a:r>
          </a:p>
          <a:p>
            <a:r>
              <a:rPr lang="cs-CZ" sz="1800" dirty="0"/>
              <a:t>→ 1500 až 2000 slov </a:t>
            </a:r>
          </a:p>
          <a:p>
            <a:r>
              <a:rPr lang="cs-CZ" sz="1800" dirty="0"/>
              <a:t>• </a:t>
            </a:r>
            <a:r>
              <a:rPr lang="cs-CZ" sz="1800" b="1" dirty="0"/>
              <a:t>5 let: </a:t>
            </a:r>
            <a:r>
              <a:rPr lang="cs-CZ" sz="1800" dirty="0" smtClean="0"/>
              <a:t>→ </a:t>
            </a:r>
            <a:r>
              <a:rPr lang="cs-CZ" sz="1800" dirty="0"/>
              <a:t>správná </a:t>
            </a:r>
            <a:r>
              <a:rPr lang="cs-CZ" sz="1800" dirty="0" smtClean="0"/>
              <a:t>výslovnost, souvislé vyprávění</a:t>
            </a:r>
            <a:endParaRPr lang="cs-CZ" sz="1800" dirty="0"/>
          </a:p>
          <a:p>
            <a:r>
              <a:rPr lang="cs-CZ" sz="1800" dirty="0" smtClean="0"/>
              <a:t>→ </a:t>
            </a:r>
            <a:r>
              <a:rPr lang="cs-CZ" sz="1800" dirty="0"/>
              <a:t>3000 slov, řeč se vyrovná dospělým </a:t>
            </a:r>
          </a:p>
          <a:p>
            <a:r>
              <a:rPr lang="cs-CZ" sz="1800" b="1" dirty="0"/>
              <a:t>• 6 let: </a:t>
            </a:r>
            <a:r>
              <a:rPr lang="cs-CZ" sz="1800" dirty="0"/>
              <a:t>→ zvuková i obsahová norma projevu</a:t>
            </a:r>
          </a:p>
          <a:p>
            <a:r>
              <a:rPr lang="cs-CZ" sz="1800" dirty="0"/>
              <a:t>→ zdokonalení stylistiky, pragmatické </a:t>
            </a:r>
            <a:r>
              <a:rPr lang="cs-CZ" sz="1800" dirty="0" smtClean="0"/>
              <a:t>roviny</a:t>
            </a:r>
            <a:endParaRPr lang="cs-CZ" sz="1800" dirty="0"/>
          </a:p>
          <a:p>
            <a:r>
              <a:rPr lang="cs-CZ" sz="1800" dirty="0" smtClean="0"/>
              <a:t>→ </a:t>
            </a:r>
            <a:r>
              <a:rPr lang="cs-CZ" sz="1800" dirty="0"/>
              <a:t>osvojení grafické podoby řeči </a:t>
            </a:r>
          </a:p>
          <a:p>
            <a:r>
              <a:rPr lang="cs-CZ" sz="1800" dirty="0"/>
              <a:t>• </a:t>
            </a:r>
            <a:r>
              <a:rPr lang="cs-CZ" sz="1800" b="1" dirty="0"/>
              <a:t>stádium intelektualizace - po 4.roce </a:t>
            </a:r>
          </a:p>
          <a:p>
            <a:r>
              <a:rPr lang="cs-CZ" sz="1800" dirty="0"/>
              <a:t>→ vyjádří myšlenky </a:t>
            </a:r>
          </a:p>
          <a:p>
            <a:r>
              <a:rPr lang="cs-CZ" sz="1800" dirty="0"/>
              <a:t>→ kvantitativní rozvoj slovní zásoby </a:t>
            </a:r>
            <a:r>
              <a:rPr lang="cs-CZ" sz="1800" dirty="0"/>
              <a:t>→ zpřesňování významu slov a gramatiky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65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roviny v ontogenezi řeči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138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Foneticko-fonologická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zabývá se zvukovou stránkou řeči</a:t>
            </a:r>
          </a:p>
          <a:p>
            <a:pPr lvl="0"/>
            <a:r>
              <a:rPr lang="cs-CZ" sz="2000" dirty="0"/>
              <a:t>novorozenecký křik</a:t>
            </a:r>
          </a:p>
          <a:p>
            <a:pPr lvl="1"/>
            <a:r>
              <a:rPr lang="cs-CZ" b="1" dirty="0"/>
              <a:t>tvrdý hlasový začátek, měkký hlasový začátek (fáze broukání – 2-3 měsíc), </a:t>
            </a:r>
          </a:p>
          <a:p>
            <a:pPr lvl="1"/>
            <a:r>
              <a:rPr lang="cs-CZ" b="1" dirty="0" err="1"/>
              <a:t>babbling</a:t>
            </a:r>
            <a:r>
              <a:rPr lang="cs-CZ" b="1" dirty="0"/>
              <a:t> (pudové žvatlání</a:t>
            </a:r>
            <a:r>
              <a:rPr lang="cs-CZ" b="1" dirty="0" smtClean="0"/>
              <a:t>)</a:t>
            </a:r>
            <a:endParaRPr lang="cs-CZ" b="1" dirty="0"/>
          </a:p>
          <a:p>
            <a:pPr lvl="1"/>
            <a:r>
              <a:rPr lang="cs-CZ" b="1" dirty="0" err="1"/>
              <a:t>lalling</a:t>
            </a:r>
            <a:r>
              <a:rPr lang="cs-CZ" b="1" dirty="0"/>
              <a:t> (napodobující žvatlání – 6-8 měsíc),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diagnostický moment 6</a:t>
            </a:r>
            <a:r>
              <a:rPr lang="cs-CZ" b="1" dirty="0" smtClean="0">
                <a:solidFill>
                  <a:srgbClr val="FF0000"/>
                </a:solidFill>
              </a:rPr>
              <a:t>. až 9</a:t>
            </a:r>
            <a:r>
              <a:rPr lang="cs-CZ" b="1" dirty="0">
                <a:solidFill>
                  <a:srgbClr val="FF0000"/>
                </a:solidFill>
              </a:rPr>
              <a:t>. měsíc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sz="2000" dirty="0"/>
              <a:t>sylabická echolálie – opakování slabik zvukově, bez významu</a:t>
            </a:r>
          </a:p>
          <a:p>
            <a:pPr lvl="0"/>
            <a:r>
              <a:rPr lang="cs-CZ" sz="2000" dirty="0"/>
              <a:t>výslovnost prvních hlásek (</a:t>
            </a:r>
            <a:r>
              <a:rPr lang="cs-CZ" sz="2000" dirty="0" smtClean="0"/>
              <a:t>10. až 12. </a:t>
            </a:r>
            <a:r>
              <a:rPr lang="cs-CZ" sz="2000" dirty="0"/>
              <a:t>měsíc)</a:t>
            </a:r>
          </a:p>
          <a:p>
            <a:pPr lvl="1"/>
            <a:r>
              <a:rPr lang="cs-CZ" dirty="0"/>
              <a:t>pravidlo nejmenší fyziologické námahy (od artikulačně nejjednodušších po složitější)</a:t>
            </a:r>
          </a:p>
          <a:p>
            <a:pPr lvl="1"/>
            <a:r>
              <a:rPr lang="cs-CZ" dirty="0" smtClean="0"/>
              <a:t>nejdříve 1. artikulační okrsek </a:t>
            </a:r>
            <a:r>
              <a:rPr lang="cs-CZ" dirty="0"/>
              <a:t>– </a:t>
            </a:r>
            <a:r>
              <a:rPr lang="cs-CZ" dirty="0" smtClean="0"/>
              <a:t>obouretné hlásky </a:t>
            </a:r>
            <a:r>
              <a:rPr lang="cs-CZ" b="1" dirty="0"/>
              <a:t>(P, B, M) + vokály</a:t>
            </a:r>
          </a:p>
          <a:p>
            <a:pPr lvl="1"/>
            <a:r>
              <a:rPr lang="cs-CZ" dirty="0"/>
              <a:t>od nejjednodušších po složitější hlásky typické pro danou zemi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79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Ontogeneze lidské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je specificky lidská činnost a je realizována za účelem sociální interakce</a:t>
            </a:r>
          </a:p>
          <a:p>
            <a:r>
              <a:rPr lang="cs-CZ" dirty="0" smtClean="0"/>
              <a:t>Rozvoj řeči lze posuzovat z hlediska:</a:t>
            </a:r>
          </a:p>
          <a:p>
            <a:pPr lvl="1"/>
            <a:r>
              <a:rPr lang="cs-CZ" b="1" dirty="0" smtClean="0"/>
              <a:t>Fylogenetického: </a:t>
            </a:r>
            <a:r>
              <a:rPr lang="cs-CZ" dirty="0" smtClean="0"/>
              <a:t>vývoj živočišného druhu </a:t>
            </a:r>
            <a:r>
              <a:rPr lang="cs-CZ" dirty="0"/>
              <a:t>od </a:t>
            </a:r>
            <a:r>
              <a:rPr lang="cs-CZ" dirty="0" smtClean="0"/>
              <a:t>nejjednodušších </a:t>
            </a:r>
            <a:r>
              <a:rPr lang="cs-CZ" dirty="0"/>
              <a:t>k </a:t>
            </a:r>
            <a:r>
              <a:rPr lang="cs-CZ" dirty="0" smtClean="0"/>
              <a:t>nejsložitějším formám</a:t>
            </a:r>
          </a:p>
          <a:p>
            <a:pPr lvl="2"/>
            <a:r>
              <a:rPr lang="cs-CZ" dirty="0" smtClean="0"/>
              <a:t>Historicky základní předpoklady pro mluvenou řeč: vzpřímená chůze, používání ohně, pohřbívání zemřelých, zemědělství, kulturní projevy</a:t>
            </a:r>
          </a:p>
          <a:p>
            <a:pPr lvl="2"/>
            <a:r>
              <a:rPr lang="cs-CZ" dirty="0" smtClean="0"/>
              <a:t>Fylogenetický vývoj: </a:t>
            </a:r>
            <a:r>
              <a:rPr lang="cs-CZ" i="1" dirty="0" smtClean="0"/>
              <a:t>složka projevová </a:t>
            </a:r>
            <a:r>
              <a:rPr lang="cs-CZ" dirty="0" smtClean="0"/>
              <a:t>(zvuky vyjadřující bolest, hlad, potřeby) </a:t>
            </a:r>
            <a:r>
              <a:rPr lang="is-IS" dirty="0" smtClean="0"/>
              <a:t>→ </a:t>
            </a:r>
            <a:r>
              <a:rPr lang="cs-CZ" i="1" dirty="0" smtClean="0"/>
              <a:t>fáze vybavovací </a:t>
            </a:r>
            <a:r>
              <a:rPr lang="cs-CZ" dirty="0" smtClean="0"/>
              <a:t>(zvuky vytvářené za účelem působení) </a:t>
            </a:r>
            <a:r>
              <a:rPr lang="is-IS" dirty="0" smtClean="0"/>
              <a:t>→ </a:t>
            </a:r>
            <a:r>
              <a:rPr lang="cs-CZ" i="1" dirty="0" smtClean="0"/>
              <a:t>fáze komunikační </a:t>
            </a:r>
            <a:r>
              <a:rPr lang="cs-CZ" dirty="0" smtClean="0"/>
              <a:t>(člověk se dorozumívá a pomocí řeči vyjadřuje své myšlenky a pocity)</a:t>
            </a:r>
          </a:p>
          <a:p>
            <a:pPr lvl="1"/>
            <a:r>
              <a:rPr lang="cs-CZ" b="1" dirty="0" smtClean="0"/>
              <a:t>Ontogenetického: </a:t>
            </a:r>
            <a:r>
              <a:rPr lang="cs-CZ" dirty="0" smtClean="0"/>
              <a:t>vznik a vývoj řeči u člověka</a:t>
            </a:r>
          </a:p>
          <a:p>
            <a:pPr lvl="2"/>
            <a:r>
              <a:rPr lang="cs-CZ" dirty="0" smtClean="0"/>
              <a:t>Vývoj komunikačních schopností má u člověka rychlý průběh</a:t>
            </a:r>
          </a:p>
          <a:p>
            <a:pPr lvl="2"/>
            <a:r>
              <a:rPr lang="cs-CZ" dirty="0" smtClean="0"/>
              <a:t>Stěžejní je období do šesti let věku dítěte</a:t>
            </a:r>
          </a:p>
          <a:p>
            <a:pPr lvl="2"/>
            <a:r>
              <a:rPr lang="cs-CZ" dirty="0" smtClean="0"/>
              <a:t>Nejrychlejší tempo mezi třetím a čtvrtým rokem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320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Postupný vývoj hlásek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Foneticko-fonologická jazyková rovina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/>
              <a:t>samohlásky</a:t>
            </a:r>
          </a:p>
          <a:p>
            <a:pPr lvl="1"/>
            <a:r>
              <a:rPr lang="cs-CZ" sz="1800" dirty="0"/>
              <a:t>retné hlásky (labiální) – p, b, m</a:t>
            </a:r>
          </a:p>
          <a:p>
            <a:pPr lvl="1"/>
            <a:r>
              <a:rPr lang="cs-CZ" sz="1800" dirty="0"/>
              <a:t>hrdelní hlásky</a:t>
            </a:r>
          </a:p>
          <a:p>
            <a:pPr lvl="1"/>
            <a:r>
              <a:rPr lang="cs-CZ" sz="1800" dirty="0"/>
              <a:t>závěrové souhlásky – t, d, n</a:t>
            </a:r>
          </a:p>
          <a:p>
            <a:pPr lvl="1"/>
            <a:r>
              <a:rPr lang="cs-CZ" sz="1800" dirty="0"/>
              <a:t>úžinové jednoduché – f, v, j, h, ch, s, z, </a:t>
            </a:r>
            <a:r>
              <a:rPr lang="cs-CZ" sz="1800" dirty="0" err="1"/>
              <a:t>š</a:t>
            </a:r>
            <a:r>
              <a:rPr lang="cs-CZ" sz="1800" dirty="0"/>
              <a:t>, </a:t>
            </a:r>
            <a:r>
              <a:rPr lang="cs-CZ" sz="1800" dirty="0" err="1"/>
              <a:t>ž</a:t>
            </a:r>
            <a:endParaRPr lang="cs-CZ" sz="1800" dirty="0"/>
          </a:p>
          <a:p>
            <a:pPr lvl="1"/>
            <a:r>
              <a:rPr lang="cs-CZ" sz="1800" dirty="0"/>
              <a:t>polozávěrové – c, </a:t>
            </a:r>
            <a:r>
              <a:rPr lang="cs-CZ" sz="1800" dirty="0" err="1"/>
              <a:t>č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úžinové se zvláštním způsobem tvoření – l, </a:t>
            </a:r>
            <a:r>
              <a:rPr lang="cs-CZ" sz="1800" dirty="0" err="1"/>
              <a:t>r</a:t>
            </a:r>
            <a:r>
              <a:rPr lang="cs-CZ" sz="1800" dirty="0"/>
              <a:t>, </a:t>
            </a:r>
            <a:r>
              <a:rPr lang="cs-CZ" sz="1800" dirty="0" err="1"/>
              <a:t>ř</a:t>
            </a:r>
            <a:r>
              <a:rPr lang="cs-CZ" sz="1800" dirty="0"/>
              <a:t>  </a:t>
            </a:r>
          </a:p>
          <a:p>
            <a:pPr lvl="2"/>
            <a:r>
              <a:rPr lang="cs-CZ" sz="1800" dirty="0"/>
              <a:t>(hláska „L“ – výdechový proud obchází hřbet a hrot jazyka)</a:t>
            </a:r>
          </a:p>
          <a:p>
            <a:pPr lvl="2"/>
            <a:r>
              <a:rPr lang="cs-CZ" sz="1800" dirty="0"/>
              <a:t>(hláska „</a:t>
            </a:r>
            <a:r>
              <a:rPr lang="cs-CZ" sz="1800" dirty="0" err="1"/>
              <a:t>R</a:t>
            </a:r>
            <a:r>
              <a:rPr lang="cs-CZ" sz="1800" dirty="0"/>
              <a:t>“, „</a:t>
            </a:r>
            <a:r>
              <a:rPr lang="cs-CZ" sz="1800" dirty="0" err="1"/>
              <a:t>Ř</a:t>
            </a:r>
            <a:r>
              <a:rPr lang="cs-CZ" sz="1800" dirty="0"/>
              <a:t>“ jsou kmitavé, vibranty – potřebuje velmi silný výdechový proud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i="1" dirty="0" smtClean="0"/>
              <a:t>(</a:t>
            </a:r>
            <a:r>
              <a:rPr lang="cs-CZ" sz="1800" i="1" dirty="0"/>
              <a:t>fonologicky rozezná </a:t>
            </a:r>
            <a:r>
              <a:rPr lang="cs-CZ" sz="1800" i="1" dirty="0" err="1"/>
              <a:t>R</a:t>
            </a:r>
            <a:r>
              <a:rPr lang="cs-CZ" sz="1800" i="1" dirty="0"/>
              <a:t>, foneticky ji ještě nezvládá – vyslovuje L</a:t>
            </a:r>
            <a:r>
              <a:rPr lang="cs-CZ" sz="1800" i="1" dirty="0" smtClean="0"/>
              <a:t>)</a:t>
            </a:r>
          </a:p>
          <a:p>
            <a:pPr lvl="1"/>
            <a:r>
              <a:rPr lang="cs-CZ" sz="1800" dirty="0" smtClean="0"/>
              <a:t>nejpozději </a:t>
            </a:r>
            <a:r>
              <a:rPr lang="cs-CZ" sz="1800" dirty="0"/>
              <a:t>se fixují hlásky charakteristické pro mateřský jazyk – </a:t>
            </a:r>
            <a:r>
              <a:rPr lang="cs-CZ" sz="1800" b="1" dirty="0" err="1" smtClean="0"/>
              <a:t>Ř</a:t>
            </a:r>
            <a:endParaRPr lang="cs-CZ" sz="1800" b="1" dirty="0" smtClean="0"/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zvuková stránka by měla být vyvinuta kolem </a:t>
            </a:r>
            <a:r>
              <a:rPr lang="cs-CZ" sz="1800" b="1" dirty="0"/>
              <a:t>5. roku</a:t>
            </a:r>
            <a:r>
              <a:rPr lang="cs-CZ" sz="1800" dirty="0"/>
              <a:t> života, nejpozději před nástupem do ZŠ</a:t>
            </a:r>
          </a:p>
          <a:p>
            <a:pPr lvl="1"/>
            <a:r>
              <a:rPr lang="cs-CZ" sz="1800" dirty="0"/>
              <a:t>vývoj výslovnosti ovlivňuje obratnost mluvních orgánů, vyzrálost fonematického sluchu, společenské faktory (prostředí dítěte, mluvní vzor, množství řečových a psychických stimulů), ale také úroveň intelektu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95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463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Lexikálně-sémantická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zabývá se hlavně rozvojem slovní zásoby (pasivní i aktivní)</a:t>
            </a:r>
          </a:p>
          <a:p>
            <a:pPr lvl="0"/>
            <a:r>
              <a:rPr lang="cs-CZ" sz="2000" b="1" dirty="0"/>
              <a:t>10. měsíc: počátky pasivní slovní zásoby</a:t>
            </a:r>
            <a:r>
              <a:rPr lang="cs-CZ" sz="2000" dirty="0"/>
              <a:t> = stádium rozumění řeči</a:t>
            </a:r>
          </a:p>
          <a:p>
            <a:pPr lvl="0"/>
            <a:r>
              <a:rPr lang="cs-CZ" sz="2000" b="1" dirty="0"/>
              <a:t>1. rok: první slova</a:t>
            </a:r>
            <a:r>
              <a:rPr lang="cs-CZ" sz="2000" dirty="0"/>
              <a:t> – ale hlavní komunikace pohledem, mimikou, pláčem, pohybem</a:t>
            </a:r>
          </a:p>
          <a:p>
            <a:pPr lvl="0"/>
            <a:r>
              <a:rPr lang="cs-CZ" sz="2000" dirty="0"/>
              <a:t>první slova chápe dítě všeobecně = </a:t>
            </a:r>
            <a:r>
              <a:rPr lang="cs-CZ" sz="2000" b="1" dirty="0" err="1"/>
              <a:t>hypergeneralizace</a:t>
            </a:r>
            <a:r>
              <a:rPr lang="cs-CZ" sz="2000" dirty="0"/>
              <a:t> (extrémní zobecňování)</a:t>
            </a:r>
          </a:p>
          <a:p>
            <a:pPr lvl="1"/>
            <a:r>
              <a:rPr lang="cs-CZ" dirty="0"/>
              <a:t>„haf haf“ = vše co má 4 nohy</a:t>
            </a:r>
          </a:p>
          <a:p>
            <a:pPr lvl="0"/>
            <a:r>
              <a:rPr lang="cs-CZ" sz="2000" dirty="0"/>
              <a:t>když zná už více slov – opačná tendence = </a:t>
            </a:r>
            <a:r>
              <a:rPr lang="cs-CZ" sz="2000" b="1" dirty="0" err="1"/>
              <a:t>hyperdiferenciace</a:t>
            </a:r>
            <a:r>
              <a:rPr lang="cs-CZ" sz="2000" dirty="0"/>
              <a:t> (názvy jsou striktně konkrétní – haf haf je jen můj pes)</a:t>
            </a:r>
          </a:p>
          <a:p>
            <a:pPr lvl="0"/>
            <a:r>
              <a:rPr lang="cs-CZ" sz="2000" dirty="0"/>
              <a:t>1-2 roky: proces </a:t>
            </a:r>
            <a:r>
              <a:rPr lang="cs-CZ" sz="2000" b="1" dirty="0" err="1"/>
              <a:t>sémantizace</a:t>
            </a:r>
            <a:r>
              <a:rPr lang="cs-CZ" sz="2000" dirty="0"/>
              <a:t> (porozumění významu slov, ale ještě je nezvládá aktivně)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461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Lexikálně-sémantická jazyková rovina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/>
              <a:t>první věk otázek – 1,5 roku</a:t>
            </a:r>
            <a:r>
              <a:rPr lang="cs-CZ" sz="2000" dirty="0"/>
              <a:t> („Co je to? Kdo je to?“)</a:t>
            </a:r>
          </a:p>
          <a:p>
            <a:pPr lvl="0"/>
            <a:r>
              <a:rPr lang="cs-CZ" sz="2000" b="1" dirty="0"/>
              <a:t>druhý věk otázek – 3,5 roku</a:t>
            </a:r>
            <a:r>
              <a:rPr lang="cs-CZ" sz="2000" dirty="0"/>
              <a:t> („Proč? Kdy?“) – rozvoj aktivní i pasivní slovní zásoby</a:t>
            </a:r>
          </a:p>
          <a:p>
            <a:pPr lvl="0"/>
            <a:r>
              <a:rPr lang="cs-CZ" sz="2000" dirty="0"/>
              <a:t>3. - 4. rok: zná své jméno a příjmení, chápe rozdíly, první básničky</a:t>
            </a:r>
          </a:p>
          <a:p>
            <a:pPr lvl="0"/>
            <a:r>
              <a:rPr lang="cs-CZ" sz="2000" dirty="0"/>
              <a:t>4. – 6. rok: rozšiřování slovní zásoby</a:t>
            </a:r>
          </a:p>
          <a:p>
            <a:pPr lvl="0"/>
            <a:r>
              <a:rPr lang="cs-CZ" sz="2000" dirty="0"/>
              <a:t>Výzkumy slovní zásoby jsou odlišné, protože někteří zkoumali pouze aktivní slovní zásobu, jiní i </a:t>
            </a:r>
            <a:r>
              <a:rPr lang="cs-CZ" sz="2000" dirty="0" smtClean="0"/>
              <a:t>pasivní</a:t>
            </a:r>
          </a:p>
          <a:p>
            <a:pPr lvl="0"/>
            <a:r>
              <a:rPr lang="cs-CZ" sz="2000" dirty="0" smtClean="0"/>
              <a:t>V</a:t>
            </a:r>
            <a:r>
              <a:rPr lang="cs-CZ" sz="2000" dirty="0"/>
              <a:t> 1 roce je slovní zásoba dítěte 5-7 slov, ve dvou letech 200 slov, </a:t>
            </a:r>
            <a:r>
              <a:rPr lang="cs-CZ" sz="2000" b="1" dirty="0"/>
              <a:t>ve třech letech téměř 1000 </a:t>
            </a:r>
            <a:r>
              <a:rPr lang="cs-CZ" sz="2000" dirty="0"/>
              <a:t>slov, ve 4 letech asi 1500 slov, v 6ti letech 2500-3000 slov.</a:t>
            </a:r>
          </a:p>
          <a:p>
            <a:pPr lvl="0"/>
            <a:r>
              <a:rPr lang="cs-CZ" sz="2000" b="1" dirty="0"/>
              <a:t>největší nárůst slovní zásoby je do 3. roku života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61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Morfologicko-syntaktická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gramatická stránka řeči</a:t>
            </a:r>
          </a:p>
          <a:p>
            <a:pPr lvl="0"/>
            <a:r>
              <a:rPr lang="cs-CZ" sz="2000" dirty="0"/>
              <a:t>odráží celkovou úroveň mentálního </a:t>
            </a:r>
            <a:r>
              <a:rPr lang="cs-CZ" sz="2000" dirty="0" smtClean="0"/>
              <a:t>vývoje</a:t>
            </a:r>
            <a:endParaRPr lang="cs-CZ" sz="2000" dirty="0"/>
          </a:p>
          <a:p>
            <a:pPr lvl="0"/>
            <a:r>
              <a:rPr lang="cs-CZ" sz="2000" dirty="0"/>
              <a:t>lze ji zkoumat až kolem 12. měsíce</a:t>
            </a:r>
          </a:p>
          <a:p>
            <a:pPr lvl="0"/>
            <a:r>
              <a:rPr lang="cs-CZ" sz="2000" dirty="0"/>
              <a:t>1. slovo = opakování 2 slabik, neohebná, funkce jednoslovných vět (nečasuje se, neskloňuje se</a:t>
            </a:r>
            <a:r>
              <a:rPr lang="cs-CZ" sz="2000" dirty="0" smtClean="0"/>
              <a:t>) (mama)</a:t>
            </a:r>
            <a:endParaRPr lang="cs-CZ" sz="2000" dirty="0"/>
          </a:p>
          <a:p>
            <a:pPr lvl="1"/>
            <a:r>
              <a:rPr lang="cs-CZ" dirty="0"/>
              <a:t> podstatná jména v 1. pádu, slovesa v infinitivu </a:t>
            </a:r>
          </a:p>
          <a:p>
            <a:pPr lvl="0"/>
            <a:r>
              <a:rPr lang="cs-CZ" sz="2000" dirty="0"/>
              <a:t>dvouslovné věty = spojení podstatného jména + citoslovce (</a:t>
            </a:r>
            <a:r>
              <a:rPr lang="cs-CZ" sz="2000" dirty="0" err="1"/>
              <a:t>tata</a:t>
            </a:r>
            <a:r>
              <a:rPr lang="cs-CZ" sz="2000" dirty="0"/>
              <a:t> </a:t>
            </a:r>
            <a:r>
              <a:rPr lang="cs-CZ" sz="2000" dirty="0" err="1"/>
              <a:t>pápá</a:t>
            </a:r>
            <a:r>
              <a:rPr lang="cs-CZ" sz="2000" dirty="0"/>
              <a:t>)</a:t>
            </a:r>
          </a:p>
          <a:p>
            <a:pPr lvl="1"/>
            <a:r>
              <a:rPr lang="cs-CZ" dirty="0"/>
              <a:t> kolem 1,5 roku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pivotová</a:t>
            </a:r>
            <a:r>
              <a:rPr lang="cs-CZ" dirty="0"/>
              <a:t> gramatika (</a:t>
            </a:r>
            <a:r>
              <a:rPr lang="cs-CZ" dirty="0" err="1"/>
              <a:t>Lechta</a:t>
            </a:r>
            <a:r>
              <a:rPr lang="cs-CZ" dirty="0"/>
              <a:t>) – mama </a:t>
            </a:r>
            <a:r>
              <a:rPr lang="cs-CZ" dirty="0" err="1"/>
              <a:t>pápá</a:t>
            </a:r>
            <a:r>
              <a:rPr lang="cs-CZ" dirty="0"/>
              <a:t>, </a:t>
            </a:r>
            <a:r>
              <a:rPr lang="cs-CZ" dirty="0" err="1"/>
              <a:t>tata</a:t>
            </a:r>
            <a:r>
              <a:rPr lang="cs-CZ" dirty="0"/>
              <a:t> </a:t>
            </a:r>
            <a:r>
              <a:rPr lang="cs-CZ" dirty="0" err="1"/>
              <a:t>pápá</a:t>
            </a:r>
            <a:r>
              <a:rPr lang="cs-CZ" dirty="0"/>
              <a:t> – „</a:t>
            </a:r>
            <a:r>
              <a:rPr lang="cs-CZ" dirty="0" err="1"/>
              <a:t>pápá</a:t>
            </a:r>
            <a:r>
              <a:rPr lang="cs-CZ" dirty="0"/>
              <a:t>“ je pivot</a:t>
            </a:r>
          </a:p>
          <a:p>
            <a:pPr lvl="0"/>
            <a:r>
              <a:rPr lang="cs-CZ" sz="2000" dirty="0"/>
              <a:t>víceslovné věty = vstupují slovesa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516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Morfologicko-syntaktická jazyková rovina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6314"/>
            <a:ext cx="10753200" cy="4139998"/>
          </a:xfrm>
        </p:spPr>
        <p:txBody>
          <a:bodyPr/>
          <a:lstStyle/>
          <a:p>
            <a:pPr lvl="0"/>
            <a:r>
              <a:rPr lang="cs-CZ" sz="1800" b="1" dirty="0"/>
              <a:t>slovní druhy: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 podstatná jména, </a:t>
            </a:r>
            <a:r>
              <a:rPr lang="cs-CZ" sz="1800" dirty="0" err="1"/>
              <a:t>onomatopoia</a:t>
            </a:r>
            <a:r>
              <a:rPr lang="cs-CZ" sz="1800" dirty="0"/>
              <a:t> (zvukomalebná citoslovce)</a:t>
            </a:r>
          </a:p>
          <a:p>
            <a:pPr lvl="1"/>
            <a:r>
              <a:rPr lang="cs-CZ" sz="1800" dirty="0"/>
              <a:t> Slovesa</a:t>
            </a:r>
          </a:p>
          <a:p>
            <a:pPr lvl="1"/>
            <a:r>
              <a:rPr lang="cs-CZ" sz="1800" dirty="0"/>
              <a:t> 2,5 – 3 roky: přídavná jména, osobní zájmena, skloňování</a:t>
            </a:r>
          </a:p>
          <a:p>
            <a:pPr lvl="1"/>
            <a:r>
              <a:rPr lang="cs-CZ" sz="1800" dirty="0"/>
              <a:t> nejpozději: číslovky, předložky a spojky (</a:t>
            </a:r>
            <a:r>
              <a:rPr lang="cs-CZ" sz="1800" dirty="0" smtClean="0"/>
              <a:t>abstrakce) </a:t>
            </a:r>
            <a:endParaRPr lang="cs-CZ" sz="1800" dirty="0"/>
          </a:p>
          <a:p>
            <a:pPr lvl="1"/>
            <a:r>
              <a:rPr lang="cs-CZ" sz="1800" dirty="0"/>
              <a:t> po 3. roce: jednotné a množné číslo </a:t>
            </a:r>
          </a:p>
          <a:p>
            <a:pPr lvl="1"/>
            <a:r>
              <a:rPr lang="cs-CZ" sz="1800" dirty="0"/>
              <a:t>po 4. roce: všechny slovní druhy</a:t>
            </a:r>
          </a:p>
          <a:p>
            <a:pPr lvl="0"/>
            <a:r>
              <a:rPr lang="cs-CZ" sz="1800" dirty="0"/>
              <a:t> slovosled: </a:t>
            </a:r>
          </a:p>
          <a:p>
            <a:pPr lvl="1"/>
            <a:r>
              <a:rPr lang="cs-CZ" sz="1800" dirty="0"/>
              <a:t> nejprve klade na počátek věty slovo s emocionálním významem („Maminka jede pryč.“)</a:t>
            </a:r>
          </a:p>
          <a:p>
            <a:pPr lvl="1"/>
            <a:r>
              <a:rPr lang="cs-CZ" sz="1800" dirty="0"/>
              <a:t> 3. – 4. rok: začíná tvořit krátká souvětí</a:t>
            </a:r>
          </a:p>
          <a:p>
            <a:pPr lvl="0"/>
            <a:r>
              <a:rPr lang="cs-CZ" sz="1800" b="1" dirty="0"/>
              <a:t>učení transferem</a:t>
            </a:r>
            <a:r>
              <a:rPr lang="cs-CZ" sz="1800" dirty="0"/>
              <a:t>: </a:t>
            </a:r>
          </a:p>
          <a:p>
            <a:pPr lvl="1"/>
            <a:r>
              <a:rPr lang="cs-CZ" sz="1800" dirty="0"/>
              <a:t> dítě se jím učí správné tvary v gramatice</a:t>
            </a:r>
          </a:p>
          <a:p>
            <a:pPr lvl="1"/>
            <a:r>
              <a:rPr lang="cs-CZ" sz="1800" dirty="0"/>
              <a:t> přenáší pravidla jazyka do jiných příkladů (stupňování: dobrý – </a:t>
            </a:r>
            <a:r>
              <a:rPr lang="cs-CZ" sz="1800" dirty="0" err="1"/>
              <a:t>dobřejší</a:t>
            </a:r>
            <a:r>
              <a:rPr lang="cs-CZ" sz="1800" dirty="0"/>
              <a:t>)	</a:t>
            </a:r>
          </a:p>
          <a:p>
            <a:pPr lvl="1"/>
            <a:r>
              <a:rPr lang="cs-CZ" sz="1800" dirty="0"/>
              <a:t>pravidlo, které používá jinde, </a:t>
            </a:r>
            <a:r>
              <a:rPr lang="cs-CZ" sz="1800" dirty="0" smtClean="0"/>
              <a:t>ale </a:t>
            </a:r>
            <a:r>
              <a:rPr lang="cs-CZ" sz="1800" i="1" dirty="0" smtClean="0"/>
              <a:t>nezohledňuje </a:t>
            </a:r>
            <a:r>
              <a:rPr lang="cs-CZ" sz="1800" i="1" dirty="0"/>
              <a:t>výjimky</a:t>
            </a:r>
          </a:p>
          <a:p>
            <a:pPr lvl="1"/>
            <a:r>
              <a:rPr lang="cs-CZ" sz="1800" b="1" dirty="0"/>
              <a:t>fyziologický dysgramatismus – do 4 let přirozený </a:t>
            </a:r>
            <a:r>
              <a:rPr lang="cs-CZ" sz="1800" b="1" dirty="0" smtClean="0"/>
              <a:t>jev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098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Pragmatická jazyková rovina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sociální aplikace komunikace</a:t>
            </a:r>
          </a:p>
          <a:p>
            <a:pPr lvl="0"/>
            <a:r>
              <a:rPr lang="cs-CZ" sz="2000" dirty="0"/>
              <a:t>uplatnění komunikace v sociální interakci</a:t>
            </a:r>
          </a:p>
          <a:p>
            <a:pPr lvl="0"/>
            <a:r>
              <a:rPr lang="cs-CZ" sz="2000" dirty="0"/>
              <a:t>sociální a psychologické aspekty komunikace</a:t>
            </a:r>
          </a:p>
          <a:p>
            <a:pPr lvl="0"/>
            <a:r>
              <a:rPr lang="cs-CZ" sz="2000" dirty="0"/>
              <a:t>někdy označována jako nejdůležitější rovina, prolíná se do všeho</a:t>
            </a:r>
          </a:p>
          <a:p>
            <a:pPr lvl="0"/>
            <a:r>
              <a:rPr lang="cs-CZ" sz="2000" dirty="0"/>
              <a:t>dávno předtím než dítě chápe obsahy slov a mluví, chápe intuitivně obsah situace</a:t>
            </a:r>
          </a:p>
          <a:p>
            <a:pPr lvl="0"/>
            <a:r>
              <a:rPr lang="cs-CZ" sz="2000" dirty="0"/>
              <a:t>neverbální složka komunikace (do 1 roku) </a:t>
            </a:r>
          </a:p>
          <a:p>
            <a:pPr lvl="1"/>
            <a:r>
              <a:rPr lang="cs-CZ" dirty="0"/>
              <a:t>oční kontakt, dotyk, reakce na matku úsměvem (ve 3. měsíci), mimika, vývoj gest (nastavení ruky, podání předmětu, ukazování)</a:t>
            </a:r>
          </a:p>
          <a:p>
            <a:pPr lvl="0"/>
            <a:r>
              <a:rPr lang="cs-CZ" sz="2000" dirty="0"/>
              <a:t>od 2. – 3. roku chápe </a:t>
            </a:r>
            <a:r>
              <a:rPr lang="cs-CZ" sz="2000" b="1" dirty="0"/>
              <a:t>roli komunikačního partnera</a:t>
            </a:r>
            <a:r>
              <a:rPr lang="cs-CZ" sz="2000" dirty="0"/>
              <a:t> (reaguje podle komunikační situace)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723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Pragmatická jazyková rovina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po 3. roce – snaha komunikovat, navazovat hovor s okolím</a:t>
            </a:r>
          </a:p>
          <a:p>
            <a:pPr lvl="0"/>
            <a:r>
              <a:rPr lang="cs-CZ" sz="2000" dirty="0"/>
              <a:t>komunikační vzorec – učí se adekvátně reagovat v určitých komunikačních situacích </a:t>
            </a:r>
          </a:p>
          <a:p>
            <a:pPr lvl="1"/>
            <a:r>
              <a:rPr lang="cs-CZ" dirty="0"/>
              <a:t>i mimoslovní a výrazová komunikace</a:t>
            </a:r>
          </a:p>
          <a:p>
            <a:pPr lvl="1"/>
            <a:r>
              <a:rPr lang="cs-CZ" dirty="0"/>
              <a:t>probíhá v MŠ (hraní rolí, komunikace s p. učitelkou)</a:t>
            </a:r>
          </a:p>
          <a:p>
            <a:pPr lvl="0"/>
            <a:r>
              <a:rPr lang="cs-CZ" sz="2000" dirty="0"/>
              <a:t>po 4. roce – komunikace adekvátní situaci</a:t>
            </a:r>
          </a:p>
          <a:p>
            <a:pPr lvl="1"/>
            <a:r>
              <a:rPr lang="cs-CZ" dirty="0"/>
              <a:t>řeč získá regulační funkci (řečí lze regulovat chování dítěte a zároveň dítě může řečí měnit dění kolem sebe)</a:t>
            </a:r>
          </a:p>
          <a:p>
            <a:pPr lvl="1"/>
            <a:r>
              <a:rPr lang="cs-CZ" dirty="0"/>
              <a:t>nejčastěji postižena u dětí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9646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www.youtube.com/watch?v=R_J5OoIWO4A</a:t>
            </a:r>
            <a:r>
              <a:rPr lang="cs-CZ" sz="2000" dirty="0" smtClean="0"/>
              <a:t> - podcast Zapojme všechny - </a:t>
            </a:r>
            <a:r>
              <a:rPr lang="cs-CZ" sz="2000" dirty="0"/>
              <a:t>Vývojová dysfázie 1. díl: Jak se liší od opožděného vývoje řeči</a:t>
            </a:r>
            <a:r>
              <a:rPr lang="cs-CZ" sz="2000" dirty="0" smtClean="0"/>
              <a:t>? </a:t>
            </a:r>
            <a:r>
              <a:rPr lang="cs-CZ" sz="2000" dirty="0" smtClean="0">
                <a:solidFill>
                  <a:srgbClr val="FF0000"/>
                </a:solidFill>
              </a:rPr>
              <a:t>(fáze vývoje řeči)</a:t>
            </a:r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smtClean="0"/>
              <a:t>Logopedie s úsměvem – </a:t>
            </a:r>
            <a:r>
              <a:rPr lang="cs-CZ" sz="2000" dirty="0" err="1" smtClean="0"/>
              <a:t>mgr.</a:t>
            </a:r>
            <a:r>
              <a:rPr lang="cs-CZ" sz="2000" dirty="0" smtClean="0"/>
              <a:t> Martina </a:t>
            </a:r>
            <a:r>
              <a:rPr lang="cs-CZ" sz="2000" dirty="0"/>
              <a:t>Kolmanová – Batolata a vývoj řeči </a:t>
            </a:r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www.youtube.com/watch?v=M6s1Ps9F3I4</a:t>
            </a:r>
            <a:endParaRPr lang="cs-CZ" sz="2000" dirty="0" smtClean="0"/>
          </a:p>
          <a:p>
            <a:r>
              <a:rPr lang="cs-CZ" sz="2000" dirty="0"/>
              <a:t>Vývoj řeči od narození do 4 </a:t>
            </a:r>
            <a:r>
              <a:rPr lang="cs-CZ" sz="2000" dirty="0"/>
              <a:t>let - </a:t>
            </a:r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www.youtube.com/watch?v=AVr4mDIGaQQ&amp;t=30s</a:t>
            </a:r>
            <a:endParaRPr lang="cs-CZ" sz="2000" dirty="0" smtClean="0"/>
          </a:p>
          <a:p>
            <a:r>
              <a:rPr lang="cs-CZ" sz="2000" dirty="0" smtClean="0"/>
              <a:t>Řeč dětí – Akademie věd </a:t>
            </a:r>
            <a:r>
              <a:rPr lang="cs-CZ" sz="2000" dirty="0" err="1" smtClean="0"/>
              <a:t>Čr</a:t>
            </a:r>
            <a:r>
              <a:rPr lang="cs-CZ" sz="2000" dirty="0"/>
              <a:t> - </a:t>
            </a:r>
            <a:r>
              <a:rPr lang="cs-CZ" sz="2000" dirty="0">
                <a:hlinkClick r:id="rId5"/>
              </a:rPr>
              <a:t>https://</a:t>
            </a:r>
            <a:r>
              <a:rPr lang="cs-CZ" sz="2000" dirty="0" smtClean="0">
                <a:hlinkClick r:id="rId5"/>
              </a:rPr>
              <a:t>www.youtube.com/watch?v=O1NJ4IS_73c</a:t>
            </a:r>
            <a:endParaRPr lang="cs-CZ" sz="2000" dirty="0" smtClean="0"/>
          </a:p>
          <a:p>
            <a:r>
              <a:rPr lang="cs-CZ" sz="2000" dirty="0"/>
              <a:t>Psychomotorický vývoj dítěte - </a:t>
            </a:r>
            <a:r>
              <a:rPr lang="cs-CZ" sz="2000" dirty="0">
                <a:hlinkClick r:id="rId6"/>
              </a:rPr>
              <a:t>https://</a:t>
            </a:r>
            <a:r>
              <a:rPr lang="cs-CZ" sz="2000" dirty="0" smtClean="0">
                <a:hlinkClick r:id="rId6"/>
              </a:rPr>
              <a:t>www.youtube.com/watch?v=mrs-ahVKQLg&amp;t=77s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951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casopis.aklcr.cz/pdfs/lkl/2019/01/06.pdf</a:t>
            </a:r>
            <a:r>
              <a:rPr lang="cs-CZ" dirty="0" smtClean="0"/>
              <a:t> - </a:t>
            </a:r>
            <a:r>
              <a:rPr lang="cs-CZ" dirty="0"/>
              <a:t>PODPORA KOMUNIKAČNÍ INTERAKCE DĚTÍ DO TŘÍ LET ŘÍZENOU HROU V PRAXI. VYUŽITÍ PRO PODPŮRNOU DIFERENCIÁLNÍ DIAGNOSTIKU VÝVOJOVÉ DYSFÁZIE A PORUCH AUTISTICKÉHO SPEKTRA </a:t>
            </a:r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www.solen.cz/pdfs/ped/2004/06/07.pdf</a:t>
            </a:r>
            <a:r>
              <a:rPr lang="cs-CZ" dirty="0" smtClean="0"/>
              <a:t> - </a:t>
            </a:r>
            <a:r>
              <a:rPr lang="cs-CZ" b="1" dirty="0"/>
              <a:t>PSYCHOMOTORICKÝ VÝVOJ DÍTĚTE V PRVNÍM </a:t>
            </a:r>
            <a:r>
              <a:rPr lang="cs-CZ" b="1" dirty="0" smtClean="0"/>
              <a:t>ROCE ŽIVOTA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87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Ontogeneze lidské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vývoj </a:t>
            </a:r>
            <a:r>
              <a:rPr lang="cs-CZ" sz="2000" dirty="0"/>
              <a:t>řeči a jazyka je neoddělitelnou součástí celkového vývoje dítěte</a:t>
            </a:r>
          </a:p>
          <a:p>
            <a:r>
              <a:rPr lang="cs-CZ" sz="2000" dirty="0" smtClean="0"/>
              <a:t>Je to přirozený </a:t>
            </a:r>
            <a:r>
              <a:rPr lang="cs-CZ" sz="2000" dirty="0"/>
              <a:t>proces osvojování si porozumění, vyjadřování a používání </a:t>
            </a:r>
            <a:r>
              <a:rPr lang="cs-CZ" sz="2000" dirty="0" smtClean="0"/>
              <a:t>komunikační schopnosti </a:t>
            </a:r>
            <a:r>
              <a:rPr lang="cs-CZ" sz="2000" dirty="0"/>
              <a:t>jakožto komplexního systému znaku a symbolů ve všech jeho </a:t>
            </a:r>
            <a:r>
              <a:rPr lang="cs-CZ" sz="2000" dirty="0" smtClean="0"/>
              <a:t>formách</a:t>
            </a:r>
          </a:p>
          <a:p>
            <a:r>
              <a:rPr lang="cs-CZ" sz="2000" b="1" dirty="0" smtClean="0"/>
              <a:t>Je </a:t>
            </a:r>
            <a:r>
              <a:rPr lang="cs-CZ" sz="2000" b="1" dirty="0"/>
              <a:t>nutné znát vývoj řeči u zdravých </a:t>
            </a:r>
            <a:r>
              <a:rPr lang="cs-CZ" sz="2000" b="1" dirty="0" smtClean="0"/>
              <a:t>dětí</a:t>
            </a:r>
          </a:p>
          <a:p>
            <a:r>
              <a:rPr lang="cs-CZ" sz="2000" b="1" dirty="0" smtClean="0"/>
              <a:t>Vývoj </a:t>
            </a:r>
            <a:r>
              <a:rPr lang="cs-CZ" sz="2000" b="1" dirty="0"/>
              <a:t>řeči je ovlivňován vývojem senzorického </a:t>
            </a:r>
            <a:r>
              <a:rPr lang="cs-CZ" sz="2000" b="1" dirty="0" smtClean="0"/>
              <a:t>vnímání</a:t>
            </a:r>
            <a:r>
              <a:rPr lang="cs-CZ" sz="2000" b="1" dirty="0"/>
              <a:t>, motoriky, myšlení a také jeho </a:t>
            </a:r>
            <a:r>
              <a:rPr lang="cs-CZ" sz="2000" b="1" dirty="0" smtClean="0"/>
              <a:t>socializací</a:t>
            </a:r>
          </a:p>
          <a:p>
            <a:r>
              <a:rPr lang="cs-CZ" sz="2000" b="1" dirty="0" smtClean="0"/>
              <a:t>Vývoj </a:t>
            </a:r>
            <a:r>
              <a:rPr lang="cs-CZ" sz="2000" b="1" dirty="0"/>
              <a:t>řeči je vysoce individuální a nenutné připustit určitou časovou </a:t>
            </a:r>
            <a:r>
              <a:rPr lang="cs-CZ" sz="2000" b="1" dirty="0" smtClean="0"/>
              <a:t>variabilitu</a:t>
            </a:r>
          </a:p>
          <a:p>
            <a:r>
              <a:rPr lang="cs-CZ" sz="2000" b="1" dirty="0"/>
              <a:t>I</a:t>
            </a:r>
            <a:r>
              <a:rPr lang="cs-CZ" sz="2000" b="1" dirty="0" smtClean="0"/>
              <a:t>ndividuální </a:t>
            </a:r>
            <a:r>
              <a:rPr lang="cs-CZ" sz="2000" b="1" dirty="0"/>
              <a:t>je však pouze délka trvání, žádné stadium nemůže být </a:t>
            </a:r>
            <a:r>
              <a:rPr lang="cs-CZ" sz="2000" b="1" dirty="0" smtClean="0"/>
              <a:t>vynecháno</a:t>
            </a: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vývoj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Stav CNS</a:t>
            </a:r>
          </a:p>
          <a:p>
            <a:r>
              <a:rPr lang="cs-CZ" sz="2000" dirty="0" smtClean="0"/>
              <a:t>Úroveň intelektových schopností</a:t>
            </a:r>
          </a:p>
          <a:p>
            <a:r>
              <a:rPr lang="cs-CZ" sz="2000" dirty="0" smtClean="0"/>
              <a:t>Úroveň motorických schopností</a:t>
            </a:r>
          </a:p>
          <a:p>
            <a:r>
              <a:rPr lang="cs-CZ" sz="2000" dirty="0" smtClean="0"/>
              <a:t>Úroveň sluchového vnímání</a:t>
            </a:r>
          </a:p>
          <a:p>
            <a:r>
              <a:rPr lang="cs-CZ" sz="2000" dirty="0" smtClean="0"/>
              <a:t>Úroveň zrakového vnímání</a:t>
            </a:r>
          </a:p>
          <a:p>
            <a:r>
              <a:rPr lang="cs-CZ" sz="2000" dirty="0" smtClean="0"/>
              <a:t>Vrozená míra nadání pro jazyk</a:t>
            </a:r>
          </a:p>
          <a:p>
            <a:r>
              <a:rPr lang="cs-CZ" sz="2000" dirty="0" smtClean="0"/>
              <a:t>Sociální prostředí blízké dítěti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370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vývoje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Přípravná stádia – </a:t>
            </a:r>
            <a:r>
              <a:rPr lang="cs-CZ" dirty="0" err="1" smtClean="0"/>
              <a:t>předřečové</a:t>
            </a:r>
            <a:r>
              <a:rPr lang="cs-CZ" dirty="0" smtClean="0"/>
              <a:t> období (do 1. roku dítěte)</a:t>
            </a:r>
          </a:p>
          <a:p>
            <a:r>
              <a:rPr lang="cs-CZ" dirty="0" smtClean="0"/>
              <a:t>Vlastní vývoj řeči 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802005"/>
              </p:ext>
            </p:extLst>
          </p:nvPr>
        </p:nvGraphicFramePr>
        <p:xfrm>
          <a:off x="1820726" y="2819320"/>
          <a:ext cx="81280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Stádia ontogeneze řeči podle Sováka (1972)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Stádia ontogeneze řeči podle </a:t>
                      </a:r>
                      <a:r>
                        <a:rPr lang="cs-CZ" dirty="0" err="1" smtClean="0"/>
                        <a:t>Lechty</a:t>
                      </a:r>
                      <a:r>
                        <a:rPr lang="cs-CZ" dirty="0" smtClean="0"/>
                        <a:t> (1995)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Předřečové</a:t>
                      </a:r>
                      <a:r>
                        <a:rPr lang="cs-CZ" b="1" dirty="0" smtClean="0"/>
                        <a:t> období: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aseline="0" dirty="0" smtClean="0"/>
                        <a:t>křik, žvatlání, rozumění řeči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Období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pragmatizace</a:t>
                      </a:r>
                      <a:r>
                        <a:rPr lang="cs-CZ" baseline="0" dirty="0" smtClean="0"/>
                        <a:t> (do 1 roku)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Vlastní vývoj řeči: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Období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sémantizace</a:t>
                      </a:r>
                      <a:r>
                        <a:rPr lang="cs-CZ" baseline="0" dirty="0" smtClean="0"/>
                        <a:t> (1.-2. roky)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</a:t>
                      </a:r>
                      <a:r>
                        <a:rPr lang="cs-CZ" baseline="0" dirty="0" smtClean="0"/>
                        <a:t> emocionálně-volní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Období </a:t>
                      </a:r>
                      <a:r>
                        <a:rPr lang="cs-CZ" dirty="0" err="1" smtClean="0"/>
                        <a:t>lexémizace</a:t>
                      </a:r>
                      <a:r>
                        <a:rPr lang="cs-CZ" dirty="0" smtClean="0"/>
                        <a:t> (2.-3. rok)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 asociačně-reprodukční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4. Období </a:t>
                      </a:r>
                      <a:r>
                        <a:rPr lang="cs-CZ" dirty="0" err="1" smtClean="0"/>
                        <a:t>gramatizace</a:t>
                      </a:r>
                      <a:r>
                        <a:rPr lang="cs-CZ" dirty="0" smtClean="0"/>
                        <a:t> (3.-4. rok)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 logických pojmů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5. Období intelektualizace (po 4. roce)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</a:t>
                      </a:r>
                      <a:r>
                        <a:rPr lang="cs-CZ" baseline="0" dirty="0" smtClean="0"/>
                        <a:t> intelektualizace řeči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4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06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Přípravná (</a:t>
            </a:r>
            <a:r>
              <a:rPr lang="cs-CZ" dirty="0" err="1" smtClean="0"/>
              <a:t>předřečová</a:t>
            </a:r>
            <a:r>
              <a:rPr lang="cs-CZ" dirty="0" smtClean="0"/>
              <a:t>) stádia vývoje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Nejdůležitější přípravná stádia vývoje řeči:</a:t>
            </a:r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35102"/>
              </p:ext>
            </p:extLst>
          </p:nvPr>
        </p:nvGraphicFramePr>
        <p:xfrm>
          <a:off x="1719765" y="2659979"/>
          <a:ext cx="81280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První hlasová reakce</a:t>
                      </a:r>
                      <a:r>
                        <a:rPr lang="cs-CZ" baseline="0" dirty="0" smtClean="0"/>
                        <a:t> – křik – tvrdý hlasový začátek (po narození, od 6. týdne)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Broukání – měkký hlasový začátek (mezi 2. a 3. měsícem)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Pudové</a:t>
                      </a:r>
                      <a:r>
                        <a:rPr lang="cs-CZ" baseline="0" dirty="0" smtClean="0"/>
                        <a:t> žvatlání (4. až 6. měsíc)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Nápodobivé žvatlání (6. až 8. měsíce)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Stádium rozumění řeči (okolo 10. měsíce)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99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Předverbální</a:t>
            </a:r>
            <a:r>
              <a:rPr lang="cs-CZ" sz="2000" dirty="0" smtClean="0"/>
              <a:t> aktivity postupně zanikají a jsou nahrazeny verbální komunikací</a:t>
            </a:r>
          </a:p>
          <a:p>
            <a:r>
              <a:rPr lang="cs-CZ" sz="2000" dirty="0" smtClean="0"/>
              <a:t>Neverbální komunikace ale přetrvává po celý život</a:t>
            </a:r>
          </a:p>
          <a:p>
            <a:endParaRPr lang="cs-CZ" sz="2000" dirty="0" smtClean="0"/>
          </a:p>
          <a:p>
            <a:pPr lvl="0"/>
            <a:r>
              <a:rPr lang="cs-CZ" dirty="0"/>
              <a:t>prenatální období: </a:t>
            </a:r>
            <a:endParaRPr lang="cs-CZ" sz="2400" dirty="0"/>
          </a:p>
          <a:p>
            <a:pPr lvl="1"/>
            <a:r>
              <a:rPr lang="cs-CZ" dirty="0"/>
              <a:t>olizování pupeční šňůry</a:t>
            </a:r>
            <a:endParaRPr lang="cs-CZ" sz="1800" dirty="0"/>
          </a:p>
          <a:p>
            <a:pPr lvl="1"/>
            <a:r>
              <a:rPr lang="cs-CZ" dirty="0"/>
              <a:t>nitroděložní kvílení (</a:t>
            </a:r>
            <a:r>
              <a:rPr lang="cs-CZ" dirty="0" err="1"/>
              <a:t>vagitus</a:t>
            </a:r>
            <a:r>
              <a:rPr lang="cs-CZ" dirty="0"/>
              <a:t> </a:t>
            </a:r>
            <a:r>
              <a:rPr lang="cs-CZ" dirty="0" err="1"/>
              <a:t>uterinus</a:t>
            </a:r>
            <a:r>
              <a:rPr lang="cs-CZ" dirty="0"/>
              <a:t>) – 5. měsíc</a:t>
            </a:r>
            <a:endParaRPr lang="cs-CZ" sz="1800" dirty="0"/>
          </a:p>
          <a:p>
            <a:pPr lvl="1"/>
            <a:r>
              <a:rPr lang="cs-CZ" dirty="0"/>
              <a:t>škytání, křik – 6. měsíc</a:t>
            </a:r>
            <a:endParaRPr lang="cs-CZ" sz="1800" dirty="0"/>
          </a:p>
          <a:p>
            <a:pPr lvl="1"/>
            <a:r>
              <a:rPr lang="cs-CZ" dirty="0"/>
              <a:t>dumlání palce – 7. měsíc, </a:t>
            </a:r>
            <a:r>
              <a:rPr lang="cs-CZ" dirty="0" err="1"/>
              <a:t>hltací</a:t>
            </a:r>
            <a:r>
              <a:rPr lang="cs-CZ" dirty="0"/>
              <a:t> pohyby =&gt; příprava mluvidel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423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Přípravná (</a:t>
            </a:r>
            <a:r>
              <a:rPr lang="cs-CZ" dirty="0" err="1"/>
              <a:t>předřečová</a:t>
            </a:r>
            <a:r>
              <a:rPr lang="cs-CZ" dirty="0"/>
              <a:t>) stádia vývoje řeči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novorozenec: </a:t>
            </a:r>
            <a:endParaRPr lang="cs-CZ" sz="2400" dirty="0"/>
          </a:p>
          <a:p>
            <a:pPr lvl="1"/>
            <a:r>
              <a:rPr lang="cs-CZ" dirty="0"/>
              <a:t>vrozené reflexy, křik </a:t>
            </a:r>
            <a:r>
              <a:rPr lang="cs-CZ" dirty="0" smtClean="0"/>
              <a:t>(s tvrdým hlasovým začátkem)</a:t>
            </a:r>
            <a:endParaRPr lang="cs-CZ" sz="1800" dirty="0"/>
          </a:p>
          <a:p>
            <a:pPr lvl="1"/>
            <a:r>
              <a:rPr lang="cs-CZ" dirty="0"/>
              <a:t>novorozenecký křik je považován za reflex, vyvolaný podrážděním dýchacího centra přechodem z placentárního zásobování kyslíkem na plicní dýchání</a:t>
            </a:r>
            <a:endParaRPr lang="cs-CZ" sz="1800" dirty="0"/>
          </a:p>
          <a:p>
            <a:pPr lvl="1"/>
            <a:r>
              <a:rPr lang="cs-CZ" dirty="0"/>
              <a:t>kojení je komunikační obřad mezi matkou a dítětem</a:t>
            </a:r>
            <a:endParaRPr lang="cs-CZ" sz="1800" dirty="0"/>
          </a:p>
          <a:p>
            <a:pPr lvl="1"/>
            <a:r>
              <a:rPr lang="cs-CZ" dirty="0"/>
              <a:t>2.-3. týden – výrazový pohyb = úsměv (2.-3. měsíc = reakce úsměvem na úsměv)</a:t>
            </a:r>
            <a:endParaRPr lang="cs-CZ" sz="1800" dirty="0"/>
          </a:p>
          <a:p>
            <a:pPr lvl="1"/>
            <a:r>
              <a:rPr lang="cs-CZ" dirty="0"/>
              <a:t>3. týden: reakce sacími pohyby na hlas matky - zdroj zvuku a potravy totožné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4981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7_ontogeneze</Template>
  <TotalTime>2676</TotalTime>
  <Words>1844</Words>
  <Application>Microsoft Macintosh PowerPoint</Application>
  <PresentationFormat>Širokoúhlá obrazovka</PresentationFormat>
  <Paragraphs>293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Tahoma</vt:lpstr>
      <vt:lpstr>Wingdings</vt:lpstr>
      <vt:lpstr>Arial</vt:lpstr>
      <vt:lpstr>Prezentace_MU_CZ</vt:lpstr>
      <vt:lpstr>Ontogeneze lidské řeči</vt:lpstr>
      <vt:lpstr>Ontogeneze lidské řeči</vt:lpstr>
      <vt:lpstr>Ontogeneze lidské řeči</vt:lpstr>
      <vt:lpstr>Faktory ovlivňující vývoj řeči</vt:lpstr>
      <vt:lpstr>Průběh vývoje řeči</vt:lpstr>
      <vt:lpstr>Přípravná (předřečová) stádia vývoje řeči</vt:lpstr>
      <vt:lpstr>Přípravná (předřečová) stádia vývoje řeči</vt:lpstr>
      <vt:lpstr>Přípravná (předřečová) stádia vývoje řeči</vt:lpstr>
      <vt:lpstr>Přípravná (předřečová) stádia vývoje řeči</vt:lpstr>
      <vt:lpstr>Přípravná (předřečová) stádia vývoje řeči</vt:lpstr>
      <vt:lpstr>Přípravná (předřečová) stádia vývoje řeči</vt:lpstr>
      <vt:lpstr>Vlastní vývoj řeči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Jazykové roviny v ontogenezi řeči </vt:lpstr>
      <vt:lpstr>Foneticko-fonologická jazyková rovina</vt:lpstr>
      <vt:lpstr>Foneticko-fonologická jazyková rovina</vt:lpstr>
      <vt:lpstr>Prezentace aplikace PowerPoint</vt:lpstr>
      <vt:lpstr>Lexikálně-sémantická jazyková rovina</vt:lpstr>
      <vt:lpstr>Lexikálně-sémantická jazyková rovina</vt:lpstr>
      <vt:lpstr>Morfologicko-syntaktická jazyková rovina</vt:lpstr>
      <vt:lpstr>Morfologicko-syntaktická jazyková rovina</vt:lpstr>
      <vt:lpstr>Pragmatická jazyková rovina</vt:lpstr>
      <vt:lpstr>Pragmatická jazyková rovina</vt:lpstr>
      <vt:lpstr>Videa</vt:lpstr>
      <vt:lpstr>Prezentace aplikace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Ontogeneze lidské řeči</dc:title>
  <dc:creator>Kateřina Richterová</dc:creator>
  <cp:lastModifiedBy>Kateřina Richterová</cp:lastModifiedBy>
  <cp:revision>17</cp:revision>
  <cp:lastPrinted>1601-01-01T00:00:00Z</cp:lastPrinted>
  <dcterms:created xsi:type="dcterms:W3CDTF">2022-02-28T14:14:27Z</dcterms:created>
  <dcterms:modified xsi:type="dcterms:W3CDTF">2022-03-02T10:51:44Z</dcterms:modified>
</cp:coreProperties>
</file>