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5" r:id="rId3"/>
    <p:sldId id="307" r:id="rId4"/>
    <p:sldId id="283" r:id="rId5"/>
    <p:sldId id="279" r:id="rId6"/>
    <p:sldId id="305" r:id="rId7"/>
    <p:sldId id="282" r:id="rId8"/>
    <p:sldId id="280" r:id="rId9"/>
    <p:sldId id="306" r:id="rId10"/>
    <p:sldId id="281" r:id="rId11"/>
    <p:sldId id="412" r:id="rId12"/>
    <p:sldId id="299" r:id="rId13"/>
    <p:sldId id="409" r:id="rId14"/>
    <p:sldId id="301" r:id="rId15"/>
    <p:sldId id="302" r:id="rId16"/>
    <p:sldId id="304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Horká" initials="HH" lastIdx="1" clrIdx="0">
    <p:extLst>
      <p:ext uri="{19B8F6BF-5375-455C-9EA6-DF929625EA0E}">
        <p15:presenceInfo xmlns:p15="http://schemas.microsoft.com/office/powerpoint/2012/main" userId="Hana Hork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B8AF2-E592-4207-95B1-030895B2F0C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ED24F3-B881-43DD-BF9F-365945ECB6A1}">
      <dgm:prSet/>
      <dgm:spPr/>
      <dgm:t>
        <a:bodyPr/>
        <a:lstStyle/>
        <a:p>
          <a:r>
            <a:rPr lang="cs-CZ"/>
            <a:t>Metodika = </a:t>
          </a:r>
          <a:endParaRPr lang="en-US"/>
        </a:p>
      </dgm:t>
    </dgm:pt>
    <dgm:pt modelId="{7093F0BB-3BBE-4F10-BADD-BEB17743C688}" type="parTrans" cxnId="{4FA1E57E-F6C2-4212-B919-0DDDCBFBAE85}">
      <dgm:prSet/>
      <dgm:spPr/>
      <dgm:t>
        <a:bodyPr/>
        <a:lstStyle/>
        <a:p>
          <a:endParaRPr lang="en-US"/>
        </a:p>
      </dgm:t>
    </dgm:pt>
    <dgm:pt modelId="{A4DCAE99-D169-4AB4-AF56-A52AA7187426}" type="sibTrans" cxnId="{4FA1E57E-F6C2-4212-B919-0DDDCBFBAE85}">
      <dgm:prSet/>
      <dgm:spPr/>
      <dgm:t>
        <a:bodyPr/>
        <a:lstStyle/>
        <a:p>
          <a:endParaRPr lang="en-US"/>
        </a:p>
      </dgm:t>
    </dgm:pt>
    <dgm:pt modelId="{19B9B82C-1242-4B1F-9744-D6BDFD1E8315}">
      <dgm:prSet/>
      <dgm:spPr/>
      <dgm:t>
        <a:bodyPr/>
        <a:lstStyle/>
        <a:p>
          <a:r>
            <a:rPr lang="cs-CZ"/>
            <a:t>průřezová témata =</a:t>
          </a:r>
          <a:endParaRPr lang="en-US"/>
        </a:p>
      </dgm:t>
    </dgm:pt>
    <dgm:pt modelId="{7446E6FD-E173-4526-A8BD-B7404BDBD95E}" type="parTrans" cxnId="{E6F2A984-01D0-4386-9DE8-D5D769D833CE}">
      <dgm:prSet/>
      <dgm:spPr/>
      <dgm:t>
        <a:bodyPr/>
        <a:lstStyle/>
        <a:p>
          <a:endParaRPr lang="en-US"/>
        </a:p>
      </dgm:t>
    </dgm:pt>
    <dgm:pt modelId="{EF68DF98-E40C-413B-B7CF-607B0C6FA165}" type="sibTrans" cxnId="{E6F2A984-01D0-4386-9DE8-D5D769D833CE}">
      <dgm:prSet/>
      <dgm:spPr/>
      <dgm:t>
        <a:bodyPr/>
        <a:lstStyle/>
        <a:p>
          <a:endParaRPr lang="en-US"/>
        </a:p>
      </dgm:t>
    </dgm:pt>
    <dgm:pt modelId="{22B10C63-ADC1-41F5-8BA7-7012A70F7F5F}">
      <dgm:prSet/>
      <dgm:spPr/>
      <dgm:t>
        <a:bodyPr/>
        <a:lstStyle/>
        <a:p>
          <a:r>
            <a:rPr lang="cs-CZ"/>
            <a:t>RVP =</a:t>
          </a:r>
          <a:endParaRPr lang="en-US"/>
        </a:p>
      </dgm:t>
    </dgm:pt>
    <dgm:pt modelId="{AD1DF1C4-16DE-40FA-A86F-228ACF0CF831}" type="parTrans" cxnId="{8F5177DE-215C-4ED6-86CB-94173A50A67D}">
      <dgm:prSet/>
      <dgm:spPr/>
      <dgm:t>
        <a:bodyPr/>
        <a:lstStyle/>
        <a:p>
          <a:endParaRPr lang="en-US"/>
        </a:p>
      </dgm:t>
    </dgm:pt>
    <dgm:pt modelId="{F2A9AC47-777F-4631-A5E0-25AA4032E649}" type="sibTrans" cxnId="{8F5177DE-215C-4ED6-86CB-94173A50A67D}">
      <dgm:prSet/>
      <dgm:spPr/>
      <dgm:t>
        <a:bodyPr/>
        <a:lstStyle/>
        <a:p>
          <a:endParaRPr lang="en-US"/>
        </a:p>
      </dgm:t>
    </dgm:pt>
    <dgm:pt modelId="{5ABC30BA-3278-4248-8861-920DA40FF32F}">
      <dgm:prSet/>
      <dgm:spPr/>
      <dgm:t>
        <a:bodyPr/>
        <a:lstStyle/>
        <a:p>
          <a:r>
            <a:rPr lang="cs-CZ"/>
            <a:t>Proč MPT je součástí TMV?</a:t>
          </a:r>
          <a:endParaRPr lang="en-US"/>
        </a:p>
      </dgm:t>
    </dgm:pt>
    <dgm:pt modelId="{3CC1EAD3-745F-4E57-8202-F87F214EC0FA}" type="parTrans" cxnId="{F8ADEFAD-90B0-4CA1-A121-9E9661FFC306}">
      <dgm:prSet/>
      <dgm:spPr/>
      <dgm:t>
        <a:bodyPr/>
        <a:lstStyle/>
        <a:p>
          <a:endParaRPr lang="en-US"/>
        </a:p>
      </dgm:t>
    </dgm:pt>
    <dgm:pt modelId="{78F13769-C2FE-4EB9-BE43-A9A36C472D87}" type="sibTrans" cxnId="{F8ADEFAD-90B0-4CA1-A121-9E9661FFC306}">
      <dgm:prSet/>
      <dgm:spPr/>
      <dgm:t>
        <a:bodyPr/>
        <a:lstStyle/>
        <a:p>
          <a:endParaRPr lang="en-US"/>
        </a:p>
      </dgm:t>
    </dgm:pt>
    <dgm:pt modelId="{87098C71-8A8D-46FD-AFA5-BFE2DE93BD29}" type="pres">
      <dgm:prSet presAssocID="{8C6B8AF2-E592-4207-95B1-030895B2F0C6}" presName="vert0" presStyleCnt="0">
        <dgm:presLayoutVars>
          <dgm:dir/>
          <dgm:animOne val="branch"/>
          <dgm:animLvl val="lvl"/>
        </dgm:presLayoutVars>
      </dgm:prSet>
      <dgm:spPr/>
    </dgm:pt>
    <dgm:pt modelId="{19D94473-5E48-4245-A4A1-27B283EFA17A}" type="pres">
      <dgm:prSet presAssocID="{ADED24F3-B881-43DD-BF9F-365945ECB6A1}" presName="thickLine" presStyleLbl="alignNode1" presStyleIdx="0" presStyleCnt="4"/>
      <dgm:spPr/>
    </dgm:pt>
    <dgm:pt modelId="{81911CDC-D107-43E4-9BAE-22F66CC86255}" type="pres">
      <dgm:prSet presAssocID="{ADED24F3-B881-43DD-BF9F-365945ECB6A1}" presName="horz1" presStyleCnt="0"/>
      <dgm:spPr/>
    </dgm:pt>
    <dgm:pt modelId="{090AF8AF-9BCC-43B4-9852-EEA31392C70F}" type="pres">
      <dgm:prSet presAssocID="{ADED24F3-B881-43DD-BF9F-365945ECB6A1}" presName="tx1" presStyleLbl="revTx" presStyleIdx="0" presStyleCnt="4"/>
      <dgm:spPr/>
    </dgm:pt>
    <dgm:pt modelId="{798840B0-6E2F-4F52-A7B2-0EF5EB673830}" type="pres">
      <dgm:prSet presAssocID="{ADED24F3-B881-43DD-BF9F-365945ECB6A1}" presName="vert1" presStyleCnt="0"/>
      <dgm:spPr/>
    </dgm:pt>
    <dgm:pt modelId="{F3187FC7-AFF6-41A3-809D-F6ED1902D8DE}" type="pres">
      <dgm:prSet presAssocID="{19B9B82C-1242-4B1F-9744-D6BDFD1E8315}" presName="thickLine" presStyleLbl="alignNode1" presStyleIdx="1" presStyleCnt="4"/>
      <dgm:spPr/>
    </dgm:pt>
    <dgm:pt modelId="{07973E5A-A793-4D2B-A649-5E7073B8A981}" type="pres">
      <dgm:prSet presAssocID="{19B9B82C-1242-4B1F-9744-D6BDFD1E8315}" presName="horz1" presStyleCnt="0"/>
      <dgm:spPr/>
    </dgm:pt>
    <dgm:pt modelId="{589C0C5D-F50A-444D-8823-1FEAD5AE71F8}" type="pres">
      <dgm:prSet presAssocID="{19B9B82C-1242-4B1F-9744-D6BDFD1E8315}" presName="tx1" presStyleLbl="revTx" presStyleIdx="1" presStyleCnt="4"/>
      <dgm:spPr/>
    </dgm:pt>
    <dgm:pt modelId="{B99D5A1E-33DA-4112-A53A-440296ECD088}" type="pres">
      <dgm:prSet presAssocID="{19B9B82C-1242-4B1F-9744-D6BDFD1E8315}" presName="vert1" presStyleCnt="0"/>
      <dgm:spPr/>
    </dgm:pt>
    <dgm:pt modelId="{35353BC2-4E78-4233-A945-B85B116BF4AA}" type="pres">
      <dgm:prSet presAssocID="{22B10C63-ADC1-41F5-8BA7-7012A70F7F5F}" presName="thickLine" presStyleLbl="alignNode1" presStyleIdx="2" presStyleCnt="4"/>
      <dgm:spPr/>
    </dgm:pt>
    <dgm:pt modelId="{1403F616-DE67-4D70-9C23-F7F3D0227EAD}" type="pres">
      <dgm:prSet presAssocID="{22B10C63-ADC1-41F5-8BA7-7012A70F7F5F}" presName="horz1" presStyleCnt="0"/>
      <dgm:spPr/>
    </dgm:pt>
    <dgm:pt modelId="{8EDB952A-28B0-448D-B881-75B91246FA70}" type="pres">
      <dgm:prSet presAssocID="{22B10C63-ADC1-41F5-8BA7-7012A70F7F5F}" presName="tx1" presStyleLbl="revTx" presStyleIdx="2" presStyleCnt="4"/>
      <dgm:spPr/>
    </dgm:pt>
    <dgm:pt modelId="{34E703B4-62CE-4F21-A9D2-F9653689DCAF}" type="pres">
      <dgm:prSet presAssocID="{22B10C63-ADC1-41F5-8BA7-7012A70F7F5F}" presName="vert1" presStyleCnt="0"/>
      <dgm:spPr/>
    </dgm:pt>
    <dgm:pt modelId="{9602A44B-6215-4129-B9C5-A573FD86297C}" type="pres">
      <dgm:prSet presAssocID="{5ABC30BA-3278-4248-8861-920DA40FF32F}" presName="thickLine" presStyleLbl="alignNode1" presStyleIdx="3" presStyleCnt="4"/>
      <dgm:spPr/>
    </dgm:pt>
    <dgm:pt modelId="{F86B2BB1-7A77-4CE7-B19F-38077A1029E3}" type="pres">
      <dgm:prSet presAssocID="{5ABC30BA-3278-4248-8861-920DA40FF32F}" presName="horz1" presStyleCnt="0"/>
      <dgm:spPr/>
    </dgm:pt>
    <dgm:pt modelId="{CEF9256B-BE62-4E9F-9772-4622444A6B4D}" type="pres">
      <dgm:prSet presAssocID="{5ABC30BA-3278-4248-8861-920DA40FF32F}" presName="tx1" presStyleLbl="revTx" presStyleIdx="3" presStyleCnt="4"/>
      <dgm:spPr/>
    </dgm:pt>
    <dgm:pt modelId="{DC1427C5-E5F0-456F-B018-E5D958BFFDC0}" type="pres">
      <dgm:prSet presAssocID="{5ABC30BA-3278-4248-8861-920DA40FF32F}" presName="vert1" presStyleCnt="0"/>
      <dgm:spPr/>
    </dgm:pt>
  </dgm:ptLst>
  <dgm:cxnLst>
    <dgm:cxn modelId="{45C78B1E-AA57-495A-BE72-0B5CA8431D9E}" type="presOf" srcId="{19B9B82C-1242-4B1F-9744-D6BDFD1E8315}" destId="{589C0C5D-F50A-444D-8823-1FEAD5AE71F8}" srcOrd="0" destOrd="0" presId="urn:microsoft.com/office/officeart/2008/layout/LinedList"/>
    <dgm:cxn modelId="{F2D63C3D-7C5E-4C42-943A-6D181A234155}" type="presOf" srcId="{5ABC30BA-3278-4248-8861-920DA40FF32F}" destId="{CEF9256B-BE62-4E9F-9772-4622444A6B4D}" srcOrd="0" destOrd="0" presId="urn:microsoft.com/office/officeart/2008/layout/LinedList"/>
    <dgm:cxn modelId="{4FA1E57E-F6C2-4212-B919-0DDDCBFBAE85}" srcId="{8C6B8AF2-E592-4207-95B1-030895B2F0C6}" destId="{ADED24F3-B881-43DD-BF9F-365945ECB6A1}" srcOrd="0" destOrd="0" parTransId="{7093F0BB-3BBE-4F10-BADD-BEB17743C688}" sibTransId="{A4DCAE99-D169-4AB4-AF56-A52AA7187426}"/>
    <dgm:cxn modelId="{E6F2A984-01D0-4386-9DE8-D5D769D833CE}" srcId="{8C6B8AF2-E592-4207-95B1-030895B2F0C6}" destId="{19B9B82C-1242-4B1F-9744-D6BDFD1E8315}" srcOrd="1" destOrd="0" parTransId="{7446E6FD-E173-4526-A8BD-B7404BDBD95E}" sibTransId="{EF68DF98-E40C-413B-B7CF-607B0C6FA165}"/>
    <dgm:cxn modelId="{0545ABA3-199D-48F7-B3D4-2D3DBA7DD268}" type="presOf" srcId="{8C6B8AF2-E592-4207-95B1-030895B2F0C6}" destId="{87098C71-8A8D-46FD-AFA5-BFE2DE93BD29}" srcOrd="0" destOrd="0" presId="urn:microsoft.com/office/officeart/2008/layout/LinedList"/>
    <dgm:cxn modelId="{F8ADEFAD-90B0-4CA1-A121-9E9661FFC306}" srcId="{8C6B8AF2-E592-4207-95B1-030895B2F0C6}" destId="{5ABC30BA-3278-4248-8861-920DA40FF32F}" srcOrd="3" destOrd="0" parTransId="{3CC1EAD3-745F-4E57-8202-F87F214EC0FA}" sibTransId="{78F13769-C2FE-4EB9-BE43-A9A36C472D87}"/>
    <dgm:cxn modelId="{3B05BCC6-90AF-46A7-ADD5-D54BA321606C}" type="presOf" srcId="{22B10C63-ADC1-41F5-8BA7-7012A70F7F5F}" destId="{8EDB952A-28B0-448D-B881-75B91246FA70}" srcOrd="0" destOrd="0" presId="urn:microsoft.com/office/officeart/2008/layout/LinedList"/>
    <dgm:cxn modelId="{DB9EB2DA-B5B3-4C97-A01D-2E38CD993BBE}" type="presOf" srcId="{ADED24F3-B881-43DD-BF9F-365945ECB6A1}" destId="{090AF8AF-9BCC-43B4-9852-EEA31392C70F}" srcOrd="0" destOrd="0" presId="urn:microsoft.com/office/officeart/2008/layout/LinedList"/>
    <dgm:cxn modelId="{8F5177DE-215C-4ED6-86CB-94173A50A67D}" srcId="{8C6B8AF2-E592-4207-95B1-030895B2F0C6}" destId="{22B10C63-ADC1-41F5-8BA7-7012A70F7F5F}" srcOrd="2" destOrd="0" parTransId="{AD1DF1C4-16DE-40FA-A86F-228ACF0CF831}" sibTransId="{F2A9AC47-777F-4631-A5E0-25AA4032E649}"/>
    <dgm:cxn modelId="{3E68CAE2-11CB-401E-B61C-B56A8EA792F5}" type="presParOf" srcId="{87098C71-8A8D-46FD-AFA5-BFE2DE93BD29}" destId="{19D94473-5E48-4245-A4A1-27B283EFA17A}" srcOrd="0" destOrd="0" presId="urn:microsoft.com/office/officeart/2008/layout/LinedList"/>
    <dgm:cxn modelId="{AE172A5E-B9E9-4941-8C65-3F77E60D3906}" type="presParOf" srcId="{87098C71-8A8D-46FD-AFA5-BFE2DE93BD29}" destId="{81911CDC-D107-43E4-9BAE-22F66CC86255}" srcOrd="1" destOrd="0" presId="urn:microsoft.com/office/officeart/2008/layout/LinedList"/>
    <dgm:cxn modelId="{3E6E5EAD-F78B-4852-8811-D26271CBDBEC}" type="presParOf" srcId="{81911CDC-D107-43E4-9BAE-22F66CC86255}" destId="{090AF8AF-9BCC-43B4-9852-EEA31392C70F}" srcOrd="0" destOrd="0" presId="urn:microsoft.com/office/officeart/2008/layout/LinedList"/>
    <dgm:cxn modelId="{AB286212-69E6-45BD-B5E8-DCE5E9A02E35}" type="presParOf" srcId="{81911CDC-D107-43E4-9BAE-22F66CC86255}" destId="{798840B0-6E2F-4F52-A7B2-0EF5EB673830}" srcOrd="1" destOrd="0" presId="urn:microsoft.com/office/officeart/2008/layout/LinedList"/>
    <dgm:cxn modelId="{5D8FCC41-B760-4C15-99C0-659B999FB3C0}" type="presParOf" srcId="{87098C71-8A8D-46FD-AFA5-BFE2DE93BD29}" destId="{F3187FC7-AFF6-41A3-809D-F6ED1902D8DE}" srcOrd="2" destOrd="0" presId="urn:microsoft.com/office/officeart/2008/layout/LinedList"/>
    <dgm:cxn modelId="{830F9F0E-24E4-4470-BBCC-2C2B9C3734D8}" type="presParOf" srcId="{87098C71-8A8D-46FD-AFA5-BFE2DE93BD29}" destId="{07973E5A-A793-4D2B-A649-5E7073B8A981}" srcOrd="3" destOrd="0" presId="urn:microsoft.com/office/officeart/2008/layout/LinedList"/>
    <dgm:cxn modelId="{B977C9CA-49D5-420E-BC56-9E979F0DC7EA}" type="presParOf" srcId="{07973E5A-A793-4D2B-A649-5E7073B8A981}" destId="{589C0C5D-F50A-444D-8823-1FEAD5AE71F8}" srcOrd="0" destOrd="0" presId="urn:microsoft.com/office/officeart/2008/layout/LinedList"/>
    <dgm:cxn modelId="{3D00AF7D-F9F1-43A7-AB72-DF123D80D0F5}" type="presParOf" srcId="{07973E5A-A793-4D2B-A649-5E7073B8A981}" destId="{B99D5A1E-33DA-4112-A53A-440296ECD088}" srcOrd="1" destOrd="0" presId="urn:microsoft.com/office/officeart/2008/layout/LinedList"/>
    <dgm:cxn modelId="{EB9965A1-B62C-4C4B-BAAE-D426E8C77CE8}" type="presParOf" srcId="{87098C71-8A8D-46FD-AFA5-BFE2DE93BD29}" destId="{35353BC2-4E78-4233-A945-B85B116BF4AA}" srcOrd="4" destOrd="0" presId="urn:microsoft.com/office/officeart/2008/layout/LinedList"/>
    <dgm:cxn modelId="{F86C274E-649B-4DEF-A3F3-01279AB4DE28}" type="presParOf" srcId="{87098C71-8A8D-46FD-AFA5-BFE2DE93BD29}" destId="{1403F616-DE67-4D70-9C23-F7F3D0227EAD}" srcOrd="5" destOrd="0" presId="urn:microsoft.com/office/officeart/2008/layout/LinedList"/>
    <dgm:cxn modelId="{39899D58-BE01-45A0-B405-4A03981866EE}" type="presParOf" srcId="{1403F616-DE67-4D70-9C23-F7F3D0227EAD}" destId="{8EDB952A-28B0-448D-B881-75B91246FA70}" srcOrd="0" destOrd="0" presId="urn:microsoft.com/office/officeart/2008/layout/LinedList"/>
    <dgm:cxn modelId="{DC8256B0-DC3A-4979-B55F-93CF2D6B6735}" type="presParOf" srcId="{1403F616-DE67-4D70-9C23-F7F3D0227EAD}" destId="{34E703B4-62CE-4F21-A9D2-F9653689DCAF}" srcOrd="1" destOrd="0" presId="urn:microsoft.com/office/officeart/2008/layout/LinedList"/>
    <dgm:cxn modelId="{07DD0EAD-E043-4E6D-9415-C34196DAA469}" type="presParOf" srcId="{87098C71-8A8D-46FD-AFA5-BFE2DE93BD29}" destId="{9602A44B-6215-4129-B9C5-A573FD86297C}" srcOrd="6" destOrd="0" presId="urn:microsoft.com/office/officeart/2008/layout/LinedList"/>
    <dgm:cxn modelId="{03DBD28C-B41B-4993-88F3-F50BE58C5CC6}" type="presParOf" srcId="{87098C71-8A8D-46FD-AFA5-BFE2DE93BD29}" destId="{F86B2BB1-7A77-4CE7-B19F-38077A1029E3}" srcOrd="7" destOrd="0" presId="urn:microsoft.com/office/officeart/2008/layout/LinedList"/>
    <dgm:cxn modelId="{D092DA5D-3828-4CC3-967E-E89892B40A61}" type="presParOf" srcId="{F86B2BB1-7A77-4CE7-B19F-38077A1029E3}" destId="{CEF9256B-BE62-4E9F-9772-4622444A6B4D}" srcOrd="0" destOrd="0" presId="urn:microsoft.com/office/officeart/2008/layout/LinedList"/>
    <dgm:cxn modelId="{4DEEFC1E-8AB9-4EE7-AE00-22461264FCCC}" type="presParOf" srcId="{F86B2BB1-7A77-4CE7-B19F-38077A1029E3}" destId="{DC1427C5-E5F0-456F-B018-E5D958BFFD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4473-5E48-4245-A4A1-27B283EFA17A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AF8AF-9BCC-43B4-9852-EEA31392C70F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Metodika = </a:t>
          </a:r>
          <a:endParaRPr lang="en-US" sz="4600" kern="1200"/>
        </a:p>
      </dsp:txBody>
      <dsp:txXfrm>
        <a:off x="0" y="0"/>
        <a:ext cx="6797675" cy="1412477"/>
      </dsp:txXfrm>
    </dsp:sp>
    <dsp:sp modelId="{F3187FC7-AFF6-41A3-809D-F6ED1902D8DE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C0C5D-F50A-444D-8823-1FEAD5AE71F8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průřezová témata =</a:t>
          </a:r>
          <a:endParaRPr lang="en-US" sz="4600" kern="1200"/>
        </a:p>
      </dsp:txBody>
      <dsp:txXfrm>
        <a:off x="0" y="1412477"/>
        <a:ext cx="6797675" cy="1412477"/>
      </dsp:txXfrm>
    </dsp:sp>
    <dsp:sp modelId="{35353BC2-4E78-4233-A945-B85B116BF4AA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B952A-28B0-448D-B881-75B91246FA70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RVP =</a:t>
          </a:r>
          <a:endParaRPr lang="en-US" sz="4600" kern="1200"/>
        </a:p>
      </dsp:txBody>
      <dsp:txXfrm>
        <a:off x="0" y="2824955"/>
        <a:ext cx="6797675" cy="1412477"/>
      </dsp:txXfrm>
    </dsp:sp>
    <dsp:sp modelId="{9602A44B-6215-4129-B9C5-A573FD86297C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9256B-BE62-4E9F-9772-4622444A6B4D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Proč MPT je součástí TMV?</a:t>
          </a:r>
          <a:endParaRPr lang="en-US" sz="4600" kern="1200"/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6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6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7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matkyaprirodakarlovarska.cz/akcevypis/za-zoologickymi-objevy-okolim-kladske-71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tanecniaktuality.cz/zpravy/narodni-divadlo-zve-sve-divaky-na-predstaveni-sezony-2020-2021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skolskareforma/ramcove-vzdelavaci-programy" TargetMode="External"/><Relationship Id="rId2" Type="http://schemas.openxmlformats.org/officeDocument/2006/relationships/hyperlink" Target="https://www.researchgate.net/journal/Pedagogicka-Orientace-1805-95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SZ6015 Metodika průřezových témat v RVP </a:t>
            </a:r>
            <a:br>
              <a:rPr lang="cs-CZ" sz="4000" b="1" dirty="0"/>
            </a:br>
            <a:r>
              <a:rPr lang="cs-CZ" sz="4000" b="1" dirty="0"/>
              <a:t>               jako součást Teorie a metodiky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2800" dirty="0"/>
              <a:t>0/2/0. 2 </a:t>
            </a:r>
            <a:r>
              <a:rPr lang="cs-CZ" sz="2800" dirty="0" err="1"/>
              <a:t>kr.</a:t>
            </a:r>
            <a:r>
              <a:rPr lang="cs-CZ" sz="2800" dirty="0"/>
              <a:t> Ukončení: z.</a:t>
            </a:r>
            <a:r>
              <a:rPr lang="cs-CZ" sz="2800" b="1" dirty="0"/>
              <a:t> 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Požadavky: aktivní účast (80%) ve výuce</a:t>
            </a:r>
            <a:br>
              <a:rPr lang="cs-CZ" sz="2800" b="1" dirty="0"/>
            </a:br>
            <a:r>
              <a:rPr lang="cs-CZ" sz="2800" b="1" dirty="0"/>
              <a:t>                      portfoliový úkol (vize zadání)</a:t>
            </a:r>
            <a:br>
              <a:rPr lang="cs-CZ" sz="2800" b="1" dirty="0"/>
            </a:br>
            <a:r>
              <a:rPr lang="cs-CZ" sz="2800" b="1" dirty="0"/>
              <a:t>                    </a:t>
            </a:r>
            <a:br>
              <a:rPr lang="cs-CZ" sz="2000" b="1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                                                                         </a:t>
            </a:r>
            <a:r>
              <a:rPr lang="cs-CZ" dirty="0">
                <a:solidFill>
                  <a:schemeClr val="tx1"/>
                </a:solidFill>
              </a:rPr>
              <a:t>Hana Horká</a:t>
            </a:r>
          </a:p>
          <a:p>
            <a:r>
              <a:rPr lang="cs-CZ" dirty="0">
                <a:solidFill>
                  <a:schemeClr val="tx1"/>
                </a:solidFill>
              </a:rPr>
              <a:t>                                                             katedra pedagogiky</a:t>
            </a:r>
          </a:p>
        </p:txBody>
      </p:sp>
    </p:spTree>
    <p:extLst>
      <p:ext uri="{BB962C8B-B14F-4D97-AF65-F5344CB8AC3E}">
        <p14:creationId xmlns:p14="http://schemas.microsoft.com/office/powerpoint/2010/main" val="400677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Binka</a:t>
            </a:r>
            <a:r>
              <a:rPr lang="cs-CZ" dirty="0"/>
              <a:t>, B. (2008). Environmentální etika. Brno: Masarykova univerzita.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Demokracie versus extremismus: výchova k aktivnímu občanství. (2013). Praha: Asi-milování. </a:t>
            </a:r>
          </a:p>
          <a:p>
            <a:r>
              <a:rPr lang="cs-CZ" dirty="0"/>
              <a:t>Gulová, L. (2012). Kompendium multikulturní výchovy: výukové materiály. Brno: Masarykova univerzita.  </a:t>
            </a:r>
          </a:p>
          <a:p>
            <a:r>
              <a:rPr lang="cs-CZ" dirty="0"/>
              <a:t>Lojdová, K. (2008). Socializace do subkultury skinheads. </a:t>
            </a:r>
            <a:r>
              <a:rPr lang="cs-CZ" i="1" dirty="0"/>
              <a:t>Sborník prací Filozofické fakulty brněnské univerzity, Studia </a:t>
            </a:r>
            <a:r>
              <a:rPr lang="cs-CZ" i="1" dirty="0" err="1"/>
              <a:t>Paedagogica</a:t>
            </a:r>
            <a:r>
              <a:rPr lang="cs-CZ" i="1" dirty="0"/>
              <a:t>, U13</a:t>
            </a:r>
            <a:r>
              <a:rPr lang="cs-CZ" dirty="0"/>
              <a:t>, Brno: Masarykova univerzita, roč. 13, 1., s. 141-150. ISSN 1211-6971.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12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8D8F6-C30F-BD7D-4B71-F486D2B8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4523"/>
            <a:ext cx="10058400" cy="1217077"/>
          </a:xfrm>
        </p:spPr>
        <p:txBody>
          <a:bodyPr>
            <a:normAutofit fontScale="90000"/>
          </a:bodyPr>
          <a:lstStyle/>
          <a:p>
            <a:r>
              <a:rPr lang="cs-CZ" sz="4800" i="1"/>
              <a:t>Které kvality člověka považujete za klíčové?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7EB39-CC64-D3BD-3B9B-BB7DBE4DC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>
                <a:solidFill>
                  <a:srgbClr val="FF0000"/>
                </a:solidFill>
              </a:rPr>
              <a:t>Slušný, zdvořilý, poctivý</a:t>
            </a:r>
            <a:endParaRPr lang="cs-CZ" sz="2800" b="1">
              <a:solidFill>
                <a:srgbClr val="FF0000"/>
              </a:solidFill>
            </a:endParaRPr>
          </a:p>
          <a:p>
            <a:r>
              <a:rPr lang="cs-CZ" sz="2800"/>
              <a:t>skromný, zodpovědný, </a:t>
            </a:r>
          </a:p>
          <a:p>
            <a:r>
              <a:rPr lang="cs-CZ" sz="2800"/>
              <a:t>mravně uvědomělý, tolerantní</a:t>
            </a:r>
          </a:p>
          <a:p>
            <a:r>
              <a:rPr lang="cs-CZ" sz="2800"/>
              <a:t>vyrovnaná osobnost, </a:t>
            </a:r>
          </a:p>
          <a:p>
            <a:r>
              <a:rPr lang="cs-CZ" sz="2800">
                <a:solidFill>
                  <a:srgbClr val="00B0F0"/>
                </a:solidFill>
              </a:rPr>
              <a:t>smysl pro krásu,                      </a:t>
            </a:r>
            <a:r>
              <a:rPr lang="cs-CZ" sz="2800"/>
              <a:t>                                  </a:t>
            </a:r>
            <a:endParaRPr lang="cs-CZ" sz="2800" b="1"/>
          </a:p>
          <a:p>
            <a:r>
              <a:rPr lang="cs-CZ" sz="2800">
                <a:solidFill>
                  <a:srgbClr val="00B050"/>
                </a:solidFill>
              </a:rPr>
              <a:t>s šetrným vztahem k prostředí</a:t>
            </a:r>
          </a:p>
          <a:p>
            <a:pPr marL="0" indent="0">
              <a:buNone/>
            </a:pPr>
            <a:r>
              <a:rPr lang="cs-CZ" sz="2800"/>
              <a:t>  zdravý…</a:t>
            </a:r>
            <a:endParaRPr lang="cs-CZ" sz="2800" dirty="0"/>
          </a:p>
        </p:txBody>
      </p:sp>
      <p:pic>
        <p:nvPicPr>
          <p:cNvPr id="6" name="Zástupný obsah 5" descr="Děti skákající v listech">
            <a:extLst>
              <a:ext uri="{FF2B5EF4-FFF2-40B4-BE49-F238E27FC236}">
                <a16:creationId xmlns:a16="http://schemas.microsoft.com/office/drawing/2014/main" id="{12FD1F17-C817-FE01-81ED-EF8922453C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424108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Pokusme se přiřadit hodnoty </a:t>
            </a:r>
            <a:br>
              <a:rPr lang="cs-CZ" sz="3600" b="1" dirty="0"/>
            </a:br>
            <a:r>
              <a:rPr lang="cs-CZ" sz="3600" b="1" dirty="0"/>
              <a:t>k očekávaným vlastnostem jedince a oblastem výchovy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sz="3300" dirty="0">
                <a:solidFill>
                  <a:srgbClr val="FF0000"/>
                </a:solidFill>
              </a:rPr>
              <a:t>Slušný, zdvořilý, poctivý,        </a:t>
            </a:r>
            <a:r>
              <a:rPr lang="cs-CZ" sz="3300" b="1" dirty="0">
                <a:solidFill>
                  <a:srgbClr val="FF0000"/>
                </a:solidFill>
              </a:rPr>
              <a:t>Dobro</a:t>
            </a:r>
          </a:p>
          <a:p>
            <a:r>
              <a:rPr lang="cs-CZ" sz="3300" dirty="0"/>
              <a:t>skromný, zodpovědný, </a:t>
            </a:r>
          </a:p>
          <a:p>
            <a:r>
              <a:rPr lang="cs-CZ" sz="3300" dirty="0"/>
              <a:t>mravně uvědomělý, tolerantní</a:t>
            </a:r>
          </a:p>
          <a:p>
            <a:r>
              <a:rPr lang="cs-CZ" sz="3300" dirty="0"/>
              <a:t>vyrovnaná osobnost, </a:t>
            </a:r>
          </a:p>
          <a:p>
            <a:r>
              <a:rPr lang="cs-CZ" sz="3300" dirty="0">
                <a:solidFill>
                  <a:srgbClr val="00B0F0"/>
                </a:solidFill>
              </a:rPr>
              <a:t>smysl pro krásu,                       </a:t>
            </a:r>
            <a:r>
              <a:rPr lang="cs-CZ" sz="3300" b="1" dirty="0">
                <a:solidFill>
                  <a:srgbClr val="00B0F0"/>
                </a:solidFill>
              </a:rPr>
              <a:t>Krása</a:t>
            </a:r>
          </a:p>
          <a:p>
            <a:r>
              <a:rPr lang="cs-CZ" sz="3300" dirty="0"/>
              <a:t>pracovitý,                                  </a:t>
            </a:r>
            <a:r>
              <a:rPr lang="cs-CZ" sz="3300" b="1" dirty="0"/>
              <a:t>Práce</a:t>
            </a:r>
          </a:p>
          <a:p>
            <a:r>
              <a:rPr lang="cs-CZ" sz="3300" dirty="0">
                <a:solidFill>
                  <a:srgbClr val="00B050"/>
                </a:solidFill>
              </a:rPr>
              <a:t>s šetrným vztahem k prostředí</a:t>
            </a:r>
          </a:p>
          <a:p>
            <a:pPr marL="0" indent="0">
              <a:buNone/>
            </a:pPr>
            <a:r>
              <a:rPr lang="cs-CZ" sz="3300" dirty="0"/>
              <a:t>  zdravý…                                     </a:t>
            </a:r>
            <a:r>
              <a:rPr lang="cs-CZ" sz="3300" b="1" dirty="0"/>
              <a:t>Zdraví</a:t>
            </a:r>
          </a:p>
          <a:p>
            <a:endParaRPr lang="cs-CZ" sz="33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Mravní výchova, </a:t>
            </a:r>
          </a:p>
          <a:p>
            <a:pPr marL="0" lv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výchova demokratického občana, </a:t>
            </a:r>
          </a:p>
          <a:p>
            <a:pPr marL="0" lvl="0" indent="0">
              <a:buNone/>
            </a:pPr>
            <a:r>
              <a:rPr lang="cs-CZ" sz="2600" dirty="0"/>
              <a:t>multikulturní výchova, </a:t>
            </a:r>
          </a:p>
          <a:p>
            <a:pPr marL="0" lvl="0" indent="0">
              <a:buNone/>
            </a:pPr>
            <a:r>
              <a:rPr lang="cs-CZ" sz="2600" dirty="0"/>
              <a:t>výchova v globálních souvislostech,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B0F0"/>
                </a:solidFill>
              </a:rPr>
              <a:t>estetická výchova, </a:t>
            </a:r>
          </a:p>
          <a:p>
            <a:pPr marL="0" indent="0">
              <a:buNone/>
            </a:pPr>
            <a:r>
              <a:rPr lang="cs-CZ" sz="2600" dirty="0"/>
              <a:t>pracovní výchova,</a:t>
            </a:r>
          </a:p>
          <a:p>
            <a:pPr marL="0" lvl="0" indent="0">
              <a:buNone/>
            </a:pPr>
            <a:r>
              <a:rPr lang="cs-CZ" sz="2600" dirty="0"/>
              <a:t>mediální výchova,</a:t>
            </a:r>
          </a:p>
          <a:p>
            <a:pPr marL="0" lvl="0" indent="0">
              <a:buNone/>
            </a:pPr>
            <a:r>
              <a:rPr lang="cs-CZ" sz="2600" dirty="0"/>
              <a:t>osobnostní a sociální výchova, </a:t>
            </a:r>
          </a:p>
          <a:p>
            <a:pPr marL="0" lvl="0" indent="0">
              <a:buNone/>
            </a:pPr>
            <a:r>
              <a:rPr lang="cs-CZ" sz="2600" dirty="0">
                <a:solidFill>
                  <a:srgbClr val="00B050"/>
                </a:solidFill>
              </a:rPr>
              <a:t>environmentální výchova,</a:t>
            </a:r>
          </a:p>
          <a:p>
            <a:pPr marL="0" indent="0">
              <a:buNone/>
            </a:pPr>
            <a:r>
              <a:rPr lang="cs-CZ" sz="2600" dirty="0"/>
              <a:t>tělesná a zdravotní výchova.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7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Když se řekne výchova…</a:t>
            </a:r>
            <a:br>
              <a:rPr lang="en-US"/>
            </a:br>
            <a:endParaRPr lang="en-US"/>
          </a:p>
        </p:txBody>
      </p:sp>
      <p:pic>
        <p:nvPicPr>
          <p:cNvPr id="17" name="Obrázek 16" descr="Obsah obrázku tráva, osoba, exteriér, strom&#10;&#10;Popis byl vytvořen automaticky">
            <a:extLst>
              <a:ext uri="{FF2B5EF4-FFF2-40B4-BE49-F238E27FC236}">
                <a16:creationId xmlns:a16="http://schemas.microsoft.com/office/drawing/2014/main" id="{230C249B-C3CC-585C-8D1D-C68D7B49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" r="3" b="16829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 descr="Obsah obrázku tanečník, osoba, sport&#10;&#10;Popis byl vytvořen automaticky">
            <a:extLst>
              <a:ext uri="{FF2B5EF4-FFF2-40B4-BE49-F238E27FC236}">
                <a16:creationId xmlns:a16="http://schemas.microsoft.com/office/drawing/2014/main" id="{0A483372-86FB-E5D4-012E-333A9CC7F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729" r="3" b="3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6" name="Zástupný obsah 35">
            <a:extLst>
              <a:ext uri="{FF2B5EF4-FFF2-40B4-BE49-F238E27FC236}">
                <a16:creationId xmlns:a16="http://schemas.microsoft.com/office/drawing/2014/main" id="{FDC910CC-8785-DCC0-427C-7E8EFF8D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záměrná, cílevědomá soustavná činnost </a:t>
            </a:r>
            <a:b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proces rozvíjení člověka jako společenské bytosti a osobnosti - </a:t>
            </a: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utváření podmínek, charakteru, vztahu člověka ke světu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(k přírodě, civilizaci, kultuře, sociálnímu prostředí). 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A257FEA-F0C5-12A3-0AB3-DFCDF9CC2312}"/>
              </a:ext>
            </a:extLst>
          </p:cNvPr>
          <p:cNvSpPr txBox="1"/>
          <p:nvPr/>
        </p:nvSpPr>
        <p:spPr>
          <a:xfrm>
            <a:off x="2462670" y="2857179"/>
            <a:ext cx="21916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pamatkyaprirodakarlovarska.cz/akcevypis/za-zoologickymi-objevy-okolim-kladske-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cs-CZ" sz="700">
              <a:solidFill>
                <a:srgbClr val="FFFFFF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955E291-C2BD-DFCC-E518-65625ECC48D6}"/>
              </a:ext>
            </a:extLst>
          </p:cNvPr>
          <p:cNvSpPr txBox="1"/>
          <p:nvPr/>
        </p:nvSpPr>
        <p:spPr>
          <a:xfrm>
            <a:off x="2595719" y="5494182"/>
            <a:ext cx="20585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5" tooltip="https://www.tanecniaktuality.cz/zpravy/narodni-divadlo-zve-sve-divaky-na-predstaveni-sezony-2020-20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1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2EF15-12FC-4B88-A54A-151B62E9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89A3C-7351-4B43-ACA2-426A988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Košťálová, H.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(2005).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Interkulturní výchova ve školním vzdělávacím programu: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Sborník z projektu \Varianty - projekt interkulturního vzdělávání\. Praha: Kritické myšlení a Člověk v tísni. </a:t>
            </a:r>
          </a:p>
          <a:p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Průcha,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Multikulturní výchova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Teorie - praxe- výzkum. O ISV nakladatelství, </a:t>
            </a:r>
          </a:p>
          <a:p>
            <a:b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Kol. (2012).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Multikulturní výchova na 2. stupni ZŠ. Praha: </a:t>
            </a:r>
            <a:r>
              <a:rPr lang="cs-CZ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Raabe</a:t>
            </a:r>
            <a:endParaRPr lang="cs-CZ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bsah obrázku text, snímek obrazovky, elektronika, displej&#10;&#10;Popis byl vytvořen automaticky">
            <a:extLst>
              <a:ext uri="{FF2B5EF4-FFF2-40B4-BE49-F238E27FC236}">
                <a16:creationId xmlns:a16="http://schemas.microsoft.com/office/drawing/2014/main" id="{C22A54CB-7874-42E7-91AC-4EA6C133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 r="2" b="250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5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1C5CA-15B6-4CDE-8A2F-441AF665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Osobnostní a sociální rozvoj">
            <a:extLst>
              <a:ext uri="{FF2B5EF4-FFF2-40B4-BE49-F238E27FC236}">
                <a16:creationId xmlns:a16="http://schemas.microsoft.com/office/drawing/2014/main" id="{6739344A-80CE-4B8A-9CDD-72C2700CF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97" y="947493"/>
            <a:ext cx="250390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kologická a environmentální výchova - Příručka pro základní školy a střediska ekologické výchovy">
            <a:extLst>
              <a:ext uri="{FF2B5EF4-FFF2-40B4-BE49-F238E27FC236}">
                <a16:creationId xmlns:a16="http://schemas.microsoft.com/office/drawing/2014/main" id="{AF1EEC40-0586-4D62-96B0-FA97C9D6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" b="-2"/>
          <a:stretch/>
        </p:blipFill>
        <p:spPr bwMode="auto">
          <a:xfrm>
            <a:off x="4868168" y="947493"/>
            <a:ext cx="244073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daktika osobnostní a sociální výchovy">
            <a:extLst>
              <a:ext uri="{FF2B5EF4-FFF2-40B4-BE49-F238E27FC236}">
                <a16:creationId xmlns:a16="http://schemas.microsoft.com/office/drawing/2014/main" id="{527D7FC0-8E59-416D-9C07-AC068494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036" y="947493"/>
            <a:ext cx="250390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0136764-CEC5-462E-AEA9-4AA1CF15E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2E2F1EB-DD93-49F9-8F7D-3DE28290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E8E4A0-1464-40F6-A3EF-0472DC70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9246" cy="647917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výchova má vybavit žáka základními poznatky o fungování a roli současných médií. Podporuje poučené, aktivní a nezávislé zapojení jednotlivce do mediální komunikace, schopnost analyzovat nabízená sdělení, posoudit jejich věrohodnost a vyhodnotit</a:t>
            </a: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jejich komunikační záměr.</a:t>
            </a: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0D82C66-EAC6-46C6-AC04-27A5632D4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CF2CA89-CD8C-40CF-8273-C3FA6690B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text, vizitka, vektorová grafika, snímek obrazovky&#10;&#10;Popis byl vytvořen automaticky">
            <a:extLst>
              <a:ext uri="{FF2B5EF4-FFF2-40B4-BE49-F238E27FC236}">
                <a16:creationId xmlns:a16="http://schemas.microsoft.com/office/drawing/2014/main" id="{8C3458A1-7405-4D53-9DE3-4F2BE413C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759" y="485804"/>
            <a:ext cx="2510028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A82F9E0-1CBD-4E82-B740-B329F65F5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8EE5F1E-8455-462D-8415-D85B2D4B9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404E500-F0A1-42F1-8F1A-179948E3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mapa&#10;&#10;Popis byl vytvořen automaticky">
            <a:extLst>
              <a:ext uri="{FF2B5EF4-FFF2-40B4-BE49-F238E27FC236}">
                <a16:creationId xmlns:a16="http://schemas.microsoft.com/office/drawing/2014/main" id="{839B250A-1237-4789-BE88-F05158AD6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1501" b="-1"/>
          <a:stretch/>
        </p:blipFill>
        <p:spPr bwMode="auto">
          <a:xfrm>
            <a:off x="9152531" y="2780204"/>
            <a:ext cx="236021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Metodika PT v RVP  jako součást teorie a metodiky výchovy                              </a:t>
            </a:r>
            <a:r>
              <a:rPr lang="cs-CZ" sz="4400" b="1" dirty="0">
                <a:solidFill>
                  <a:schemeClr val="accent2"/>
                </a:solidFill>
              </a:rPr>
              <a:t>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pro rozvoj </a:t>
            </a:r>
            <a:r>
              <a:rPr lang="cs-CZ" sz="3200" b="1" dirty="0"/>
              <a:t>obecné edukativní kompetence, </a:t>
            </a:r>
            <a:r>
              <a:rPr lang="cs-CZ" sz="3200" dirty="0"/>
              <a:t>tzn.</a:t>
            </a:r>
            <a:r>
              <a:rPr lang="cs-CZ" sz="3200" b="1" dirty="0"/>
              <a:t> </a:t>
            </a:r>
            <a:r>
              <a:rPr lang="cs-CZ" sz="3200" dirty="0"/>
              <a:t>schopnosti připravit výchovné činnosti,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seznámení s metodami </a:t>
            </a:r>
            <a:r>
              <a:rPr lang="cs-CZ" sz="3200" b="1" dirty="0"/>
              <a:t>rozvoje osobnosti </a:t>
            </a:r>
            <a:r>
              <a:rPr lang="cs-CZ" sz="3200" dirty="0"/>
              <a:t>(v oblasti volní, mravní, estetické, sociální apod.),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porozumění </a:t>
            </a:r>
            <a:r>
              <a:rPr lang="cs-CZ" sz="3200" b="1" dirty="0"/>
              <a:t>transformaci </a:t>
            </a:r>
            <a:r>
              <a:rPr lang="cs-CZ" sz="3200" dirty="0"/>
              <a:t>výchovně-vzdělávacího procesu v souvislosti s </a:t>
            </a:r>
            <a:r>
              <a:rPr lang="cs-CZ" sz="3200" b="1" dirty="0"/>
              <a:t>proměnou společnosti i jedince </a:t>
            </a:r>
            <a:r>
              <a:rPr lang="cs-CZ" sz="3200" dirty="0"/>
              <a:t>a </a:t>
            </a:r>
            <a:r>
              <a:rPr lang="cs-CZ" sz="3200" b="1" dirty="0"/>
              <a:t>aktuálním dění ve světě.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7000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C11DF-EF94-4389-B7B2-A5A11B9B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chemeClr val="tx1"/>
                </a:solidFill>
              </a:rPr>
              <a:t>Klíčové pojmy/koncepty</a:t>
            </a:r>
            <a:br>
              <a:rPr lang="cs-CZ" sz="3600" b="1">
                <a:solidFill>
                  <a:schemeClr val="tx1"/>
                </a:solidFill>
              </a:rPr>
            </a:br>
            <a:endParaRPr lang="cs-CZ" sz="3600" b="1">
              <a:solidFill>
                <a:schemeClr val="tx1"/>
              </a:solidFill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1D100CFF-23AC-F721-67C8-B8A6BF3FD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4259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2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Průřezová témata RVP jako </a:t>
            </a:r>
            <a:r>
              <a:rPr lang="cs-CZ" b="1" dirty="0"/>
              <a:t>odraz hodnot ve vzdělávání</a:t>
            </a:r>
            <a:r>
              <a:rPr lang="cs-CZ" dirty="0"/>
              <a:t>/v průřezových tématech;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Průřezová témata RVP jako </a:t>
            </a:r>
            <a:r>
              <a:rPr lang="cs-CZ" b="1" dirty="0"/>
              <a:t>výchovná témata </a:t>
            </a:r>
            <a:r>
              <a:rPr lang="cs-CZ" dirty="0"/>
              <a:t>v současné škole. Zařazení průřezových témat do kurikula.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Osobnostní a sociální výchova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Výchova demokratického občana. </a:t>
            </a:r>
            <a:r>
              <a:rPr lang="cs-CZ" dirty="0"/>
              <a:t>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Výchova k myšlení v evropských a globálních souvislostech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Multikulturní výchova.</a:t>
            </a:r>
            <a:r>
              <a:rPr lang="cs-CZ" dirty="0"/>
              <a:t>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Environmentální výchova</a:t>
            </a:r>
            <a:r>
              <a:rPr lang="cs-CZ" dirty="0"/>
              <a:t>. Ukázky projektů a aktivit.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Mediální výchova</a:t>
            </a:r>
            <a:r>
              <a:rPr lang="cs-CZ" dirty="0"/>
              <a:t>. Ukázky projektů a aktivit. 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9. - 12</a:t>
            </a:r>
            <a:r>
              <a:rPr lang="cs-CZ" dirty="0"/>
              <a:t>. Realizace výchovně vzdělávací aktivity v rámci průřezového tématu. Zpětná vazba, reflexe k aktivitě a k vytvořené metodice.</a:t>
            </a:r>
          </a:p>
        </p:txBody>
      </p:sp>
    </p:spTree>
    <p:extLst>
      <p:ext uri="{BB962C8B-B14F-4D97-AF65-F5344CB8AC3E}">
        <p14:creationId xmlns:p14="http://schemas.microsoft.com/office/powerpoint/2010/main" val="310044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Výstupy z učení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/>
              <a:t>Na konci kurzu bude student/</a:t>
            </a:r>
            <a:r>
              <a:rPr lang="cs-CZ" sz="2800" dirty="0" err="1"/>
              <a:t>ka</a:t>
            </a:r>
            <a:r>
              <a:rPr lang="cs-CZ" sz="2800" dirty="0"/>
              <a:t> schopen/a: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 charakterizovat průřezová témata</a:t>
            </a:r>
            <a:r>
              <a:rPr lang="cs-CZ" sz="2800" dirty="0"/>
              <a:t> RVP jako výchovná témata v kurikulu.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 pojmenovat hodnoty</a:t>
            </a:r>
            <a:r>
              <a:rPr lang="cs-CZ" sz="2800" dirty="0"/>
              <a:t> spojené s průřezovými tématy.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navrhnout </a:t>
            </a:r>
            <a:r>
              <a:rPr lang="cs-CZ" sz="2800" b="1" dirty="0"/>
              <a:t>začlenění </a:t>
            </a:r>
            <a:r>
              <a:rPr lang="cs-CZ" sz="2800" dirty="0"/>
              <a:t>průřezových témat </a:t>
            </a:r>
            <a:r>
              <a:rPr lang="cs-CZ" sz="2800" b="1" dirty="0"/>
              <a:t>do ŠVP.</a:t>
            </a:r>
            <a:endParaRPr lang="cs-CZ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navrhnout, realizovat a vyhodnotit </a:t>
            </a:r>
            <a:r>
              <a:rPr lang="cs-CZ" sz="2800" b="1" dirty="0"/>
              <a:t>dílčí aktivitu</a:t>
            </a:r>
            <a:r>
              <a:rPr lang="cs-CZ" sz="2800" dirty="0"/>
              <a:t> v rámci průřezových témat.</a:t>
            </a:r>
            <a:br>
              <a:rPr lang="cs-CZ" sz="2800" dirty="0"/>
            </a:br>
            <a:r>
              <a:rPr lang="cs-CZ" sz="2800" dirty="0"/>
              <a:t>vytvořit </a:t>
            </a:r>
            <a:r>
              <a:rPr lang="cs-CZ" sz="2800" b="1" dirty="0"/>
              <a:t>metodiku dílčí výchovné aktivity</a:t>
            </a:r>
            <a:r>
              <a:rPr lang="cs-CZ" sz="2800" dirty="0"/>
              <a:t> v rámci průřezového tématu.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9003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851C3-9FFE-40DC-A15C-15F06059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00151-35C0-4C23-A852-CAEB712A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624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1. Vyberete si jedno </a:t>
            </a:r>
            <a:r>
              <a:rPr lang="cs-CZ" sz="3200" dirty="0"/>
              <a:t>z průřezových témat. </a:t>
            </a:r>
          </a:p>
          <a:p>
            <a:r>
              <a:rPr lang="cs-CZ" sz="3200" b="1" dirty="0"/>
              <a:t>2. Navrhnete výchovně vzdělávací aktivitu </a:t>
            </a:r>
            <a:r>
              <a:rPr lang="cs-CZ" sz="3200" dirty="0"/>
              <a:t>v rámci tohoto tématu.</a:t>
            </a:r>
          </a:p>
          <a:p>
            <a:r>
              <a:rPr lang="cs-CZ" sz="3200" b="1" dirty="0"/>
              <a:t>3. </a:t>
            </a:r>
            <a:r>
              <a:rPr lang="cs-CZ" sz="3200" dirty="0"/>
              <a:t>V seminární skupině </a:t>
            </a:r>
            <a:r>
              <a:rPr lang="cs-CZ" sz="3200" b="1" dirty="0"/>
              <a:t>ji realizujete a poté </a:t>
            </a:r>
            <a:r>
              <a:rPr lang="cs-CZ" sz="3200" dirty="0"/>
              <a:t>získáte </a:t>
            </a:r>
            <a:r>
              <a:rPr lang="cs-CZ" sz="3200" b="1" dirty="0"/>
              <a:t>zpětnou vazbu od spolužáků a vyučujících.</a:t>
            </a:r>
            <a:r>
              <a:rPr lang="cs-CZ" sz="3200" dirty="0"/>
              <a:t> Budete reflektovat i sami tuto aktivitu, včetně návrhu možných alterací. </a:t>
            </a:r>
          </a:p>
          <a:p>
            <a:r>
              <a:rPr lang="cs-CZ" sz="3200" dirty="0"/>
              <a:t>Výstupem je také </a:t>
            </a:r>
            <a:r>
              <a:rPr lang="cs-CZ" sz="3200" b="1" dirty="0"/>
              <a:t>tvorba metodiky </a:t>
            </a:r>
            <a:r>
              <a:rPr lang="cs-CZ" sz="3200" dirty="0"/>
              <a:t>této</a:t>
            </a:r>
            <a:r>
              <a:rPr lang="cs-CZ" sz="3200" b="1" dirty="0"/>
              <a:t> aktivity</a:t>
            </a:r>
            <a:r>
              <a:rPr lang="cs-CZ" sz="3200" dirty="0"/>
              <a:t>. </a:t>
            </a:r>
            <a:r>
              <a:rPr lang="cs-CZ" sz="3200" b="1" dirty="0"/>
              <a:t>Nejlepší metodika </a:t>
            </a:r>
            <a:r>
              <a:rPr lang="cs-CZ" sz="3200" dirty="0"/>
              <a:t>bude nabídnuta </a:t>
            </a:r>
            <a:r>
              <a:rPr lang="cs-CZ" sz="3200" b="1" u="sng" dirty="0"/>
              <a:t>k publikaci v časopisu Komenský.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5683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Metody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Realizace a reflexe vybrané výchovně vzdělávací aktivity. </a:t>
            </a:r>
          </a:p>
          <a:p>
            <a:r>
              <a:rPr lang="cs-CZ" dirty="0"/>
              <a:t>Tvorba metodiky k této aktivitě. </a:t>
            </a:r>
          </a:p>
          <a:p>
            <a:endParaRPr lang="cs-CZ" b="1" u="sng" dirty="0"/>
          </a:p>
          <a:p>
            <a:r>
              <a:rPr lang="cs-CZ" sz="4000" b="1" u="sng" dirty="0"/>
              <a:t>Nejlepší metodika bude nabídnuta k publikaci v časopisu Komenský.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989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Studijní 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3898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Horká, H. (2005). </a:t>
            </a:r>
            <a:r>
              <a:rPr lang="cs-CZ" b="0" i="0" dirty="0">
                <a:solidFill>
                  <a:srgbClr val="021E49"/>
                </a:solidFill>
                <a:effectLst/>
                <a:cs typeface="Times New Roman" panose="02020603050405020304" pitchFamily="18" charset="0"/>
              </a:rPr>
              <a:t>Ekologická dimenze výchovy a vzdělávání ve škole 21. století. Brno: MSD s.r.o.</a:t>
            </a:r>
          </a:p>
          <a:p>
            <a:r>
              <a:rPr lang="cs-CZ" dirty="0">
                <a:cs typeface="Times New Roman" panose="02020603050405020304" pitchFamily="18" charset="0"/>
              </a:rPr>
              <a:t>Průcha, J. Multikulturní výchova: příručka (nejen) pro učitele. (2006). Praha: Triton.</a:t>
            </a:r>
          </a:p>
          <a:p>
            <a:r>
              <a:rPr lang="cs-CZ" dirty="0" err="1">
                <a:cs typeface="Times New Roman" panose="02020603050405020304" pitchFamily="18" charset="0"/>
              </a:rPr>
              <a:t>Šeďová</a:t>
            </a:r>
            <a:r>
              <a:rPr lang="cs-CZ" dirty="0">
                <a:cs typeface="Times New Roman" panose="02020603050405020304" pitchFamily="18" charset="0"/>
              </a:rPr>
              <a:t>, K. (2007). </a:t>
            </a:r>
            <a:r>
              <a:rPr lang="cs-CZ" i="1" dirty="0">
                <a:cs typeface="Times New Roman" panose="02020603050405020304" pitchFamily="18" charset="0"/>
              </a:rPr>
              <a:t>Děti a rodiče před televizí. Rodinná socializace dětského televizního diváctví.</a:t>
            </a:r>
            <a:r>
              <a:rPr lang="cs-CZ" dirty="0">
                <a:cs typeface="Times New Roman" panose="02020603050405020304" pitchFamily="18" charset="0"/>
              </a:rPr>
              <a:t> Brno: </a:t>
            </a:r>
            <a:r>
              <a:rPr lang="cs-CZ" dirty="0" err="1">
                <a:cs typeface="Times New Roman" panose="02020603050405020304" pitchFamily="18" charset="0"/>
              </a:rPr>
              <a:t>Paido</a:t>
            </a:r>
            <a:r>
              <a:rPr lang="cs-CZ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b="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Valenta, P. (2017). Teoretická východiska mediální výchovy jako determinant mediálně pedagogické praxe. 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Pedagogická orientace</a:t>
            </a:r>
            <a:r>
              <a:rPr lang="cs-CZ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27(3), 473.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Valenta, J. (2006). Osobnostní a sociální výchova a její cesty k žákovi. Kladno: Aisis.</a:t>
            </a:r>
          </a:p>
          <a:p>
            <a:r>
              <a:rPr lang="cs-CZ" i="1" dirty="0">
                <a:cs typeface="Times New Roman" panose="02020603050405020304" pitchFamily="18" charset="0"/>
              </a:rPr>
              <a:t>Rámcový vzdělávací program pro ZV </a:t>
            </a:r>
            <a:r>
              <a:rPr lang="cs-CZ" i="1" dirty="0">
                <a:cs typeface="Times New Roman" panose="02020603050405020304" pitchFamily="18" charset="0"/>
                <a:hlinkClick r:id="rId3"/>
              </a:rPr>
              <a:t>https://www.msmt.cz/vzdelavani/skolstvi-v-cr/skolskareforma/ramcove-vzdelavaci-programy</a:t>
            </a:r>
            <a:r>
              <a:rPr lang="cs-CZ" i="1" dirty="0">
                <a:cs typeface="Times New Roman" panose="02020603050405020304" pitchFamily="18" charset="0"/>
              </a:rPr>
              <a:t>  (od s. 132).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28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2962C-E9F3-4501-A65B-E1617946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DAD34-4812-42A9-A03B-5BB250B06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1912409"/>
            <a:ext cx="10058400" cy="4023360"/>
          </a:xfrm>
        </p:spPr>
        <p:txBody>
          <a:bodyPr/>
          <a:lstStyle/>
          <a:p>
            <a:r>
              <a:rPr lang="cs-CZ" dirty="0"/>
              <a:t>Šalamounová, Z. (2015). Když to bylo ve zprávách, musí to být pravda: jak ve výuce interpretovat novinové zprávy. Komenský, 140(4), 55−57. </a:t>
            </a:r>
          </a:p>
          <a:p>
            <a:r>
              <a:rPr lang="cs-CZ" dirty="0"/>
              <a:t>Šišková, T. (1998). Výchova k toleranci a proti rasismu: hry a cvičení pro žáky a studenty. Praha: Portál.</a:t>
            </a:r>
          </a:p>
          <a:p>
            <a:r>
              <a:rPr lang="cs-CZ" dirty="0" err="1"/>
              <a:t>Šmajs</a:t>
            </a:r>
            <a:r>
              <a:rPr lang="cs-CZ" dirty="0"/>
              <a:t>, J. (2014). O smiřování kultury s přírodou: čtyři rozhovory a tři dokumenty. Brno: Miloš Vávrů.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127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1185</TotalTime>
  <Words>1036</Words>
  <Application>Microsoft Office PowerPoint</Application>
  <PresentationFormat>Širokoúhlá obrazovka</PresentationFormat>
  <Paragraphs>93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Retrospektiva</vt:lpstr>
      <vt:lpstr>      SZ6015 Metodika průřezových témat v RVP                 jako součást Teorie a metodiky  0/2/0. 2 kr. Ukončení: z.   Požadavky: aktivní účast (80%) ve výuce                       portfoliový úkol (vize zadání)                       </vt:lpstr>
      <vt:lpstr>Metodika PT v RVP  jako součást teorie a metodiky výchovy                              Proč?</vt:lpstr>
      <vt:lpstr>Klíčové pojmy/koncepty </vt:lpstr>
      <vt:lpstr>Osnova předmětu</vt:lpstr>
      <vt:lpstr>Výstupy z učení </vt:lpstr>
      <vt:lpstr>Zadání úkolu</vt:lpstr>
      <vt:lpstr>Metody hodnocení</vt:lpstr>
      <vt:lpstr>Studijní literatura </vt:lpstr>
      <vt:lpstr>Prezentace aplikace PowerPoint</vt:lpstr>
      <vt:lpstr>Doporučená literatura </vt:lpstr>
      <vt:lpstr>Které kvality člověka považujete za klíčové?</vt:lpstr>
      <vt:lpstr>Pokusme se přiřadit hodnoty  k očekávaným vlastnostem jedince a oblastem výchovy</vt:lpstr>
      <vt:lpstr>Když se řekne výchova… </vt:lpstr>
      <vt:lpstr>Další zdroje</vt:lpstr>
      <vt:lpstr>Prezentace aplikace PowerPoint</vt:lpstr>
      <vt:lpstr> Mediální výchova má vybavit žáka základními poznatky o fungování a roli současných médií. Podporuje poučené, aktivní a nezávislé zapojení jednotlivce do mediální komunikace, schopnost analyzovat nabízená sdělení, posoudit jejich věrohodnost a vyhodnotit jejich komunikační záměr.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SZ6015 Metodika průřezových témat v RVP 0/2/0. 2 kr. Ukončení: z.</dc:title>
  <dc:creator>Horka</dc:creator>
  <cp:lastModifiedBy>Hana Horká</cp:lastModifiedBy>
  <cp:revision>71</cp:revision>
  <cp:lastPrinted>2023-02-12T18:40:21Z</cp:lastPrinted>
  <dcterms:created xsi:type="dcterms:W3CDTF">2017-02-15T10:59:07Z</dcterms:created>
  <dcterms:modified xsi:type="dcterms:W3CDTF">2023-02-15T21:45:07Z</dcterms:modified>
</cp:coreProperties>
</file>