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93"/>
  </p:notesMasterIdLst>
  <p:sldIdLst>
    <p:sldId id="266" r:id="rId2"/>
    <p:sldId id="484" r:id="rId3"/>
    <p:sldId id="481" r:id="rId4"/>
    <p:sldId id="399" r:id="rId5"/>
    <p:sldId id="395" r:id="rId6"/>
    <p:sldId id="396" r:id="rId7"/>
    <p:sldId id="403" r:id="rId8"/>
    <p:sldId id="411" r:id="rId9"/>
    <p:sldId id="427" r:id="rId10"/>
    <p:sldId id="404" r:id="rId11"/>
    <p:sldId id="406" r:id="rId12"/>
    <p:sldId id="407" r:id="rId13"/>
    <p:sldId id="425" r:id="rId14"/>
    <p:sldId id="416" r:id="rId15"/>
    <p:sldId id="428" r:id="rId16"/>
    <p:sldId id="445" r:id="rId17"/>
    <p:sldId id="415" r:id="rId18"/>
    <p:sldId id="429" r:id="rId19"/>
    <p:sldId id="417" r:id="rId20"/>
    <p:sldId id="431" r:id="rId21"/>
    <p:sldId id="430" r:id="rId22"/>
    <p:sldId id="432" r:id="rId23"/>
    <p:sldId id="434" r:id="rId24"/>
    <p:sldId id="433" r:id="rId25"/>
    <p:sldId id="435" r:id="rId26"/>
    <p:sldId id="436" r:id="rId27"/>
    <p:sldId id="437" r:id="rId28"/>
    <p:sldId id="439" r:id="rId29"/>
    <p:sldId id="440" r:id="rId30"/>
    <p:sldId id="441" r:id="rId31"/>
    <p:sldId id="483" r:id="rId32"/>
    <p:sldId id="485" r:id="rId33"/>
    <p:sldId id="442" r:id="rId34"/>
    <p:sldId id="443" r:id="rId35"/>
    <p:sldId id="413" r:id="rId36"/>
    <p:sldId id="412" r:id="rId37"/>
    <p:sldId id="409" r:id="rId38"/>
    <p:sldId id="397" r:id="rId39"/>
    <p:sldId id="400" r:id="rId40"/>
    <p:sldId id="341" r:id="rId41"/>
    <p:sldId id="342" r:id="rId42"/>
    <p:sldId id="457" r:id="rId43"/>
    <p:sldId id="458" r:id="rId44"/>
    <p:sldId id="459" r:id="rId45"/>
    <p:sldId id="460" r:id="rId46"/>
    <p:sldId id="461" r:id="rId47"/>
    <p:sldId id="462" r:id="rId48"/>
    <p:sldId id="463" r:id="rId49"/>
    <p:sldId id="464" r:id="rId50"/>
    <p:sldId id="465" r:id="rId51"/>
    <p:sldId id="466" r:id="rId52"/>
    <p:sldId id="467" r:id="rId53"/>
    <p:sldId id="468" r:id="rId54"/>
    <p:sldId id="469" r:id="rId55"/>
    <p:sldId id="470" r:id="rId56"/>
    <p:sldId id="471" r:id="rId57"/>
    <p:sldId id="472" r:id="rId58"/>
    <p:sldId id="473" r:id="rId59"/>
    <p:sldId id="474" r:id="rId60"/>
    <p:sldId id="479" r:id="rId61"/>
    <p:sldId id="456" r:id="rId62"/>
    <p:sldId id="475" r:id="rId63"/>
    <p:sldId id="477" r:id="rId64"/>
    <p:sldId id="478" r:id="rId65"/>
    <p:sldId id="486" r:id="rId66"/>
    <p:sldId id="424" r:id="rId67"/>
    <p:sldId id="313" r:id="rId68"/>
    <p:sldId id="303" r:id="rId69"/>
    <p:sldId id="450" r:id="rId70"/>
    <p:sldId id="451" r:id="rId71"/>
    <p:sldId id="480" r:id="rId72"/>
    <p:sldId id="452" r:id="rId73"/>
    <p:sldId id="449" r:id="rId74"/>
    <p:sldId id="304" r:id="rId75"/>
    <p:sldId id="476" r:id="rId76"/>
    <p:sldId id="401" r:id="rId77"/>
    <p:sldId id="414" r:id="rId78"/>
    <p:sldId id="453" r:id="rId79"/>
    <p:sldId id="454" r:id="rId80"/>
    <p:sldId id="446" r:id="rId81"/>
    <p:sldId id="447" r:id="rId82"/>
    <p:sldId id="448" r:id="rId83"/>
    <p:sldId id="323" r:id="rId84"/>
    <p:sldId id="381" r:id="rId85"/>
    <p:sldId id="383" r:id="rId86"/>
    <p:sldId id="385" r:id="rId87"/>
    <p:sldId id="386" r:id="rId88"/>
    <p:sldId id="387" r:id="rId89"/>
    <p:sldId id="389" r:id="rId90"/>
    <p:sldId id="382" r:id="rId91"/>
    <p:sldId id="296" r:id="rId92"/>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47" autoAdjust="0"/>
    <p:restoredTop sz="94434" autoAdjust="0"/>
  </p:normalViewPr>
  <p:slideViewPr>
    <p:cSldViewPr>
      <p:cViewPr varScale="1">
        <p:scale>
          <a:sx n="86" d="100"/>
          <a:sy n="86" d="100"/>
        </p:scale>
        <p:origin x="1349"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D2A97-0D78-4F69-B4E6-52D90D058FB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cs-CZ"/>
        </a:p>
      </dgm:t>
    </dgm:pt>
    <dgm:pt modelId="{B89ABFA6-DA1B-417B-BA82-B7A8320712DC}">
      <dgm:prSet phldrT="[Text]"/>
      <dgm:spPr/>
      <dgm:t>
        <a:bodyPr/>
        <a:lstStyle/>
        <a:p>
          <a:r>
            <a:rPr lang="cs-CZ" dirty="0"/>
            <a:t>Jak </a:t>
          </a:r>
        </a:p>
        <a:p>
          <a:r>
            <a:rPr lang="cs-CZ" dirty="0"/>
            <a:t>(a co) poznat</a:t>
          </a:r>
        </a:p>
      </dgm:t>
    </dgm:pt>
    <dgm:pt modelId="{A72807FC-F8F2-49F0-B522-715E4EAFA52F}" type="parTrans" cxnId="{8BB14DF0-F94B-44FB-8D73-284AF36D9C06}">
      <dgm:prSet/>
      <dgm:spPr/>
      <dgm:t>
        <a:bodyPr/>
        <a:lstStyle/>
        <a:p>
          <a:endParaRPr lang="cs-CZ"/>
        </a:p>
      </dgm:t>
    </dgm:pt>
    <dgm:pt modelId="{83E232CC-DEAF-4F64-BBEA-712018499444}" type="sibTrans" cxnId="{8BB14DF0-F94B-44FB-8D73-284AF36D9C06}">
      <dgm:prSet/>
      <dgm:spPr/>
      <dgm:t>
        <a:bodyPr/>
        <a:lstStyle/>
        <a:p>
          <a:endParaRPr lang="cs-CZ"/>
        </a:p>
      </dgm:t>
    </dgm:pt>
    <dgm:pt modelId="{A42D9BC5-FB15-47F7-A3DF-1BF05DF870F4}">
      <dgm:prSet phldrT="[Text]" custT="1"/>
      <dgm:spPr/>
      <dgm:t>
        <a:bodyPr/>
        <a:lstStyle/>
        <a:p>
          <a:r>
            <a:rPr lang="cs-CZ" sz="2000" dirty="0"/>
            <a:t>Jestli je nadaný – identifikace</a:t>
          </a:r>
        </a:p>
      </dgm:t>
    </dgm:pt>
    <dgm:pt modelId="{8734A02E-5C35-4F2A-8FA2-F371F3D342BA}" type="parTrans" cxnId="{B4D6045D-8CA6-464B-A7DB-B6244C58DCE5}">
      <dgm:prSet/>
      <dgm:spPr/>
      <dgm:t>
        <a:bodyPr/>
        <a:lstStyle/>
        <a:p>
          <a:endParaRPr lang="cs-CZ"/>
        </a:p>
      </dgm:t>
    </dgm:pt>
    <dgm:pt modelId="{E6B8403F-AB35-467A-93E2-E336FB99B987}" type="sibTrans" cxnId="{B4D6045D-8CA6-464B-A7DB-B6244C58DCE5}">
      <dgm:prSet/>
      <dgm:spPr/>
      <dgm:t>
        <a:bodyPr/>
        <a:lstStyle/>
        <a:p>
          <a:endParaRPr lang="cs-CZ"/>
        </a:p>
      </dgm:t>
    </dgm:pt>
    <dgm:pt modelId="{467E66E5-0B9B-4EFB-A0F4-898C5E1ACC71}">
      <dgm:prSet phldrT="[Text]"/>
      <dgm:spPr/>
      <dgm:t>
        <a:bodyPr/>
        <a:lstStyle/>
        <a:p>
          <a:r>
            <a:rPr lang="cs-CZ" dirty="0"/>
            <a:t>Jak vzdělávat</a:t>
          </a:r>
        </a:p>
      </dgm:t>
    </dgm:pt>
    <dgm:pt modelId="{1492EFCB-966B-4386-B68C-BBBB27AA3487}" type="parTrans" cxnId="{0CB1C0E6-42F2-4C85-88E1-8B41E2A62A4B}">
      <dgm:prSet/>
      <dgm:spPr/>
      <dgm:t>
        <a:bodyPr/>
        <a:lstStyle/>
        <a:p>
          <a:endParaRPr lang="cs-CZ"/>
        </a:p>
      </dgm:t>
    </dgm:pt>
    <dgm:pt modelId="{3A914C65-81B2-44EE-AF05-B9E89ED440A8}" type="sibTrans" cxnId="{0CB1C0E6-42F2-4C85-88E1-8B41E2A62A4B}">
      <dgm:prSet/>
      <dgm:spPr/>
      <dgm:t>
        <a:bodyPr/>
        <a:lstStyle/>
        <a:p>
          <a:endParaRPr lang="cs-CZ"/>
        </a:p>
      </dgm:t>
    </dgm:pt>
    <dgm:pt modelId="{6DEF0BB8-4209-49D2-86F2-31909B9E8EEE}">
      <dgm:prSet phldrT="[Text]" custT="1"/>
      <dgm:spPr/>
      <dgm:t>
        <a:bodyPr/>
        <a:lstStyle/>
        <a:p>
          <a:r>
            <a:rPr lang="cs-CZ" sz="2000" dirty="0"/>
            <a:t>Možnosti legislativy</a:t>
          </a:r>
        </a:p>
      </dgm:t>
    </dgm:pt>
    <dgm:pt modelId="{621D6D40-C097-49BD-A993-4C13AB23149F}" type="parTrans" cxnId="{11FB3297-D5A9-40DE-BA9D-DFD945A2CD38}">
      <dgm:prSet/>
      <dgm:spPr/>
      <dgm:t>
        <a:bodyPr/>
        <a:lstStyle/>
        <a:p>
          <a:endParaRPr lang="cs-CZ"/>
        </a:p>
      </dgm:t>
    </dgm:pt>
    <dgm:pt modelId="{9C1CF9D0-ABCC-4AD2-83F2-744BA8E3EB21}" type="sibTrans" cxnId="{11FB3297-D5A9-40DE-BA9D-DFD945A2CD38}">
      <dgm:prSet/>
      <dgm:spPr/>
      <dgm:t>
        <a:bodyPr/>
        <a:lstStyle/>
        <a:p>
          <a:endParaRPr lang="cs-CZ"/>
        </a:p>
      </dgm:t>
    </dgm:pt>
    <dgm:pt modelId="{9D6B3B80-98B3-4864-BA73-E08B47576A03}">
      <dgm:prSet phldrT="[Text]" custT="1"/>
      <dgm:spPr/>
      <dgm:t>
        <a:bodyPr/>
        <a:lstStyle/>
        <a:p>
          <a:r>
            <a:rPr lang="cs-CZ" sz="2000" dirty="0"/>
            <a:t>V čem je nadaný – oblast (druh, typ) nadání</a:t>
          </a:r>
        </a:p>
      </dgm:t>
    </dgm:pt>
    <dgm:pt modelId="{333B83A3-B4F8-402B-8E4D-6798F2878D2B}" type="parTrans" cxnId="{3DADA5C6-DCA0-4F47-9C9B-1B87538BE112}">
      <dgm:prSet/>
      <dgm:spPr/>
      <dgm:t>
        <a:bodyPr/>
        <a:lstStyle/>
        <a:p>
          <a:endParaRPr lang="cs-CZ"/>
        </a:p>
      </dgm:t>
    </dgm:pt>
    <dgm:pt modelId="{9F828A9F-F490-4CAB-992B-7FC61567BB7B}" type="sibTrans" cxnId="{3DADA5C6-DCA0-4F47-9C9B-1B87538BE112}">
      <dgm:prSet/>
      <dgm:spPr/>
      <dgm:t>
        <a:bodyPr/>
        <a:lstStyle/>
        <a:p>
          <a:endParaRPr lang="cs-CZ"/>
        </a:p>
      </dgm:t>
    </dgm:pt>
    <dgm:pt modelId="{67BA0F27-E428-4549-A32F-D8A1753B7A68}">
      <dgm:prSet phldrT="[Text]"/>
      <dgm:spPr/>
      <dgm:t>
        <a:bodyPr/>
        <a:lstStyle/>
        <a:p>
          <a:endParaRPr lang="cs-CZ" sz="1400" dirty="0"/>
        </a:p>
      </dgm:t>
    </dgm:pt>
    <dgm:pt modelId="{04773E67-301E-4BE8-9483-C12F4429599E}" type="parTrans" cxnId="{FE815043-D96E-4054-ACF8-3506D783BEBD}">
      <dgm:prSet/>
      <dgm:spPr/>
      <dgm:t>
        <a:bodyPr/>
        <a:lstStyle/>
        <a:p>
          <a:endParaRPr lang="cs-CZ"/>
        </a:p>
      </dgm:t>
    </dgm:pt>
    <dgm:pt modelId="{7750412B-850A-4C14-A026-376187FE85C7}" type="sibTrans" cxnId="{FE815043-D96E-4054-ACF8-3506D783BEBD}">
      <dgm:prSet/>
      <dgm:spPr/>
      <dgm:t>
        <a:bodyPr/>
        <a:lstStyle/>
        <a:p>
          <a:endParaRPr lang="cs-CZ"/>
        </a:p>
      </dgm:t>
    </dgm:pt>
    <dgm:pt modelId="{DAD72186-56E3-4246-A364-DF4E305DB7F2}">
      <dgm:prSet phldrT="[Text]" custT="1"/>
      <dgm:spPr/>
      <dgm:t>
        <a:bodyPr/>
        <a:lstStyle/>
        <a:p>
          <a:r>
            <a:rPr lang="cs-CZ" sz="2000" dirty="0"/>
            <a:t>Míra nadání </a:t>
          </a:r>
        </a:p>
      </dgm:t>
    </dgm:pt>
    <dgm:pt modelId="{2692F646-F6E7-4A1C-877B-AB48E731801E}" type="parTrans" cxnId="{81BE7DCF-801D-4AD0-AA51-4802A8356278}">
      <dgm:prSet/>
      <dgm:spPr/>
      <dgm:t>
        <a:bodyPr/>
        <a:lstStyle/>
        <a:p>
          <a:endParaRPr lang="cs-CZ"/>
        </a:p>
      </dgm:t>
    </dgm:pt>
    <dgm:pt modelId="{5661075D-454D-45EF-A4BF-17354602A12B}" type="sibTrans" cxnId="{81BE7DCF-801D-4AD0-AA51-4802A8356278}">
      <dgm:prSet/>
      <dgm:spPr/>
      <dgm:t>
        <a:bodyPr/>
        <a:lstStyle/>
        <a:p>
          <a:endParaRPr lang="cs-CZ"/>
        </a:p>
      </dgm:t>
    </dgm:pt>
    <dgm:pt modelId="{98A521D0-C6FE-4A23-AA74-3D72ECDDF4FC}">
      <dgm:prSet phldrT="[Text]"/>
      <dgm:spPr/>
      <dgm:t>
        <a:bodyPr/>
        <a:lstStyle/>
        <a:p>
          <a:endParaRPr lang="cs-CZ" sz="1400" dirty="0"/>
        </a:p>
      </dgm:t>
    </dgm:pt>
    <dgm:pt modelId="{559B49E8-7173-425F-A04B-394D6AFD44E7}" type="parTrans" cxnId="{60311714-1DC9-45F2-9FCD-4E6EAD069AA6}">
      <dgm:prSet/>
      <dgm:spPr/>
      <dgm:t>
        <a:bodyPr/>
        <a:lstStyle/>
        <a:p>
          <a:endParaRPr lang="cs-CZ"/>
        </a:p>
      </dgm:t>
    </dgm:pt>
    <dgm:pt modelId="{4BE84A09-BAF3-4FBC-9DCC-92B0DB324EE3}" type="sibTrans" cxnId="{60311714-1DC9-45F2-9FCD-4E6EAD069AA6}">
      <dgm:prSet/>
      <dgm:spPr/>
      <dgm:t>
        <a:bodyPr/>
        <a:lstStyle/>
        <a:p>
          <a:endParaRPr lang="cs-CZ"/>
        </a:p>
      </dgm:t>
    </dgm:pt>
    <dgm:pt modelId="{2F7A80E8-618B-42BE-AA5A-138C4FA35DB9}">
      <dgm:prSet phldrT="[Text]" custT="1"/>
      <dgm:spPr/>
      <dgm:t>
        <a:bodyPr/>
        <a:lstStyle/>
        <a:p>
          <a:r>
            <a:rPr lang="cs-CZ" sz="2000" dirty="0"/>
            <a:t>Typ nadaného žáka – osobnost nadaného – typ osobnosti, typ žáka…</a:t>
          </a:r>
        </a:p>
      </dgm:t>
    </dgm:pt>
    <dgm:pt modelId="{1295131F-CE1F-4675-AC6D-5C5C230BB2E7}" type="parTrans" cxnId="{EBEFAADC-DD45-45DB-9F65-4DDBD3D02B17}">
      <dgm:prSet/>
      <dgm:spPr/>
      <dgm:t>
        <a:bodyPr/>
        <a:lstStyle/>
        <a:p>
          <a:endParaRPr lang="cs-CZ"/>
        </a:p>
      </dgm:t>
    </dgm:pt>
    <dgm:pt modelId="{36BC853C-303B-41CA-A7B7-B7A0823C1B32}" type="sibTrans" cxnId="{EBEFAADC-DD45-45DB-9F65-4DDBD3D02B17}">
      <dgm:prSet/>
      <dgm:spPr/>
      <dgm:t>
        <a:bodyPr/>
        <a:lstStyle/>
        <a:p>
          <a:endParaRPr lang="cs-CZ"/>
        </a:p>
      </dgm:t>
    </dgm:pt>
    <dgm:pt modelId="{BB0F9978-87D4-44F1-964D-C838FD30DFAD}">
      <dgm:prSet phldrT="[Text]" custT="1"/>
      <dgm:spPr/>
      <dgm:t>
        <a:bodyPr/>
        <a:lstStyle/>
        <a:p>
          <a:r>
            <a:rPr lang="cs-CZ" sz="2000" dirty="0"/>
            <a:t>Metody obohacení a akcelerace</a:t>
          </a:r>
        </a:p>
      </dgm:t>
    </dgm:pt>
    <dgm:pt modelId="{0FFB4FA4-12BA-4954-926B-5070DFD1AEB8}" type="parTrans" cxnId="{7D57160A-CA93-48F8-97D9-6EB90CAD0EB9}">
      <dgm:prSet/>
      <dgm:spPr/>
      <dgm:t>
        <a:bodyPr/>
        <a:lstStyle/>
        <a:p>
          <a:endParaRPr lang="cs-CZ"/>
        </a:p>
      </dgm:t>
    </dgm:pt>
    <dgm:pt modelId="{F5D42958-FACE-440B-81F2-50160A57F927}" type="sibTrans" cxnId="{7D57160A-CA93-48F8-97D9-6EB90CAD0EB9}">
      <dgm:prSet/>
      <dgm:spPr/>
      <dgm:t>
        <a:bodyPr/>
        <a:lstStyle/>
        <a:p>
          <a:endParaRPr lang="cs-CZ"/>
        </a:p>
      </dgm:t>
    </dgm:pt>
    <dgm:pt modelId="{399562BA-03B0-458B-A040-5B352D526903}">
      <dgm:prSet phldrT="[Text]" custT="1"/>
      <dgm:spPr/>
      <dgm:t>
        <a:bodyPr/>
        <a:lstStyle/>
        <a:p>
          <a:r>
            <a:rPr lang="cs-CZ" sz="2000" dirty="0"/>
            <a:t>Doporučené postupy pro jednotlivé typy nadaných</a:t>
          </a:r>
        </a:p>
      </dgm:t>
    </dgm:pt>
    <dgm:pt modelId="{D62B4541-D88D-4C7C-8C23-50A83ACF702E}" type="parTrans" cxnId="{60990604-171E-4ADC-B430-E193C79F60E3}">
      <dgm:prSet/>
      <dgm:spPr/>
      <dgm:t>
        <a:bodyPr/>
        <a:lstStyle/>
        <a:p>
          <a:endParaRPr lang="cs-CZ"/>
        </a:p>
      </dgm:t>
    </dgm:pt>
    <dgm:pt modelId="{E7C34E55-4F28-4237-8736-FE6F3FF5CE06}" type="sibTrans" cxnId="{60990604-171E-4ADC-B430-E193C79F60E3}">
      <dgm:prSet/>
      <dgm:spPr/>
      <dgm:t>
        <a:bodyPr/>
        <a:lstStyle/>
        <a:p>
          <a:endParaRPr lang="cs-CZ"/>
        </a:p>
      </dgm:t>
    </dgm:pt>
    <dgm:pt modelId="{8C0BFAA8-7BC9-488C-87C4-53E93B470C90}">
      <dgm:prSet phldrT="[Text]" custT="1"/>
      <dgm:spPr/>
      <dgm:t>
        <a:bodyPr/>
        <a:lstStyle/>
        <a:p>
          <a:r>
            <a:rPr lang="cs-CZ" sz="2000" dirty="0"/>
            <a:t>Konkrétní osvědčené metody pro přírodovědné vzdělávání</a:t>
          </a:r>
        </a:p>
      </dgm:t>
    </dgm:pt>
    <dgm:pt modelId="{49977968-972E-4134-836E-73B510D32C21}" type="parTrans" cxnId="{428BC3EE-8962-4EA4-A79E-932809EC4323}">
      <dgm:prSet/>
      <dgm:spPr/>
      <dgm:t>
        <a:bodyPr/>
        <a:lstStyle/>
        <a:p>
          <a:endParaRPr lang="cs-CZ"/>
        </a:p>
      </dgm:t>
    </dgm:pt>
    <dgm:pt modelId="{734EC289-C338-4E44-AC94-C97098CDFC27}" type="sibTrans" cxnId="{428BC3EE-8962-4EA4-A79E-932809EC4323}">
      <dgm:prSet/>
      <dgm:spPr/>
      <dgm:t>
        <a:bodyPr/>
        <a:lstStyle/>
        <a:p>
          <a:endParaRPr lang="cs-CZ"/>
        </a:p>
      </dgm:t>
    </dgm:pt>
    <dgm:pt modelId="{33FA543F-E4E6-46DD-9DFE-ECADF7826D47}" type="pres">
      <dgm:prSet presAssocID="{1BBD2A97-0D78-4F69-B4E6-52D90D058FBC}" presName="Name0" presStyleCnt="0">
        <dgm:presLayoutVars>
          <dgm:dir/>
          <dgm:animLvl val="lvl"/>
          <dgm:resizeHandles/>
        </dgm:presLayoutVars>
      </dgm:prSet>
      <dgm:spPr/>
    </dgm:pt>
    <dgm:pt modelId="{E0F7F797-CFFD-429C-A13E-8655888F29B4}" type="pres">
      <dgm:prSet presAssocID="{B89ABFA6-DA1B-417B-BA82-B7A8320712DC}" presName="linNode" presStyleCnt="0"/>
      <dgm:spPr/>
    </dgm:pt>
    <dgm:pt modelId="{56496252-3207-44B6-9A1E-5C37D1C1DBE9}" type="pres">
      <dgm:prSet presAssocID="{B89ABFA6-DA1B-417B-BA82-B7A8320712DC}" presName="parentShp" presStyleLbl="node1" presStyleIdx="0" presStyleCnt="2" custScaleX="86567">
        <dgm:presLayoutVars>
          <dgm:bulletEnabled val="1"/>
        </dgm:presLayoutVars>
      </dgm:prSet>
      <dgm:spPr/>
    </dgm:pt>
    <dgm:pt modelId="{ABD09D50-8CE7-40D1-8511-27FED41A887A}" type="pres">
      <dgm:prSet presAssocID="{B89ABFA6-DA1B-417B-BA82-B7A8320712DC}" presName="childShp" presStyleLbl="bgAccFollowNode1" presStyleIdx="0" presStyleCnt="2" custScaleX="150005" custScaleY="121950">
        <dgm:presLayoutVars>
          <dgm:bulletEnabled val="1"/>
        </dgm:presLayoutVars>
      </dgm:prSet>
      <dgm:spPr/>
    </dgm:pt>
    <dgm:pt modelId="{EE39B313-D84A-4B21-9E48-25D932D07F67}" type="pres">
      <dgm:prSet presAssocID="{83E232CC-DEAF-4F64-BBEA-712018499444}" presName="spacing" presStyleCnt="0"/>
      <dgm:spPr/>
    </dgm:pt>
    <dgm:pt modelId="{444448E9-3FBA-4322-9E40-F4EB2AC882E1}" type="pres">
      <dgm:prSet presAssocID="{467E66E5-0B9B-4EFB-A0F4-898C5E1ACC71}" presName="linNode" presStyleCnt="0"/>
      <dgm:spPr/>
    </dgm:pt>
    <dgm:pt modelId="{B7467A51-A1D1-4D90-A70F-FD2097C0DC04}" type="pres">
      <dgm:prSet presAssocID="{467E66E5-0B9B-4EFB-A0F4-898C5E1ACC71}" presName="parentShp" presStyleLbl="node1" presStyleIdx="1" presStyleCnt="2" custScaleX="84303">
        <dgm:presLayoutVars>
          <dgm:bulletEnabled val="1"/>
        </dgm:presLayoutVars>
      </dgm:prSet>
      <dgm:spPr/>
    </dgm:pt>
    <dgm:pt modelId="{826735FB-1EEA-4CDB-A738-67E0D062C866}" type="pres">
      <dgm:prSet presAssocID="{467E66E5-0B9B-4EFB-A0F4-898C5E1ACC71}" presName="childShp" presStyleLbl="bgAccFollowNode1" presStyleIdx="1" presStyleCnt="2" custScaleX="146138" custScaleY="136589">
        <dgm:presLayoutVars>
          <dgm:bulletEnabled val="1"/>
        </dgm:presLayoutVars>
      </dgm:prSet>
      <dgm:spPr/>
    </dgm:pt>
  </dgm:ptLst>
  <dgm:cxnLst>
    <dgm:cxn modelId="{60990604-171E-4ADC-B430-E193C79F60E3}" srcId="{467E66E5-0B9B-4EFB-A0F4-898C5E1ACC71}" destId="{399562BA-03B0-458B-A040-5B352D526903}" srcOrd="1" destOrd="0" parTransId="{D62B4541-D88D-4C7C-8C23-50A83ACF702E}" sibTransId="{E7C34E55-4F28-4237-8736-FE6F3FF5CE06}"/>
    <dgm:cxn modelId="{7D57160A-CA93-48F8-97D9-6EB90CAD0EB9}" srcId="{467E66E5-0B9B-4EFB-A0F4-898C5E1ACC71}" destId="{BB0F9978-87D4-44F1-964D-C838FD30DFAD}" srcOrd="0" destOrd="0" parTransId="{0FFB4FA4-12BA-4954-926B-5070DFD1AEB8}" sibTransId="{F5D42958-FACE-440B-81F2-50160A57F927}"/>
    <dgm:cxn modelId="{D20FE410-8A41-4146-A339-CD4132FCE47C}" type="presOf" srcId="{BB0F9978-87D4-44F1-964D-C838FD30DFAD}" destId="{826735FB-1EEA-4CDB-A738-67E0D062C866}" srcOrd="0" destOrd="0" presId="urn:microsoft.com/office/officeart/2005/8/layout/vList6"/>
    <dgm:cxn modelId="{60311714-1DC9-45F2-9FCD-4E6EAD069AA6}" srcId="{B89ABFA6-DA1B-417B-BA82-B7A8320712DC}" destId="{98A521D0-C6FE-4A23-AA74-3D72ECDDF4FC}" srcOrd="4" destOrd="0" parTransId="{559B49E8-7173-425F-A04B-394D6AFD44E7}" sibTransId="{4BE84A09-BAF3-4FBC-9DCC-92B0DB324EE3}"/>
    <dgm:cxn modelId="{0E33A91F-C12E-432B-B647-FDDF5E4F1518}" type="presOf" srcId="{98A521D0-C6FE-4A23-AA74-3D72ECDDF4FC}" destId="{ABD09D50-8CE7-40D1-8511-27FED41A887A}" srcOrd="0" destOrd="4" presId="urn:microsoft.com/office/officeart/2005/8/layout/vList6"/>
    <dgm:cxn modelId="{F8298425-1984-4551-96AB-A4EA8F0E6210}" type="presOf" srcId="{1BBD2A97-0D78-4F69-B4E6-52D90D058FBC}" destId="{33FA543F-E4E6-46DD-9DFE-ECADF7826D47}" srcOrd="0" destOrd="0" presId="urn:microsoft.com/office/officeart/2005/8/layout/vList6"/>
    <dgm:cxn modelId="{F5F1C426-A6F1-46B6-94F1-D5561F230AAF}" type="presOf" srcId="{67BA0F27-E428-4549-A32F-D8A1753B7A68}" destId="{ABD09D50-8CE7-40D1-8511-27FED41A887A}" srcOrd="0" destOrd="5" presId="urn:microsoft.com/office/officeart/2005/8/layout/vList6"/>
    <dgm:cxn modelId="{72A08335-5DE6-4811-A958-5371BCB52D0A}" type="presOf" srcId="{467E66E5-0B9B-4EFB-A0F4-898C5E1ACC71}" destId="{B7467A51-A1D1-4D90-A70F-FD2097C0DC04}" srcOrd="0" destOrd="0" presId="urn:microsoft.com/office/officeart/2005/8/layout/vList6"/>
    <dgm:cxn modelId="{B4D6045D-8CA6-464B-A7DB-B6244C58DCE5}" srcId="{B89ABFA6-DA1B-417B-BA82-B7A8320712DC}" destId="{A42D9BC5-FB15-47F7-A3DF-1BF05DF870F4}" srcOrd="0" destOrd="0" parTransId="{8734A02E-5C35-4F2A-8FA2-F371F3D342BA}" sibTransId="{E6B8403F-AB35-467A-93E2-E336FB99B987}"/>
    <dgm:cxn modelId="{FE815043-D96E-4054-ACF8-3506D783BEBD}" srcId="{B89ABFA6-DA1B-417B-BA82-B7A8320712DC}" destId="{67BA0F27-E428-4549-A32F-D8A1753B7A68}" srcOrd="5" destOrd="0" parTransId="{04773E67-301E-4BE8-9483-C12F4429599E}" sibTransId="{7750412B-850A-4C14-A026-376187FE85C7}"/>
    <dgm:cxn modelId="{36B2B063-CF94-4FA1-9514-D21AA35E76B9}" type="presOf" srcId="{2F7A80E8-618B-42BE-AA5A-138C4FA35DB9}" destId="{ABD09D50-8CE7-40D1-8511-27FED41A887A}" srcOrd="0" destOrd="3" presId="urn:microsoft.com/office/officeart/2005/8/layout/vList6"/>
    <dgm:cxn modelId="{B861C864-0D73-4826-8B1A-98F5F67897B0}" type="presOf" srcId="{B89ABFA6-DA1B-417B-BA82-B7A8320712DC}" destId="{56496252-3207-44B6-9A1E-5C37D1C1DBE9}" srcOrd="0" destOrd="0" presId="urn:microsoft.com/office/officeart/2005/8/layout/vList6"/>
    <dgm:cxn modelId="{419B6252-1304-434D-8237-B1BF000598F4}" type="presOf" srcId="{8C0BFAA8-7BC9-488C-87C4-53E93B470C90}" destId="{826735FB-1EEA-4CDB-A738-67E0D062C866}" srcOrd="0" destOrd="2" presId="urn:microsoft.com/office/officeart/2005/8/layout/vList6"/>
    <dgm:cxn modelId="{11FB3297-D5A9-40DE-BA9D-DFD945A2CD38}" srcId="{467E66E5-0B9B-4EFB-A0F4-898C5E1ACC71}" destId="{6DEF0BB8-4209-49D2-86F2-31909B9E8EEE}" srcOrd="3" destOrd="0" parTransId="{621D6D40-C097-49BD-A993-4C13AB23149F}" sibTransId="{9C1CF9D0-ABCC-4AD2-83F2-744BA8E3EB21}"/>
    <dgm:cxn modelId="{026200A8-5D14-4311-BD31-0C148FEDA57E}" type="presOf" srcId="{399562BA-03B0-458B-A040-5B352D526903}" destId="{826735FB-1EEA-4CDB-A738-67E0D062C866}" srcOrd="0" destOrd="1" presId="urn:microsoft.com/office/officeart/2005/8/layout/vList6"/>
    <dgm:cxn modelId="{F5C52BC4-F36D-4927-ABD8-CD3E108DC112}" type="presOf" srcId="{9D6B3B80-98B3-4864-BA73-E08B47576A03}" destId="{ABD09D50-8CE7-40D1-8511-27FED41A887A}" srcOrd="0" destOrd="1" presId="urn:microsoft.com/office/officeart/2005/8/layout/vList6"/>
    <dgm:cxn modelId="{3DADA5C6-DCA0-4F47-9C9B-1B87538BE112}" srcId="{B89ABFA6-DA1B-417B-BA82-B7A8320712DC}" destId="{9D6B3B80-98B3-4864-BA73-E08B47576A03}" srcOrd="1" destOrd="0" parTransId="{333B83A3-B4F8-402B-8E4D-6798F2878D2B}" sibTransId="{9F828A9F-F490-4CAB-992B-7FC61567BB7B}"/>
    <dgm:cxn modelId="{81BE7DCF-801D-4AD0-AA51-4802A8356278}" srcId="{B89ABFA6-DA1B-417B-BA82-B7A8320712DC}" destId="{DAD72186-56E3-4246-A364-DF4E305DB7F2}" srcOrd="2" destOrd="0" parTransId="{2692F646-F6E7-4A1C-877B-AB48E731801E}" sibTransId="{5661075D-454D-45EF-A4BF-17354602A12B}"/>
    <dgm:cxn modelId="{EBEFAADC-DD45-45DB-9F65-4DDBD3D02B17}" srcId="{B89ABFA6-DA1B-417B-BA82-B7A8320712DC}" destId="{2F7A80E8-618B-42BE-AA5A-138C4FA35DB9}" srcOrd="3" destOrd="0" parTransId="{1295131F-CE1F-4675-AC6D-5C5C230BB2E7}" sibTransId="{36BC853C-303B-41CA-A7B7-B7A0823C1B32}"/>
    <dgm:cxn modelId="{AA0E01DF-3087-46BC-93DF-B20A7EEDCB36}" type="presOf" srcId="{DAD72186-56E3-4246-A364-DF4E305DB7F2}" destId="{ABD09D50-8CE7-40D1-8511-27FED41A887A}" srcOrd="0" destOrd="2" presId="urn:microsoft.com/office/officeart/2005/8/layout/vList6"/>
    <dgm:cxn modelId="{0CB1C0E6-42F2-4C85-88E1-8B41E2A62A4B}" srcId="{1BBD2A97-0D78-4F69-B4E6-52D90D058FBC}" destId="{467E66E5-0B9B-4EFB-A0F4-898C5E1ACC71}" srcOrd="1" destOrd="0" parTransId="{1492EFCB-966B-4386-B68C-BBBB27AA3487}" sibTransId="{3A914C65-81B2-44EE-AF05-B9E89ED440A8}"/>
    <dgm:cxn modelId="{B0B1BBE8-2605-4304-B85F-E153022317C9}" type="presOf" srcId="{6DEF0BB8-4209-49D2-86F2-31909B9E8EEE}" destId="{826735FB-1EEA-4CDB-A738-67E0D062C866}" srcOrd="0" destOrd="3" presId="urn:microsoft.com/office/officeart/2005/8/layout/vList6"/>
    <dgm:cxn modelId="{428BC3EE-8962-4EA4-A79E-932809EC4323}" srcId="{467E66E5-0B9B-4EFB-A0F4-898C5E1ACC71}" destId="{8C0BFAA8-7BC9-488C-87C4-53E93B470C90}" srcOrd="2" destOrd="0" parTransId="{49977968-972E-4134-836E-73B510D32C21}" sibTransId="{734EC289-C338-4E44-AC94-C97098CDFC27}"/>
    <dgm:cxn modelId="{8BB14DF0-F94B-44FB-8D73-284AF36D9C06}" srcId="{1BBD2A97-0D78-4F69-B4E6-52D90D058FBC}" destId="{B89ABFA6-DA1B-417B-BA82-B7A8320712DC}" srcOrd="0" destOrd="0" parTransId="{A72807FC-F8F2-49F0-B522-715E4EAFA52F}" sibTransId="{83E232CC-DEAF-4F64-BBEA-712018499444}"/>
    <dgm:cxn modelId="{6621A8FB-FDBE-411A-8BEB-850D975401C9}" type="presOf" srcId="{A42D9BC5-FB15-47F7-A3DF-1BF05DF870F4}" destId="{ABD09D50-8CE7-40D1-8511-27FED41A887A}" srcOrd="0" destOrd="0" presId="urn:microsoft.com/office/officeart/2005/8/layout/vList6"/>
    <dgm:cxn modelId="{382C8136-E63A-4A2D-A7AF-65216B81DC45}" type="presParOf" srcId="{33FA543F-E4E6-46DD-9DFE-ECADF7826D47}" destId="{E0F7F797-CFFD-429C-A13E-8655888F29B4}" srcOrd="0" destOrd="0" presId="urn:microsoft.com/office/officeart/2005/8/layout/vList6"/>
    <dgm:cxn modelId="{3B9F471B-875C-4A14-9F47-278DCC8411DB}" type="presParOf" srcId="{E0F7F797-CFFD-429C-A13E-8655888F29B4}" destId="{56496252-3207-44B6-9A1E-5C37D1C1DBE9}" srcOrd="0" destOrd="0" presId="urn:microsoft.com/office/officeart/2005/8/layout/vList6"/>
    <dgm:cxn modelId="{085ED7C0-1A25-43E4-92A2-DC8A889A77F2}" type="presParOf" srcId="{E0F7F797-CFFD-429C-A13E-8655888F29B4}" destId="{ABD09D50-8CE7-40D1-8511-27FED41A887A}" srcOrd="1" destOrd="0" presId="urn:microsoft.com/office/officeart/2005/8/layout/vList6"/>
    <dgm:cxn modelId="{C08CCECA-E6BF-4076-85CE-2227F3E8FA32}" type="presParOf" srcId="{33FA543F-E4E6-46DD-9DFE-ECADF7826D47}" destId="{EE39B313-D84A-4B21-9E48-25D932D07F67}" srcOrd="1" destOrd="0" presId="urn:microsoft.com/office/officeart/2005/8/layout/vList6"/>
    <dgm:cxn modelId="{678573C1-92E7-48F9-A24B-E60D410406D0}" type="presParOf" srcId="{33FA543F-E4E6-46DD-9DFE-ECADF7826D47}" destId="{444448E9-3FBA-4322-9E40-F4EB2AC882E1}" srcOrd="2" destOrd="0" presId="urn:microsoft.com/office/officeart/2005/8/layout/vList6"/>
    <dgm:cxn modelId="{B16A5467-7E11-4BBF-A50C-0D2EF616C79E}" type="presParOf" srcId="{444448E9-3FBA-4322-9E40-F4EB2AC882E1}" destId="{B7467A51-A1D1-4D90-A70F-FD2097C0DC04}" srcOrd="0" destOrd="0" presId="urn:microsoft.com/office/officeart/2005/8/layout/vList6"/>
    <dgm:cxn modelId="{906C3FD7-355C-4FFA-864C-2E7AE8554B3C}" type="presParOf" srcId="{444448E9-3FBA-4322-9E40-F4EB2AC882E1}" destId="{826735FB-1EEA-4CDB-A738-67E0D062C86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09D50-8CE7-40D1-8511-27FED41A887A}">
      <dsp:nvSpPr>
        <dsp:cNvPr id="0" name=""/>
        <dsp:cNvSpPr/>
      </dsp:nvSpPr>
      <dsp:spPr>
        <a:xfrm>
          <a:off x="2444202" y="1895"/>
          <a:ext cx="6333101" cy="203265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cs-CZ" sz="2000" kern="1200" dirty="0"/>
            <a:t>Jestli je nadaný – identifikace</a:t>
          </a:r>
        </a:p>
        <a:p>
          <a:pPr marL="228600" lvl="1" indent="-228600" algn="l" defTabSz="889000">
            <a:lnSpc>
              <a:spcPct val="90000"/>
            </a:lnSpc>
            <a:spcBef>
              <a:spcPct val="0"/>
            </a:spcBef>
            <a:spcAft>
              <a:spcPct val="15000"/>
            </a:spcAft>
            <a:buChar char="•"/>
          </a:pPr>
          <a:r>
            <a:rPr lang="cs-CZ" sz="2000" kern="1200" dirty="0"/>
            <a:t>V čem je nadaný – oblast (druh, typ) nadání</a:t>
          </a:r>
        </a:p>
        <a:p>
          <a:pPr marL="228600" lvl="1" indent="-228600" algn="l" defTabSz="889000">
            <a:lnSpc>
              <a:spcPct val="90000"/>
            </a:lnSpc>
            <a:spcBef>
              <a:spcPct val="0"/>
            </a:spcBef>
            <a:spcAft>
              <a:spcPct val="15000"/>
            </a:spcAft>
            <a:buChar char="•"/>
          </a:pPr>
          <a:r>
            <a:rPr lang="cs-CZ" sz="2000" kern="1200" dirty="0"/>
            <a:t>Míra nadání </a:t>
          </a:r>
        </a:p>
        <a:p>
          <a:pPr marL="228600" lvl="1" indent="-228600" algn="l" defTabSz="889000">
            <a:lnSpc>
              <a:spcPct val="90000"/>
            </a:lnSpc>
            <a:spcBef>
              <a:spcPct val="0"/>
            </a:spcBef>
            <a:spcAft>
              <a:spcPct val="15000"/>
            </a:spcAft>
            <a:buChar char="•"/>
          </a:pPr>
          <a:r>
            <a:rPr lang="cs-CZ" sz="2000" kern="1200" dirty="0"/>
            <a:t>Typ nadaného žáka – osobnost nadaného – typ osobnosti, typ žáka…</a:t>
          </a:r>
        </a:p>
        <a:p>
          <a:pPr marL="114300" lvl="1" indent="-114300" algn="l" defTabSz="622300">
            <a:lnSpc>
              <a:spcPct val="90000"/>
            </a:lnSpc>
            <a:spcBef>
              <a:spcPct val="0"/>
            </a:spcBef>
            <a:spcAft>
              <a:spcPct val="15000"/>
            </a:spcAft>
            <a:buChar char="•"/>
          </a:pPr>
          <a:endParaRPr lang="cs-CZ" sz="1400" kern="1200" dirty="0"/>
        </a:p>
        <a:p>
          <a:pPr marL="114300" lvl="1" indent="-114300" algn="l" defTabSz="622300">
            <a:lnSpc>
              <a:spcPct val="90000"/>
            </a:lnSpc>
            <a:spcBef>
              <a:spcPct val="0"/>
            </a:spcBef>
            <a:spcAft>
              <a:spcPct val="15000"/>
            </a:spcAft>
            <a:buChar char="•"/>
          </a:pPr>
          <a:endParaRPr lang="cs-CZ" sz="1400" kern="1200" dirty="0"/>
        </a:p>
      </dsp:txBody>
      <dsp:txXfrm>
        <a:off x="2444202" y="255977"/>
        <a:ext cx="5570857" cy="1524489"/>
      </dsp:txXfrm>
    </dsp:sp>
    <dsp:sp modelId="{56496252-3207-44B6-9A1E-5C37D1C1DBE9}">
      <dsp:nvSpPr>
        <dsp:cNvPr id="0" name=""/>
        <dsp:cNvSpPr/>
      </dsp:nvSpPr>
      <dsp:spPr>
        <a:xfrm>
          <a:off x="7672" y="184825"/>
          <a:ext cx="2436530" cy="1666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cs-CZ" sz="2900" kern="1200" dirty="0"/>
            <a:t>Jak </a:t>
          </a:r>
        </a:p>
        <a:p>
          <a:pPr marL="0" lvl="0" indent="0" algn="ctr" defTabSz="1289050">
            <a:lnSpc>
              <a:spcPct val="90000"/>
            </a:lnSpc>
            <a:spcBef>
              <a:spcPct val="0"/>
            </a:spcBef>
            <a:spcAft>
              <a:spcPct val="35000"/>
            </a:spcAft>
            <a:buNone/>
          </a:pPr>
          <a:r>
            <a:rPr lang="cs-CZ" sz="2900" kern="1200" dirty="0"/>
            <a:t>(a co) poznat</a:t>
          </a:r>
        </a:p>
      </dsp:txBody>
      <dsp:txXfrm>
        <a:off x="89038" y="266191"/>
        <a:ext cx="2273798" cy="1504059"/>
      </dsp:txXfrm>
    </dsp:sp>
    <dsp:sp modelId="{826735FB-1EEA-4CDB-A738-67E0D062C866}">
      <dsp:nvSpPr>
        <dsp:cNvPr id="0" name=""/>
        <dsp:cNvSpPr/>
      </dsp:nvSpPr>
      <dsp:spPr>
        <a:xfrm>
          <a:off x="2441192" y="2201226"/>
          <a:ext cx="6341362" cy="227665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cs-CZ" sz="2000" kern="1200" dirty="0"/>
            <a:t>Metody obohacení a akcelerace</a:t>
          </a:r>
        </a:p>
        <a:p>
          <a:pPr marL="228600" lvl="1" indent="-228600" algn="l" defTabSz="889000">
            <a:lnSpc>
              <a:spcPct val="90000"/>
            </a:lnSpc>
            <a:spcBef>
              <a:spcPct val="0"/>
            </a:spcBef>
            <a:spcAft>
              <a:spcPct val="15000"/>
            </a:spcAft>
            <a:buChar char="•"/>
          </a:pPr>
          <a:r>
            <a:rPr lang="cs-CZ" sz="2000" kern="1200" dirty="0"/>
            <a:t>Doporučené postupy pro jednotlivé typy nadaných</a:t>
          </a:r>
        </a:p>
        <a:p>
          <a:pPr marL="228600" lvl="1" indent="-228600" algn="l" defTabSz="889000">
            <a:lnSpc>
              <a:spcPct val="90000"/>
            </a:lnSpc>
            <a:spcBef>
              <a:spcPct val="0"/>
            </a:spcBef>
            <a:spcAft>
              <a:spcPct val="15000"/>
            </a:spcAft>
            <a:buChar char="•"/>
          </a:pPr>
          <a:r>
            <a:rPr lang="cs-CZ" sz="2000" kern="1200" dirty="0"/>
            <a:t>Konkrétní osvědčené metody pro přírodovědné vzdělávání</a:t>
          </a:r>
        </a:p>
        <a:p>
          <a:pPr marL="228600" lvl="1" indent="-228600" algn="l" defTabSz="889000">
            <a:lnSpc>
              <a:spcPct val="90000"/>
            </a:lnSpc>
            <a:spcBef>
              <a:spcPct val="0"/>
            </a:spcBef>
            <a:spcAft>
              <a:spcPct val="15000"/>
            </a:spcAft>
            <a:buChar char="•"/>
          </a:pPr>
          <a:r>
            <a:rPr lang="cs-CZ" sz="2000" kern="1200" dirty="0"/>
            <a:t>Možnosti legislativy</a:t>
          </a:r>
        </a:p>
      </dsp:txBody>
      <dsp:txXfrm>
        <a:off x="2441192" y="2485808"/>
        <a:ext cx="5487617" cy="1707490"/>
      </dsp:txXfrm>
    </dsp:sp>
    <dsp:sp modelId="{B7467A51-A1D1-4D90-A70F-FD2097C0DC04}">
      <dsp:nvSpPr>
        <dsp:cNvPr id="0" name=""/>
        <dsp:cNvSpPr/>
      </dsp:nvSpPr>
      <dsp:spPr>
        <a:xfrm>
          <a:off x="2420" y="2506157"/>
          <a:ext cx="2438772" cy="1666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cs-CZ" sz="2900" kern="1200" dirty="0"/>
            <a:t>Jak vzdělávat</a:t>
          </a:r>
        </a:p>
      </dsp:txBody>
      <dsp:txXfrm>
        <a:off x="83786" y="2587523"/>
        <a:ext cx="2276040" cy="150405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DA7C9B1-C199-4A14-8CB1-4F6EE1E8DBAA}" type="datetimeFigureOut">
              <a:rPr lang="cs-CZ"/>
              <a:pPr>
                <a:defRPr/>
              </a:pPr>
              <a:t>03.03.2023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D25E6E3-C816-489B-8954-22A800CB33E2}" type="slidenum">
              <a:rPr lang="cs-CZ"/>
              <a:pPr>
                <a:defRPr/>
              </a:pPr>
              <a:t>‹#›</a:t>
            </a:fld>
            <a:endParaRPr lang="cs-CZ"/>
          </a:p>
        </p:txBody>
      </p:sp>
    </p:spTree>
    <p:extLst>
      <p:ext uri="{BB962C8B-B14F-4D97-AF65-F5344CB8AC3E}">
        <p14:creationId xmlns:p14="http://schemas.microsoft.com/office/powerpoint/2010/main" val="3626230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3F23B3-612C-4473-99B7-600CC61DD3AC}" type="slidenum">
              <a:rPr lang="en-GB" altLang="cs-CZ" smtClean="0"/>
              <a:pPr eaLnBrk="1" hangingPunct="1"/>
              <a:t>15</a:t>
            </a:fld>
            <a:endParaRPr lang="en-GB" altLang="cs-CZ"/>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55950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28</a:t>
            </a:fld>
            <a:endParaRPr lang="en-GB"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78822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29</a:t>
            </a:fld>
            <a:endParaRPr lang="en-GB"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624463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30</a:t>
            </a:fld>
            <a:endParaRPr lang="en-GB"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44987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40</a:t>
            </a:fld>
            <a:endParaRPr lang="en-GB"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247940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41</a:t>
            </a:fld>
            <a:endParaRPr lang="en-GB"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4091946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27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26A3D0-4192-4B86-A1E3-FEA944964D5E}" type="slidenum">
              <a:rPr lang="en-GB" altLang="en-US" smtClean="0">
                <a:latin typeface="Comic Sans MS" panose="030F0702030302020204" pitchFamily="66" charset="0"/>
              </a:rPr>
              <a:pPr>
                <a:spcBef>
                  <a:spcPct val="0"/>
                </a:spcBef>
              </a:pPr>
              <a:t>57</a:t>
            </a:fld>
            <a:endParaRPr lang="en-GB" altLang="en-US">
              <a:latin typeface="Comic Sans MS" panose="030F0702030302020204" pitchFamily="66" charset="0"/>
            </a:endParaRPr>
          </a:p>
        </p:txBody>
      </p:sp>
    </p:spTree>
    <p:extLst>
      <p:ext uri="{BB962C8B-B14F-4D97-AF65-F5344CB8AC3E}">
        <p14:creationId xmlns:p14="http://schemas.microsoft.com/office/powerpoint/2010/main" val="2881363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AEDD5A-934A-4C9E-AED7-02C7DA292B84}" type="slidenum">
              <a:rPr lang="en-GB" altLang="en-US" smtClean="0"/>
              <a:pPr eaLnBrk="1" hangingPunct="1"/>
              <a:t>91</a:t>
            </a:fld>
            <a:endParaRPr lang="en-GB" altLang="en-US"/>
          </a:p>
        </p:txBody>
      </p:sp>
      <p:sp>
        <p:nvSpPr>
          <p:cNvPr id="450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C44C6433-4E06-4109-BC07-2308905A2175}" type="slidenum">
              <a:rPr lang="en-GB" altLang="en-US" sz="1200"/>
              <a:pPr algn="r" eaLnBrk="1" hangingPunct="1"/>
              <a:t>91</a:t>
            </a:fld>
            <a:endParaRPr lang="en-GB" altLang="en-US" sz="120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45797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16</a:t>
            </a:fld>
            <a:endParaRPr lang="en-GB"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312985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21</a:t>
            </a:fld>
            <a:endParaRPr lang="en-GB"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102221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22</a:t>
            </a:fld>
            <a:endParaRPr lang="en-GB"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340908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23</a:t>
            </a:fld>
            <a:endParaRPr lang="en-GB"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233656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24</a:t>
            </a:fld>
            <a:endParaRPr lang="en-GB"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97460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25</a:t>
            </a:fld>
            <a:endParaRPr lang="en-GB"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3671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26</a:t>
            </a:fld>
            <a:endParaRPr lang="en-GB"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265905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27</a:t>
            </a:fld>
            <a:endParaRPr lang="en-GB"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3411585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cs-CZ"/>
              <a:t>Klepnutím lze upravit styl předlohy nadpisů.</a:t>
            </a:r>
            <a:endParaRPr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4" name="Zástupný symbol pro datum 29"/>
          <p:cNvSpPr>
            <a:spLocks noGrp="1"/>
          </p:cNvSpPr>
          <p:nvPr>
            <p:ph type="dt" sz="half" idx="10"/>
          </p:nvPr>
        </p:nvSpPr>
        <p:spPr/>
        <p:txBody>
          <a:bodyPr/>
          <a:lstStyle>
            <a:lvl1pPr>
              <a:defRPr/>
            </a:lvl1pPr>
          </a:lstStyle>
          <a:p>
            <a:pPr>
              <a:defRPr/>
            </a:pPr>
            <a:endParaRPr lang="cs-CZ"/>
          </a:p>
        </p:txBody>
      </p:sp>
      <p:sp>
        <p:nvSpPr>
          <p:cNvPr id="5" name="Zástupný symbol pro zápatí 18"/>
          <p:cNvSpPr>
            <a:spLocks noGrp="1"/>
          </p:cNvSpPr>
          <p:nvPr>
            <p:ph type="ftr" sz="quarter" idx="11"/>
          </p:nvPr>
        </p:nvSpPr>
        <p:spPr/>
        <p:txBody>
          <a:bodyPr/>
          <a:lstStyle>
            <a:lvl1pPr>
              <a:defRPr/>
            </a:lvl1pPr>
          </a:lstStyle>
          <a:p>
            <a:pPr>
              <a:defRPr/>
            </a:pPr>
            <a:endParaRPr lang="cs-CZ"/>
          </a:p>
        </p:txBody>
      </p:sp>
      <p:sp>
        <p:nvSpPr>
          <p:cNvPr id="6" name="Zástupný symbol pro číslo snímku 26"/>
          <p:cNvSpPr>
            <a:spLocks noGrp="1"/>
          </p:cNvSpPr>
          <p:nvPr>
            <p:ph type="sldNum" sz="quarter" idx="12"/>
          </p:nvPr>
        </p:nvSpPr>
        <p:spPr/>
        <p:txBody>
          <a:bodyPr/>
          <a:lstStyle>
            <a:lvl1pPr>
              <a:defRPr/>
            </a:lvl1pPr>
          </a:lstStyle>
          <a:p>
            <a:pPr>
              <a:defRPr/>
            </a:pPr>
            <a:fld id="{83885681-8541-4793-AEB2-65ECB8BABBE3}"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8250BB01-1C0D-43EF-8A74-16690D315B3B}"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CC763308-5BA6-424E-8A62-F5AC2EADCADB}"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620986BD-4A60-4D8A-8FC6-43907B9A69B6}"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255B19C-AA3E-4EB3-AB8A-30224B3BDA83}"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9"/>
          <p:cNvSpPr>
            <a:spLocks noGrp="1"/>
          </p:cNvSpPr>
          <p:nvPr>
            <p:ph type="dt" sz="half" idx="10"/>
          </p:nvPr>
        </p:nvSpPr>
        <p:spPr/>
        <p:txBody>
          <a:bodyPr/>
          <a:lstStyle>
            <a:lvl1pPr>
              <a:defRPr/>
            </a:lvl1pPr>
          </a:lstStyle>
          <a:p>
            <a:pPr>
              <a:defRPr/>
            </a:pPr>
            <a:endParaRPr lang="cs-CZ"/>
          </a:p>
        </p:txBody>
      </p:sp>
      <p:sp>
        <p:nvSpPr>
          <p:cNvPr id="6" name="Zástupný symbol pro zápatí 21"/>
          <p:cNvSpPr>
            <a:spLocks noGrp="1"/>
          </p:cNvSpPr>
          <p:nvPr>
            <p:ph type="ftr" sz="quarter" idx="11"/>
          </p:nvPr>
        </p:nvSpPr>
        <p:spPr/>
        <p:txBody>
          <a:bodyPr/>
          <a:lstStyle>
            <a:lvl1pPr>
              <a:defRPr/>
            </a:lvl1pPr>
          </a:lstStyle>
          <a:p>
            <a:pPr>
              <a:defRPr/>
            </a:pPr>
            <a:endParaRPr lang="cs-CZ"/>
          </a:p>
        </p:txBody>
      </p:sp>
      <p:sp>
        <p:nvSpPr>
          <p:cNvPr id="7" name="Zástupný symbol pro číslo snímku 17"/>
          <p:cNvSpPr>
            <a:spLocks noGrp="1"/>
          </p:cNvSpPr>
          <p:nvPr>
            <p:ph type="sldNum" sz="quarter" idx="12"/>
          </p:nvPr>
        </p:nvSpPr>
        <p:spPr/>
        <p:txBody>
          <a:bodyPr/>
          <a:lstStyle>
            <a:lvl1pPr>
              <a:defRPr/>
            </a:lvl1pPr>
          </a:lstStyle>
          <a:p>
            <a:pPr>
              <a:defRPr/>
            </a:pPr>
            <a:fld id="{C428CCD5-88BD-4D9E-9D14-FF7E643522B7}"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9"/>
          <p:cNvSpPr>
            <a:spLocks noGrp="1"/>
          </p:cNvSpPr>
          <p:nvPr>
            <p:ph type="dt" sz="half" idx="10"/>
          </p:nvPr>
        </p:nvSpPr>
        <p:spPr/>
        <p:txBody>
          <a:bodyPr/>
          <a:lstStyle>
            <a:lvl1pPr>
              <a:defRPr/>
            </a:lvl1pPr>
          </a:lstStyle>
          <a:p>
            <a:pPr>
              <a:defRPr/>
            </a:pPr>
            <a:endParaRPr lang="cs-CZ"/>
          </a:p>
        </p:txBody>
      </p:sp>
      <p:sp>
        <p:nvSpPr>
          <p:cNvPr id="8" name="Zástupný symbol pro zápatí 21"/>
          <p:cNvSpPr>
            <a:spLocks noGrp="1"/>
          </p:cNvSpPr>
          <p:nvPr>
            <p:ph type="ftr" sz="quarter" idx="11"/>
          </p:nvPr>
        </p:nvSpPr>
        <p:spPr/>
        <p:txBody>
          <a:bodyPr/>
          <a:lstStyle>
            <a:lvl1pPr>
              <a:defRPr/>
            </a:lvl1pPr>
          </a:lstStyle>
          <a:p>
            <a:pPr>
              <a:defRPr/>
            </a:pPr>
            <a:endParaRPr lang="cs-CZ"/>
          </a:p>
        </p:txBody>
      </p:sp>
      <p:sp>
        <p:nvSpPr>
          <p:cNvPr id="9" name="Zástupný symbol pro číslo snímku 17"/>
          <p:cNvSpPr>
            <a:spLocks noGrp="1"/>
          </p:cNvSpPr>
          <p:nvPr>
            <p:ph type="sldNum" sz="quarter" idx="12"/>
          </p:nvPr>
        </p:nvSpPr>
        <p:spPr/>
        <p:txBody>
          <a:bodyPr/>
          <a:lstStyle>
            <a:lvl1pPr>
              <a:defRPr/>
            </a:lvl1pPr>
          </a:lstStyle>
          <a:p>
            <a:pPr>
              <a:defRPr/>
            </a:pPr>
            <a:fld id="{960AA6B0-9578-40D2-8D68-59F5EA0E80E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cs-CZ"/>
              <a:t>Klepnutím lze upravit styl předlohy nadpisů.</a:t>
            </a:r>
            <a:endParaRPr lang="en-US"/>
          </a:p>
        </p:txBody>
      </p:sp>
      <p:sp>
        <p:nvSpPr>
          <p:cNvPr id="3" name="Zástupný symbol pro datum 9"/>
          <p:cNvSpPr>
            <a:spLocks noGrp="1"/>
          </p:cNvSpPr>
          <p:nvPr>
            <p:ph type="dt" sz="half" idx="10"/>
          </p:nvPr>
        </p:nvSpPr>
        <p:spPr/>
        <p:txBody>
          <a:bodyPr/>
          <a:lstStyle>
            <a:lvl1pPr>
              <a:defRPr/>
            </a:lvl1pPr>
          </a:lstStyle>
          <a:p>
            <a:pPr>
              <a:defRPr/>
            </a:pPr>
            <a:endParaRPr lang="cs-CZ"/>
          </a:p>
        </p:txBody>
      </p:sp>
      <p:sp>
        <p:nvSpPr>
          <p:cNvPr id="4" name="Zástupný symbol pro zápatí 21"/>
          <p:cNvSpPr>
            <a:spLocks noGrp="1"/>
          </p:cNvSpPr>
          <p:nvPr>
            <p:ph type="ftr" sz="quarter" idx="11"/>
          </p:nvPr>
        </p:nvSpPr>
        <p:spPr/>
        <p:txBody>
          <a:bodyPr/>
          <a:lstStyle>
            <a:lvl1pPr>
              <a:defRPr/>
            </a:lvl1pPr>
          </a:lstStyle>
          <a:p>
            <a:pPr>
              <a:defRPr/>
            </a:pPr>
            <a:endParaRPr lang="cs-CZ"/>
          </a:p>
        </p:txBody>
      </p:sp>
      <p:sp>
        <p:nvSpPr>
          <p:cNvPr id="5" name="Zástupný symbol pro číslo snímku 17"/>
          <p:cNvSpPr>
            <a:spLocks noGrp="1"/>
          </p:cNvSpPr>
          <p:nvPr>
            <p:ph type="sldNum" sz="quarter" idx="12"/>
          </p:nvPr>
        </p:nvSpPr>
        <p:spPr/>
        <p:txBody>
          <a:bodyPr/>
          <a:lstStyle>
            <a:lvl1pPr>
              <a:defRPr/>
            </a:lvl1pPr>
          </a:lstStyle>
          <a:p>
            <a:pPr>
              <a:defRPr/>
            </a:pPr>
            <a:fld id="{6A894E9A-38B0-4458-92C2-F49E6D6BC4E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9"/>
          <p:cNvSpPr>
            <a:spLocks noGrp="1"/>
          </p:cNvSpPr>
          <p:nvPr>
            <p:ph type="dt" sz="half" idx="10"/>
          </p:nvPr>
        </p:nvSpPr>
        <p:spPr/>
        <p:txBody>
          <a:bodyPr/>
          <a:lstStyle>
            <a:lvl1pPr>
              <a:defRPr/>
            </a:lvl1pPr>
          </a:lstStyle>
          <a:p>
            <a:pPr>
              <a:defRPr/>
            </a:pPr>
            <a:endParaRPr lang="cs-CZ"/>
          </a:p>
        </p:txBody>
      </p:sp>
      <p:sp>
        <p:nvSpPr>
          <p:cNvPr id="3" name="Zástupný symbol pro zápatí 21"/>
          <p:cNvSpPr>
            <a:spLocks noGrp="1"/>
          </p:cNvSpPr>
          <p:nvPr>
            <p:ph type="ftr" sz="quarter" idx="11"/>
          </p:nvPr>
        </p:nvSpPr>
        <p:spPr/>
        <p:txBody>
          <a:bodyPr/>
          <a:lstStyle>
            <a:lvl1pPr>
              <a:defRPr/>
            </a:lvl1pPr>
          </a:lstStyle>
          <a:p>
            <a:pPr>
              <a:defRPr/>
            </a:pPr>
            <a:endParaRPr lang="cs-CZ"/>
          </a:p>
        </p:txBody>
      </p:sp>
      <p:sp>
        <p:nvSpPr>
          <p:cNvPr id="4" name="Zástupný symbol pro číslo snímku 17"/>
          <p:cNvSpPr>
            <a:spLocks noGrp="1"/>
          </p:cNvSpPr>
          <p:nvPr>
            <p:ph type="sldNum" sz="quarter" idx="12"/>
          </p:nvPr>
        </p:nvSpPr>
        <p:spPr/>
        <p:txBody>
          <a:bodyPr/>
          <a:lstStyle>
            <a:lvl1pPr>
              <a:defRPr/>
            </a:lvl1pPr>
          </a:lstStyle>
          <a:p>
            <a:pPr>
              <a:defRPr/>
            </a:pPr>
            <a:fld id="{53F7C4A1-30AB-4142-BC9C-ED0BBD2CBBD4}"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cs-CZ"/>
              <a:t>Klepnutím lze upravit styl předlohy nadpisů.</a:t>
            </a:r>
            <a:endParaRPr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cs-CZ"/>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9"/>
          <p:cNvSpPr>
            <a:spLocks noGrp="1"/>
          </p:cNvSpPr>
          <p:nvPr>
            <p:ph type="dt" sz="half" idx="10"/>
          </p:nvPr>
        </p:nvSpPr>
        <p:spPr/>
        <p:txBody>
          <a:bodyPr/>
          <a:lstStyle>
            <a:lvl1pPr>
              <a:defRPr/>
            </a:lvl1pPr>
          </a:lstStyle>
          <a:p>
            <a:pPr>
              <a:defRPr/>
            </a:pPr>
            <a:endParaRPr lang="cs-CZ"/>
          </a:p>
        </p:txBody>
      </p:sp>
      <p:sp>
        <p:nvSpPr>
          <p:cNvPr id="6" name="Zástupný symbol pro zápatí 21"/>
          <p:cNvSpPr>
            <a:spLocks noGrp="1"/>
          </p:cNvSpPr>
          <p:nvPr>
            <p:ph type="ftr" sz="quarter" idx="11"/>
          </p:nvPr>
        </p:nvSpPr>
        <p:spPr/>
        <p:txBody>
          <a:bodyPr/>
          <a:lstStyle>
            <a:lvl1pPr>
              <a:defRPr/>
            </a:lvl1pPr>
          </a:lstStyle>
          <a:p>
            <a:pPr>
              <a:defRPr/>
            </a:pPr>
            <a:endParaRPr lang="cs-CZ"/>
          </a:p>
        </p:txBody>
      </p:sp>
      <p:sp>
        <p:nvSpPr>
          <p:cNvPr id="7" name="Zástupný symbol pro číslo snímku 17"/>
          <p:cNvSpPr>
            <a:spLocks noGrp="1"/>
          </p:cNvSpPr>
          <p:nvPr>
            <p:ph type="sldNum" sz="quarter" idx="12"/>
          </p:nvPr>
        </p:nvSpPr>
        <p:spPr/>
        <p:txBody>
          <a:bodyPr/>
          <a:lstStyle>
            <a:lvl1pPr>
              <a:defRPr/>
            </a:lvl1pPr>
          </a:lstStyle>
          <a:p>
            <a:pPr>
              <a:defRPr/>
            </a:pPr>
            <a:fld id="{BDA5EF1F-B397-496E-A368-3FDD5BEF1C4D}"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Obdélník s odříznutým a zakulaceným jedním rohem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Pravoúhlý trojúhelník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Volný tvar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Volný tvar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Nadpis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cs-CZ"/>
              <a:t>Klepnutím lze upravit styl předlohy nadpisů.</a:t>
            </a:r>
            <a:endParaRPr lang="en-US"/>
          </a:p>
        </p:txBody>
      </p:sp>
      <p:sp>
        <p:nvSpPr>
          <p:cNvPr id="4" name="Zástupný symbol pro text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cs-CZ"/>
              <a:t>Klepnutím lze upravit styly předlohy textu.</a:t>
            </a:r>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cs-CZ" noProof="0"/>
              <a:t>Klepnutím na ikonu přidáte obrázek.</a:t>
            </a:r>
            <a:endParaRPr lang="en-US" noProof="0" dirty="0"/>
          </a:p>
        </p:txBody>
      </p:sp>
      <p:sp>
        <p:nvSpPr>
          <p:cNvPr id="9" name="Zástupný symbol pro datum 4"/>
          <p:cNvSpPr>
            <a:spLocks noGrp="1"/>
          </p:cNvSpPr>
          <p:nvPr>
            <p:ph type="dt" sz="half" idx="10"/>
          </p:nvPr>
        </p:nvSpPr>
        <p:spPr/>
        <p:txBody>
          <a:bodyPr/>
          <a:lstStyle>
            <a:lvl1pPr>
              <a:defRPr/>
            </a:lvl1pPr>
          </a:lstStyle>
          <a:p>
            <a:pPr>
              <a:defRPr/>
            </a:pPr>
            <a:endParaRPr lang="cs-CZ"/>
          </a:p>
        </p:txBody>
      </p:sp>
      <p:sp>
        <p:nvSpPr>
          <p:cNvPr id="10" name="Zástupný symbol pro zápatí 5"/>
          <p:cNvSpPr>
            <a:spLocks noGrp="1"/>
          </p:cNvSpPr>
          <p:nvPr>
            <p:ph type="ftr" sz="quarter" idx="11"/>
          </p:nvPr>
        </p:nvSpPr>
        <p:spPr/>
        <p:txBody>
          <a:bodyPr/>
          <a:lstStyle>
            <a:lvl1pPr>
              <a:defRPr/>
            </a:lvl1pPr>
          </a:lstStyle>
          <a:p>
            <a:pPr>
              <a:defRPr/>
            </a:pPr>
            <a:endParaRPr lang="cs-CZ"/>
          </a:p>
        </p:txBody>
      </p:sp>
      <p:sp>
        <p:nvSpPr>
          <p:cNvPr id="11" name="Zástupný symbol pro číslo snímku 6"/>
          <p:cNvSpPr>
            <a:spLocks noGrp="1"/>
          </p:cNvSpPr>
          <p:nvPr>
            <p:ph type="sldNum" sz="quarter" idx="12"/>
          </p:nvPr>
        </p:nvSpPr>
        <p:spPr>
          <a:xfrm>
            <a:off x="8077200" y="6356350"/>
            <a:ext cx="609600" cy="365125"/>
          </a:xfrm>
        </p:spPr>
        <p:txBody>
          <a:bodyPr/>
          <a:lstStyle>
            <a:lvl1pPr>
              <a:defRPr/>
            </a:lvl1pPr>
          </a:lstStyle>
          <a:p>
            <a:pPr>
              <a:defRPr/>
            </a:pPr>
            <a:fld id="{5E8CE535-AED8-4710-A9B4-796D710916E6}"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Volný tvar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Zástupný symbol pro nadpis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cs-CZ"/>
              <a:t>Klepnutím lze upravit styl předlohy nadpisů.</a:t>
            </a:r>
            <a:endParaRPr lang="en-US"/>
          </a:p>
        </p:txBody>
      </p:sp>
      <p:sp>
        <p:nvSpPr>
          <p:cNvPr id="1029" name="Zástupný symbol pro text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1A725744-1775-476B-95A9-C92D476FEC47}" type="slidenum">
              <a:rPr lang="cs-CZ"/>
              <a:pPr>
                <a:defRPr/>
              </a:pPr>
              <a:t>‹#›</a:t>
            </a:fld>
            <a:endParaRPr lang="cs-CZ"/>
          </a:p>
        </p:txBody>
      </p:sp>
      <p:grpSp>
        <p:nvGrpSpPr>
          <p:cNvPr id="1033" name="Skupina 1"/>
          <p:cNvGrpSpPr>
            <a:grpSpLocks/>
          </p:cNvGrpSpPr>
          <p:nvPr/>
        </p:nvGrpSpPr>
        <p:grpSpPr bwMode="auto">
          <a:xfrm>
            <a:off x="-19050" y="203200"/>
            <a:ext cx="9180513" cy="647700"/>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16" r:id="rId1"/>
    <p:sldLayoutId id="2147483808" r:id="rId2"/>
    <p:sldLayoutId id="2147483817" r:id="rId3"/>
    <p:sldLayoutId id="2147483809" r:id="rId4"/>
    <p:sldLayoutId id="2147483810" r:id="rId5"/>
    <p:sldLayoutId id="2147483811" r:id="rId6"/>
    <p:sldLayoutId id="2147483812" r:id="rId7"/>
    <p:sldLayoutId id="2147483813" r:id="rId8"/>
    <p:sldLayoutId id="2147483818" r:id="rId9"/>
    <p:sldLayoutId id="2147483814" r:id="rId10"/>
    <p:sldLayoutId id="2147483815"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enC9Sj9DiC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Videa_nadani%20Metudek/Met&#367;dek%20&#269;etba%20b&#225;sn&#283;%20str.68.MOV" TargetMode="External"/><Relationship Id="rId2" Type="http://schemas.openxmlformats.org/officeDocument/2006/relationships/hyperlink" Target="Tisk%202%20Charakteristika_nadanych.do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enC9Sj9DiC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p_PPT/M&#352;%20Z&#225;humenn&#237;/Met&#367;dek%20&#269;etba%20b&#225;sn&#283;%20str.68.M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2" Type="http://schemas.openxmlformats.org/officeDocument/2006/relationships/hyperlink" Target="Desatero%20o%20projevech%20nadanych.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eskatelevize.cz/ivysilani/1096902795-studio-6/215411010101126/obsah/437389-jak-poznat-talent-deti" TargetMode="External"/><Relationship Id="rId2" Type="http://schemas.openxmlformats.org/officeDocument/2006/relationships/hyperlink" Target="https://www.youtube.com/watch?v=sFKOVBRSezw"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jpg"/></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L3UgExwWU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obchod.portal.cz/pedagogika/typologie-osobnosti-u-deti/#ukazky"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b9NkIVDNdE" TargetMode="External"/><Relationship Id="rId2" Type="http://schemas.openxmlformats.org/officeDocument/2006/relationships/hyperlink" Target="https://www.youtube.com/watch?v=ERkJpVn5CYk"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nadanedeti.cz/domains/nadanedeti.cz/odborne-zdroje-zakladni-informace-skolska-legislativa"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nadanedeti.cz/domains/nadanedeti.cz/pro-odborniky-video3"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Map_PPT/M&#352;%20Z&#225;humenn&#237;/Koment&#225;&#345;%20k%20dne&#353;n&#237;%20geopolitick&#233;%20situaci.mp4"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gate.net/publication/307907959_Objevte_v_sobe_Einsteina" TargetMode="External"/><Relationship Id="rId2" Type="http://schemas.openxmlformats.org/officeDocument/2006/relationships/hyperlink" Target="https://invenio.muni.cz/"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mailto:trnova@ped.muni.cz"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a:xfrm>
            <a:off x="251520" y="1371600"/>
            <a:ext cx="8133528" cy="1828800"/>
          </a:xfrm>
        </p:spPr>
        <p:txBody>
          <a:bodyPr>
            <a:normAutofit/>
          </a:bodyPr>
          <a:lstStyle/>
          <a:p>
            <a:pPr algn="ctr"/>
            <a:r>
              <a:rPr lang="cs-CZ" sz="4800" dirty="0"/>
              <a:t>Jak poznat a (vzdělávat – 2.blok) nadaného žáka</a:t>
            </a:r>
          </a:p>
        </p:txBody>
      </p:sp>
      <p:sp>
        <p:nvSpPr>
          <p:cNvPr id="6" name="Podnadpis 5"/>
          <p:cNvSpPr>
            <a:spLocks noGrp="1"/>
          </p:cNvSpPr>
          <p:nvPr>
            <p:ph type="subTitle" idx="1"/>
          </p:nvPr>
        </p:nvSpPr>
        <p:spPr/>
        <p:txBody>
          <a:bodyPr/>
          <a:lstStyle/>
          <a:p>
            <a:pPr algn="ctr"/>
            <a:r>
              <a:rPr lang="cs-CZ" sz="3200" dirty="0"/>
              <a:t>Eva Trnová</a:t>
            </a:r>
          </a:p>
          <a:p>
            <a:pPr algn="ctr"/>
            <a:r>
              <a:rPr lang="cs-CZ" sz="3200" dirty="0" err="1"/>
              <a:t>PdF</a:t>
            </a:r>
            <a:r>
              <a:rPr lang="cs-CZ" sz="3200" dirty="0"/>
              <a:t> MU</a:t>
            </a:r>
          </a:p>
          <a:p>
            <a:pPr algn="ctr"/>
            <a:r>
              <a:rPr lang="cs-CZ" sz="3200" dirty="0"/>
              <a:t>trnova@ped.muni.cz</a:t>
            </a:r>
          </a:p>
          <a:p>
            <a:endParaRPr lang="cs-CZ" dirty="0"/>
          </a:p>
        </p:txBody>
      </p:sp>
    </p:spTree>
    <p:extLst>
      <p:ext uri="{BB962C8B-B14F-4D97-AF65-F5344CB8AC3E}">
        <p14:creationId xmlns:p14="http://schemas.microsoft.com/office/powerpoint/2010/main" val="4079158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229600" cy="1080120"/>
          </a:xfrm>
        </p:spPr>
        <p:txBody>
          <a:bodyPr/>
          <a:lstStyle/>
          <a:p>
            <a:pPr algn="ctr"/>
            <a:br>
              <a:rPr lang="cs-CZ" b="1" dirty="0"/>
            </a:br>
            <a:br>
              <a:rPr lang="cs-CZ" b="1" dirty="0"/>
            </a:br>
            <a:br>
              <a:rPr lang="en-GB" dirty="0"/>
            </a:br>
            <a:r>
              <a:rPr lang="cs-CZ" sz="4400" dirty="0"/>
              <a:t>Ú</a:t>
            </a:r>
            <a:r>
              <a:rPr lang="cs-CZ" sz="4400" b="1" dirty="0"/>
              <a:t>rovně kognitivních schopností jedince </a:t>
            </a:r>
            <a:r>
              <a:rPr lang="cs-CZ" sz="1600" dirty="0"/>
              <a:t>(</a:t>
            </a:r>
            <a:r>
              <a:rPr lang="cs-CZ" sz="1600" dirty="0" err="1"/>
              <a:t>Havigerová</a:t>
            </a:r>
            <a:r>
              <a:rPr lang="cs-CZ" sz="1600" dirty="0"/>
              <a:t>, 2011, s. 22)</a:t>
            </a:r>
            <a:endParaRPr lang="cs-CZ" sz="1600" b="1" dirty="0"/>
          </a:p>
        </p:txBody>
      </p:sp>
      <p:graphicFrame>
        <p:nvGraphicFramePr>
          <p:cNvPr id="5" name="Zástupný symbol pro obsah 4"/>
          <p:cNvGraphicFramePr>
            <a:graphicFrameLocks noGrp="1"/>
          </p:cNvGraphicFramePr>
          <p:nvPr>
            <p:ph idx="1"/>
          </p:nvPr>
        </p:nvGraphicFramePr>
        <p:xfrm>
          <a:off x="457200" y="1628801"/>
          <a:ext cx="8229600" cy="4309402"/>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329184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483360">
                  <a:extLst>
                    <a:ext uri="{9D8B030D-6E8A-4147-A177-3AD203B41FA5}">
                      <a16:colId xmlns:a16="http://schemas.microsoft.com/office/drawing/2014/main" val="20003"/>
                    </a:ext>
                  </a:extLst>
                </a:gridCol>
                <a:gridCol w="162560">
                  <a:extLst>
                    <a:ext uri="{9D8B030D-6E8A-4147-A177-3AD203B41FA5}">
                      <a16:colId xmlns:a16="http://schemas.microsoft.com/office/drawing/2014/main" val="20004"/>
                    </a:ext>
                  </a:extLst>
                </a:gridCol>
              </a:tblGrid>
              <a:tr h="702192">
                <a:tc>
                  <a:txBody>
                    <a:bodyPr/>
                    <a:lstStyle/>
                    <a:p>
                      <a:pPr>
                        <a:lnSpc>
                          <a:spcPct val="107000"/>
                        </a:lnSpc>
                        <a:spcAft>
                          <a:spcPts val="0"/>
                        </a:spcAft>
                      </a:pPr>
                      <a:r>
                        <a:rPr lang="cs-CZ" sz="2000" b="1" dirty="0">
                          <a:effectLst/>
                          <a:latin typeface="Arial"/>
                          <a:ea typeface="Calibri"/>
                          <a:cs typeface="Times New Roman"/>
                        </a:rPr>
                        <a:t>IQ</a:t>
                      </a:r>
                      <a:endParaRPr lang="en-GB" sz="2000" dirty="0">
                        <a:effectLst/>
                        <a:latin typeface="Calibri"/>
                        <a:ea typeface="Calibri"/>
                        <a:cs typeface="Times New Roman"/>
                      </a:endParaRPr>
                    </a:p>
                  </a:txBody>
                  <a:tcPr marL="68580" marR="68580" marT="0" marB="0"/>
                </a:tc>
                <a:tc gridSpan="3">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cs-CZ" sz="2000" b="1" dirty="0">
                          <a:effectLst/>
                          <a:latin typeface="Arial"/>
                          <a:ea typeface="Calibri"/>
                          <a:cs typeface="Times New Roman"/>
                        </a:rPr>
                        <a:t> Označení úrovně kognitivních schopností jedince</a:t>
                      </a:r>
                      <a:endParaRPr lang="en-GB" sz="2000" dirty="0">
                        <a:effectLst/>
                        <a:latin typeface="Calibri"/>
                        <a:ea typeface="Calibri"/>
                        <a:cs typeface="Times New Roman"/>
                      </a:endParaRPr>
                    </a:p>
                    <a:p>
                      <a:pPr>
                        <a:lnSpc>
                          <a:spcPct val="107000"/>
                        </a:lnSpc>
                        <a:spcAft>
                          <a:spcPts val="0"/>
                        </a:spcAft>
                      </a:pPr>
                      <a:endParaRPr lang="en-GB" sz="2000" dirty="0">
                        <a:effectLst/>
                        <a:latin typeface="Calibri"/>
                        <a:ea typeface="Calibri"/>
                        <a:cs typeface="Times New Roman"/>
                      </a:endParaRPr>
                    </a:p>
                  </a:txBody>
                  <a:tcPr marL="68580" marR="68580" marT="0" marB="0"/>
                </a:tc>
                <a:tc hMerge="1">
                  <a:txBody>
                    <a:bodyPr/>
                    <a:lstStyle/>
                    <a:p>
                      <a:endParaRPr lang="cs-CZ"/>
                    </a:p>
                  </a:txBody>
                  <a:tcPr/>
                </a:tc>
                <a:tc hMerge="1">
                  <a:txBody>
                    <a:bodyPr/>
                    <a:lstStyle/>
                    <a:p>
                      <a:endParaRPr lang="cs-CZ"/>
                    </a:p>
                  </a:txBody>
                  <a:tcPr/>
                </a:tc>
                <a:tc>
                  <a:txBody>
                    <a:bodyPr/>
                    <a:lstStyle/>
                    <a:p>
                      <a:endParaRPr lang="cs-CZ" dirty="0"/>
                    </a:p>
                  </a:txBody>
                  <a:tcPr marL="68580" marR="68580" marT="0" marB="0"/>
                </a:tc>
                <a:extLst>
                  <a:ext uri="{0D108BD9-81ED-4DB2-BD59-A6C34878D82A}">
                    <a16:rowId xmlns:a16="http://schemas.microsoft.com/office/drawing/2014/main" val="10000"/>
                  </a:ext>
                </a:extLst>
              </a:tr>
              <a:tr h="399221">
                <a:tc>
                  <a:txBody>
                    <a:bodyPr/>
                    <a:lstStyle/>
                    <a:p>
                      <a:pPr>
                        <a:lnSpc>
                          <a:spcPct val="107000"/>
                        </a:lnSpc>
                        <a:spcAft>
                          <a:spcPts val="0"/>
                        </a:spcAft>
                      </a:pPr>
                      <a:r>
                        <a:rPr lang="cs-CZ" sz="2000" b="1" dirty="0">
                          <a:effectLst/>
                          <a:latin typeface="Arial"/>
                          <a:ea typeface="Calibri"/>
                          <a:cs typeface="Times New Roman"/>
                        </a:rPr>
                        <a:t>115-130</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a:effectLst/>
                          <a:latin typeface="Arial"/>
                          <a:ea typeface="Calibri"/>
                          <a:cs typeface="Times New Roman"/>
                        </a:rPr>
                        <a:t>bystrý jedinec                              </a:t>
                      </a:r>
                      <a:endParaRPr lang="en-GB" sz="2000">
                        <a:effectLst/>
                        <a:latin typeface="Calibri"/>
                        <a:ea typeface="Calibri"/>
                        <a:cs typeface="Times New Roman"/>
                      </a:endParaRPr>
                    </a:p>
                  </a:txBody>
                  <a:tcPr marL="68580" marR="68580" marT="0" marB="0"/>
                </a:tc>
                <a:tc>
                  <a:txBody>
                    <a:bodyPr/>
                    <a:lstStyle/>
                    <a:p>
                      <a:pPr algn="just">
                        <a:lnSpc>
                          <a:spcPct val="107000"/>
                        </a:lnSpc>
                        <a:spcAft>
                          <a:spcPts val="0"/>
                        </a:spcAft>
                      </a:pPr>
                      <a:r>
                        <a:rPr lang="cs-CZ" sz="2000" b="1" dirty="0">
                          <a:effectLst/>
                          <a:latin typeface="Arial"/>
                          <a:ea typeface="Calibri"/>
                          <a:cs typeface="Times New Roman"/>
                        </a:rPr>
                        <a:t>13,59 %</a:t>
                      </a:r>
                      <a:endParaRPr lang="en-GB" sz="2000" dirty="0">
                        <a:effectLst/>
                        <a:latin typeface="Calibri"/>
                        <a:ea typeface="Calibri"/>
                        <a:cs typeface="Times New Roman"/>
                      </a:endParaRPr>
                    </a:p>
                  </a:txBody>
                  <a:tcPr marL="68580" marR="68580" marT="0" marB="0"/>
                </a:tc>
                <a:tc gridSpan="2">
                  <a:txBody>
                    <a:bodyPr/>
                    <a:lstStyle/>
                    <a:p>
                      <a:pPr>
                        <a:lnSpc>
                          <a:spcPct val="107000"/>
                        </a:lnSpc>
                        <a:spcAft>
                          <a:spcPts val="0"/>
                        </a:spcAft>
                      </a:pPr>
                      <a:r>
                        <a:rPr lang="cs-CZ" sz="1400" b="1" dirty="0" err="1">
                          <a:effectLst/>
                          <a:latin typeface="Arial"/>
                          <a:ea typeface="Calibri"/>
                          <a:cs typeface="Times New Roman"/>
                        </a:rPr>
                        <a:t>clever</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10001"/>
                  </a:ext>
                </a:extLst>
              </a:tr>
              <a:tr h="702192">
                <a:tc>
                  <a:txBody>
                    <a:bodyPr/>
                    <a:lstStyle/>
                    <a:p>
                      <a:pPr>
                        <a:lnSpc>
                          <a:spcPct val="107000"/>
                        </a:lnSpc>
                        <a:spcAft>
                          <a:spcPts val="0"/>
                        </a:spcAft>
                      </a:pPr>
                      <a:r>
                        <a:rPr lang="cs-CZ" sz="2000" b="1" dirty="0">
                          <a:effectLst/>
                          <a:highlight>
                            <a:srgbClr val="00FF00"/>
                          </a:highlight>
                          <a:latin typeface="Arial"/>
                          <a:ea typeface="Calibri"/>
                          <a:cs typeface="Times New Roman"/>
                        </a:rPr>
                        <a:t>130</a:t>
                      </a:r>
                      <a:r>
                        <a:rPr lang="cs-CZ" sz="2000" b="1" dirty="0">
                          <a:effectLst/>
                          <a:latin typeface="Arial"/>
                          <a:ea typeface="Calibri"/>
                          <a:cs typeface="Times New Roman"/>
                        </a:rPr>
                        <a:t>-145</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a:effectLst/>
                          <a:latin typeface="Arial"/>
                          <a:ea typeface="Calibri"/>
                          <a:cs typeface="Times New Roman"/>
                        </a:rPr>
                        <a:t>nadprůměrně nadaný</a:t>
                      </a:r>
                      <a:endParaRPr lang="en-GB" sz="200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dirty="0">
                          <a:effectLst/>
                          <a:latin typeface="Arial"/>
                          <a:ea typeface="Calibri"/>
                          <a:cs typeface="Times New Roman"/>
                        </a:rPr>
                        <a:t>                 2,14%</a:t>
                      </a:r>
                      <a:endParaRPr lang="en-GB" sz="2000" dirty="0">
                        <a:effectLst/>
                        <a:latin typeface="Calibri"/>
                        <a:ea typeface="Calibri"/>
                        <a:cs typeface="Times New Roman"/>
                      </a:endParaRPr>
                    </a:p>
                  </a:txBody>
                  <a:tcPr marL="68580" marR="68580" marT="0" marB="0"/>
                </a:tc>
                <a:tc gridSpan="2">
                  <a:txBody>
                    <a:bodyPr/>
                    <a:lstStyle/>
                    <a:p>
                      <a:pPr>
                        <a:lnSpc>
                          <a:spcPct val="107000"/>
                        </a:lnSpc>
                        <a:spcAft>
                          <a:spcPts val="0"/>
                        </a:spcAft>
                      </a:pPr>
                      <a:r>
                        <a:rPr lang="cs-CZ" sz="1400" b="1" dirty="0" err="1">
                          <a:effectLst/>
                          <a:latin typeface="Arial"/>
                          <a:ea typeface="Calibri"/>
                          <a:cs typeface="Times New Roman"/>
                        </a:rPr>
                        <a:t>moderately</a:t>
                      </a:r>
                      <a:r>
                        <a:rPr lang="cs-CZ" sz="1400" b="1" dirty="0">
                          <a:effectLst/>
                          <a:latin typeface="Arial"/>
                          <a:ea typeface="Calibri"/>
                          <a:cs typeface="Times New Roman"/>
                        </a:rPr>
                        <a:t> </a:t>
                      </a:r>
                      <a:r>
                        <a:rPr lang="cs-CZ" sz="1400" b="1" dirty="0" err="1">
                          <a:effectLst/>
                          <a:latin typeface="Arial"/>
                          <a:ea typeface="Calibri"/>
                          <a:cs typeface="Times New Roman"/>
                        </a:rPr>
                        <a:t>gifted</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10002"/>
                  </a:ext>
                </a:extLst>
              </a:tr>
              <a:tr h="399221">
                <a:tc>
                  <a:txBody>
                    <a:bodyPr/>
                    <a:lstStyle/>
                    <a:p>
                      <a:pPr>
                        <a:lnSpc>
                          <a:spcPct val="107000"/>
                        </a:lnSpc>
                        <a:spcAft>
                          <a:spcPts val="0"/>
                        </a:spcAft>
                      </a:pPr>
                      <a:r>
                        <a:rPr lang="cs-CZ" sz="2000" b="1" dirty="0">
                          <a:effectLst/>
                          <a:latin typeface="Arial"/>
                          <a:ea typeface="Calibri"/>
                          <a:cs typeface="Times New Roman"/>
                        </a:rPr>
                        <a:t>145-160</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a:effectLst/>
                          <a:latin typeface="Arial"/>
                          <a:ea typeface="Calibri"/>
                          <a:cs typeface="Times New Roman"/>
                        </a:rPr>
                        <a:t>vysoce nadaný                           </a:t>
                      </a:r>
                      <a:endParaRPr lang="en-GB" sz="2000">
                        <a:effectLst/>
                        <a:latin typeface="Calibri"/>
                        <a:ea typeface="Calibri"/>
                        <a:cs typeface="Times New Roman"/>
                      </a:endParaRPr>
                    </a:p>
                  </a:txBody>
                  <a:tcPr marL="68580" marR="68580" marT="0" marB="0"/>
                </a:tc>
                <a:tc rowSpan="4">
                  <a:txBody>
                    <a:bodyPr/>
                    <a:lstStyle/>
                    <a:p>
                      <a:pPr>
                        <a:lnSpc>
                          <a:spcPct val="107000"/>
                        </a:lnSpc>
                        <a:spcAft>
                          <a:spcPts val="0"/>
                        </a:spcAft>
                      </a:pPr>
                      <a:r>
                        <a:rPr lang="cs-CZ" sz="2000" b="1">
                          <a:effectLst/>
                          <a:latin typeface="Arial"/>
                          <a:ea typeface="Calibri"/>
                          <a:cs typeface="Times New Roman"/>
                        </a:rPr>
                        <a:t> </a:t>
                      </a:r>
                      <a:endParaRPr lang="en-GB" sz="2000">
                        <a:effectLst/>
                        <a:latin typeface="Calibri"/>
                        <a:ea typeface="Calibri"/>
                        <a:cs typeface="Times New Roman"/>
                      </a:endParaRPr>
                    </a:p>
                    <a:p>
                      <a:pPr>
                        <a:lnSpc>
                          <a:spcPct val="107000"/>
                        </a:lnSpc>
                        <a:spcAft>
                          <a:spcPts val="0"/>
                        </a:spcAft>
                      </a:pPr>
                      <a:r>
                        <a:rPr lang="cs-CZ" sz="2000" b="1">
                          <a:effectLst/>
                          <a:latin typeface="Arial"/>
                          <a:ea typeface="Calibri"/>
                          <a:cs typeface="Times New Roman"/>
                        </a:rPr>
                        <a:t> </a:t>
                      </a:r>
                      <a:endParaRPr lang="en-GB" sz="2000">
                        <a:effectLst/>
                        <a:latin typeface="Calibri"/>
                        <a:ea typeface="Calibri"/>
                        <a:cs typeface="Times New Roman"/>
                      </a:endParaRPr>
                    </a:p>
                    <a:p>
                      <a:pPr>
                        <a:lnSpc>
                          <a:spcPct val="107000"/>
                        </a:lnSpc>
                        <a:spcAft>
                          <a:spcPts val="0"/>
                        </a:spcAft>
                      </a:pPr>
                      <a:r>
                        <a:rPr lang="cs-CZ" sz="2000" b="1">
                          <a:effectLst/>
                          <a:latin typeface="Arial"/>
                          <a:ea typeface="Calibri"/>
                          <a:cs typeface="Times New Roman"/>
                        </a:rPr>
                        <a:t>0,13 %</a:t>
                      </a:r>
                      <a:endParaRPr lang="en-GB" sz="2000">
                        <a:effectLst/>
                        <a:latin typeface="Calibri"/>
                        <a:ea typeface="Calibri"/>
                        <a:cs typeface="Times New Roman"/>
                      </a:endParaRPr>
                    </a:p>
                  </a:txBody>
                  <a:tcPr marL="68580" marR="68580" marT="0" marB="0"/>
                </a:tc>
                <a:tc gridSpan="2">
                  <a:txBody>
                    <a:bodyPr/>
                    <a:lstStyle/>
                    <a:p>
                      <a:pPr>
                        <a:lnSpc>
                          <a:spcPct val="107000"/>
                        </a:lnSpc>
                        <a:spcAft>
                          <a:spcPts val="0"/>
                        </a:spcAft>
                      </a:pPr>
                      <a:r>
                        <a:rPr lang="cs-CZ" sz="1400" b="1" dirty="0" err="1">
                          <a:effectLst/>
                          <a:latin typeface="Arial"/>
                          <a:ea typeface="Calibri"/>
                          <a:cs typeface="Times New Roman"/>
                        </a:rPr>
                        <a:t>higly</a:t>
                      </a:r>
                      <a:r>
                        <a:rPr lang="cs-CZ" sz="1400" b="1" dirty="0">
                          <a:effectLst/>
                          <a:latin typeface="Arial"/>
                          <a:ea typeface="Calibri"/>
                          <a:cs typeface="Times New Roman"/>
                        </a:rPr>
                        <a:t> </a:t>
                      </a:r>
                      <a:r>
                        <a:rPr lang="cs-CZ" sz="1400" b="1" dirty="0" err="1">
                          <a:effectLst/>
                          <a:latin typeface="Arial"/>
                          <a:ea typeface="Calibri"/>
                          <a:cs typeface="Times New Roman"/>
                        </a:rPr>
                        <a:t>gifted</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10003"/>
                  </a:ext>
                </a:extLst>
              </a:tr>
              <a:tr h="702192">
                <a:tc>
                  <a:txBody>
                    <a:bodyPr/>
                    <a:lstStyle/>
                    <a:p>
                      <a:pPr>
                        <a:lnSpc>
                          <a:spcPct val="107000"/>
                        </a:lnSpc>
                        <a:spcAft>
                          <a:spcPts val="0"/>
                        </a:spcAft>
                      </a:pPr>
                      <a:r>
                        <a:rPr lang="cs-CZ" sz="2000" b="1" dirty="0">
                          <a:effectLst/>
                          <a:latin typeface="Arial"/>
                          <a:ea typeface="Calibri"/>
                          <a:cs typeface="Times New Roman"/>
                        </a:rPr>
                        <a:t>160-175</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a:effectLst/>
                          <a:latin typeface="Arial"/>
                          <a:ea typeface="Calibri"/>
                          <a:cs typeface="Times New Roman"/>
                        </a:rPr>
                        <a:t>mimořádně nadaný                                </a:t>
                      </a:r>
                      <a:endParaRPr lang="en-GB" sz="2000">
                        <a:effectLst/>
                        <a:latin typeface="Calibri"/>
                        <a:ea typeface="Calibri"/>
                        <a:cs typeface="Times New Roman"/>
                      </a:endParaRPr>
                    </a:p>
                  </a:txBody>
                  <a:tcPr marL="68580" marR="68580" marT="0" marB="0"/>
                </a:tc>
                <a:tc vMerge="1">
                  <a:txBody>
                    <a:bodyPr/>
                    <a:lstStyle/>
                    <a:p>
                      <a:endParaRPr lang="cs-CZ"/>
                    </a:p>
                  </a:txBody>
                  <a:tcPr/>
                </a:tc>
                <a:tc gridSpan="2">
                  <a:txBody>
                    <a:bodyPr/>
                    <a:lstStyle/>
                    <a:p>
                      <a:pPr>
                        <a:lnSpc>
                          <a:spcPct val="107000"/>
                        </a:lnSpc>
                        <a:spcAft>
                          <a:spcPts val="0"/>
                        </a:spcAft>
                      </a:pPr>
                      <a:r>
                        <a:rPr lang="cs-CZ" sz="1400" b="1" dirty="0" err="1">
                          <a:effectLst/>
                          <a:latin typeface="Arial"/>
                          <a:ea typeface="Calibri"/>
                          <a:cs typeface="Times New Roman"/>
                        </a:rPr>
                        <a:t>exceptionally</a:t>
                      </a:r>
                      <a:r>
                        <a:rPr lang="cs-CZ" sz="1400" b="1" dirty="0">
                          <a:effectLst/>
                          <a:latin typeface="Arial"/>
                          <a:ea typeface="Calibri"/>
                          <a:cs typeface="Times New Roman"/>
                        </a:rPr>
                        <a:t> </a:t>
                      </a:r>
                      <a:r>
                        <a:rPr lang="cs-CZ" sz="1400" b="1" dirty="0" err="1">
                          <a:effectLst/>
                          <a:latin typeface="Arial"/>
                          <a:ea typeface="Calibri"/>
                          <a:cs typeface="Times New Roman"/>
                        </a:rPr>
                        <a:t>gifted</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10004"/>
                  </a:ext>
                </a:extLst>
              </a:tr>
              <a:tr h="702192">
                <a:tc>
                  <a:txBody>
                    <a:bodyPr/>
                    <a:lstStyle/>
                    <a:p>
                      <a:pPr>
                        <a:lnSpc>
                          <a:spcPct val="107000"/>
                        </a:lnSpc>
                        <a:spcAft>
                          <a:spcPts val="0"/>
                        </a:spcAft>
                      </a:pPr>
                      <a:r>
                        <a:rPr lang="cs-CZ" sz="2000" b="1" dirty="0">
                          <a:effectLst/>
                          <a:latin typeface="Arial"/>
                          <a:ea typeface="Calibri"/>
                          <a:cs typeface="Times New Roman"/>
                        </a:rPr>
                        <a:t>175-190</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dirty="0">
                          <a:effectLst/>
                          <a:latin typeface="Arial"/>
                          <a:ea typeface="Calibri"/>
                          <a:cs typeface="Times New Roman"/>
                        </a:rPr>
                        <a:t>velmi vysoce nadaný                                </a:t>
                      </a:r>
                      <a:endParaRPr lang="en-GB" sz="2000" dirty="0">
                        <a:effectLst/>
                        <a:latin typeface="Calibri"/>
                        <a:ea typeface="Calibri"/>
                        <a:cs typeface="Times New Roman"/>
                      </a:endParaRPr>
                    </a:p>
                  </a:txBody>
                  <a:tcPr marL="68580" marR="68580" marT="0" marB="0"/>
                </a:tc>
                <a:tc vMerge="1">
                  <a:txBody>
                    <a:bodyPr/>
                    <a:lstStyle/>
                    <a:p>
                      <a:endParaRPr lang="cs-CZ"/>
                    </a:p>
                  </a:txBody>
                  <a:tcPr/>
                </a:tc>
                <a:tc gridSpan="2">
                  <a:txBody>
                    <a:bodyPr/>
                    <a:lstStyle/>
                    <a:p>
                      <a:pPr>
                        <a:lnSpc>
                          <a:spcPct val="107000"/>
                        </a:lnSpc>
                        <a:spcAft>
                          <a:spcPts val="0"/>
                        </a:spcAft>
                      </a:pPr>
                      <a:r>
                        <a:rPr lang="cs-CZ" sz="1400" b="1" dirty="0" err="1">
                          <a:effectLst/>
                          <a:latin typeface="Arial"/>
                          <a:ea typeface="Calibri"/>
                          <a:cs typeface="Times New Roman"/>
                        </a:rPr>
                        <a:t>profoundly</a:t>
                      </a:r>
                      <a:r>
                        <a:rPr lang="cs-CZ" sz="1400" b="1" dirty="0">
                          <a:effectLst/>
                          <a:latin typeface="Arial"/>
                          <a:ea typeface="Calibri"/>
                          <a:cs typeface="Times New Roman"/>
                        </a:rPr>
                        <a:t> </a:t>
                      </a:r>
                      <a:r>
                        <a:rPr lang="cs-CZ" sz="1400" b="1" dirty="0" err="1">
                          <a:effectLst/>
                          <a:latin typeface="Arial"/>
                          <a:ea typeface="Calibri"/>
                          <a:cs typeface="Times New Roman"/>
                        </a:rPr>
                        <a:t>gifted</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10005"/>
                  </a:ext>
                </a:extLst>
              </a:tr>
              <a:tr h="702192">
                <a:tc>
                  <a:txBody>
                    <a:bodyPr/>
                    <a:lstStyle/>
                    <a:p>
                      <a:pPr>
                        <a:lnSpc>
                          <a:spcPct val="107000"/>
                        </a:lnSpc>
                        <a:spcAft>
                          <a:spcPts val="0"/>
                        </a:spcAft>
                      </a:pPr>
                      <a:r>
                        <a:rPr lang="cs-CZ" sz="2000" b="1" dirty="0">
                          <a:effectLst/>
                          <a:latin typeface="Arial"/>
                          <a:ea typeface="Calibri"/>
                          <a:cs typeface="Times New Roman"/>
                        </a:rPr>
                        <a:t>190 +</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dirty="0">
                          <a:effectLst/>
                          <a:latin typeface="Arial"/>
                          <a:ea typeface="Calibri"/>
                          <a:cs typeface="Times New Roman"/>
                        </a:rPr>
                        <a:t>„nevyléčitelně“ nadaný                            </a:t>
                      </a:r>
                      <a:endParaRPr lang="en-GB" sz="2000" dirty="0">
                        <a:effectLst/>
                        <a:latin typeface="Calibri"/>
                        <a:ea typeface="Calibri"/>
                        <a:cs typeface="Times New Roman"/>
                      </a:endParaRPr>
                    </a:p>
                  </a:txBody>
                  <a:tcPr marL="68580" marR="68580" marT="0" marB="0"/>
                </a:tc>
                <a:tc vMerge="1">
                  <a:txBody>
                    <a:bodyPr/>
                    <a:lstStyle/>
                    <a:p>
                      <a:endParaRPr lang="cs-CZ"/>
                    </a:p>
                  </a:txBody>
                  <a:tcPr/>
                </a:tc>
                <a:tc gridSpan="2">
                  <a:txBody>
                    <a:bodyPr/>
                    <a:lstStyle/>
                    <a:p>
                      <a:pPr>
                        <a:lnSpc>
                          <a:spcPct val="107000"/>
                        </a:lnSpc>
                        <a:spcAft>
                          <a:spcPts val="0"/>
                        </a:spcAft>
                      </a:pPr>
                      <a:r>
                        <a:rPr lang="cs-CZ" sz="1400" b="1" dirty="0">
                          <a:effectLst/>
                          <a:latin typeface="Arial"/>
                          <a:ea typeface="Calibri"/>
                          <a:cs typeface="Times New Roman"/>
                        </a:rPr>
                        <a:t>„</a:t>
                      </a:r>
                      <a:r>
                        <a:rPr lang="cs-CZ" sz="1400" b="1" dirty="0" err="1">
                          <a:effectLst/>
                          <a:latin typeface="Arial"/>
                          <a:ea typeface="Calibri"/>
                          <a:cs typeface="Times New Roman"/>
                        </a:rPr>
                        <a:t>terminally</a:t>
                      </a:r>
                      <a:r>
                        <a:rPr lang="cs-CZ" sz="1400" b="1" dirty="0">
                          <a:effectLst/>
                          <a:latin typeface="Arial"/>
                          <a:ea typeface="Calibri"/>
                          <a:cs typeface="Times New Roman"/>
                        </a:rPr>
                        <a:t>“ </a:t>
                      </a:r>
                      <a:r>
                        <a:rPr lang="cs-CZ" sz="1400" b="1" dirty="0" err="1">
                          <a:effectLst/>
                          <a:latin typeface="Arial"/>
                          <a:ea typeface="Calibri"/>
                          <a:cs typeface="Times New Roman"/>
                        </a:rPr>
                        <a:t>gifted</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5625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4800" dirty="0"/>
              <a:t>Intelektová pásma dle Mensy ČR </a:t>
            </a:r>
          </a:p>
        </p:txBody>
      </p:sp>
      <p:sp>
        <p:nvSpPr>
          <p:cNvPr id="3" name="Zástupný symbol pro obsah 2"/>
          <p:cNvSpPr>
            <a:spLocks noGrp="1"/>
          </p:cNvSpPr>
          <p:nvPr>
            <p:ph idx="1"/>
          </p:nvPr>
        </p:nvSpPr>
        <p:spPr/>
        <p:txBody>
          <a:bodyPr/>
          <a:lstStyle/>
          <a:p>
            <a:r>
              <a:rPr lang="cs-CZ" sz="2800" dirty="0"/>
              <a:t>• IQ 89 a méně – Podprůměr </a:t>
            </a:r>
          </a:p>
          <a:p>
            <a:r>
              <a:rPr lang="cs-CZ" sz="2800" dirty="0"/>
              <a:t>• IQ 90–110 – Průměr </a:t>
            </a:r>
          </a:p>
          <a:p>
            <a:r>
              <a:rPr lang="cs-CZ" sz="2800" dirty="0"/>
              <a:t>• IQ 111–119 – Nadprůměr </a:t>
            </a:r>
          </a:p>
          <a:p>
            <a:r>
              <a:rPr lang="cs-CZ" sz="2800" dirty="0"/>
              <a:t>• IQ 120–129 – Intelektově nadaný </a:t>
            </a:r>
          </a:p>
          <a:p>
            <a:r>
              <a:rPr lang="cs-CZ" sz="2800" dirty="0"/>
              <a:t>• IQ 130 a více – Mimořádně intelektově nadaný</a:t>
            </a:r>
          </a:p>
          <a:p>
            <a:pPr marL="0" indent="0">
              <a:buNone/>
            </a:pPr>
            <a:endParaRPr lang="cs-CZ" sz="2800" dirty="0"/>
          </a:p>
          <a:p>
            <a:pPr marL="0" indent="0">
              <a:buNone/>
            </a:pPr>
            <a:r>
              <a:rPr lang="cs-CZ" sz="2000" dirty="0">
                <a:solidFill>
                  <a:srgbClr val="FF0000"/>
                </a:solidFill>
              </a:rPr>
              <a:t>Video: </a:t>
            </a:r>
            <a:r>
              <a:rPr lang="en-GB" sz="2000" dirty="0"/>
              <a:t>Sheldon d</a:t>
            </a:r>
            <a:r>
              <a:rPr lang="cs-CZ" sz="2000" dirty="0" err="1"/>
              <a:t>ělá</a:t>
            </a:r>
            <a:r>
              <a:rPr lang="en-GB" sz="2000" dirty="0"/>
              <a:t> </a:t>
            </a:r>
            <a:r>
              <a:rPr lang="cs-CZ" sz="2000" dirty="0" err="1"/>
              <a:t>ři</a:t>
            </a:r>
            <a:r>
              <a:rPr lang="en-GB" sz="2000" dirty="0"/>
              <a:t>di</a:t>
            </a:r>
            <a:r>
              <a:rPr lang="cs-CZ" sz="2000" dirty="0"/>
              <a:t>čák</a:t>
            </a:r>
            <a:r>
              <a:rPr lang="en-GB" sz="2000" dirty="0"/>
              <a:t> </a:t>
            </a:r>
            <a:r>
              <a:rPr lang="en-GB" sz="2400" u="sng" dirty="0">
                <a:hlinkClick r:id="rId2"/>
              </a:rPr>
              <a:t>https://www.youtube.com/watch?v=enC9Sj9DiCU</a:t>
            </a:r>
            <a:endParaRPr lang="cs-CZ" sz="2400" u="sng" dirty="0"/>
          </a:p>
          <a:p>
            <a:pPr marL="0" indent="0">
              <a:buNone/>
            </a:pPr>
            <a:endParaRPr lang="cs-CZ" sz="2800" dirty="0"/>
          </a:p>
          <a:p>
            <a:pPr marL="0" indent="0">
              <a:buNone/>
            </a:pPr>
            <a:endParaRPr lang="cs-CZ" sz="2800" dirty="0">
              <a:solidFill>
                <a:srgbClr val="FF0000"/>
              </a:solidFill>
            </a:endParaRPr>
          </a:p>
        </p:txBody>
      </p:sp>
    </p:spTree>
    <p:extLst>
      <p:ext uri="{BB962C8B-B14F-4D97-AF65-F5344CB8AC3E}">
        <p14:creationId xmlns:p14="http://schemas.microsoft.com/office/powerpoint/2010/main" val="402243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78" y="0"/>
            <a:ext cx="9133722" cy="6597352"/>
          </a:xfrm>
        </p:spPr>
      </p:pic>
    </p:spTree>
    <p:extLst>
      <p:ext uri="{BB962C8B-B14F-4D97-AF65-F5344CB8AC3E}">
        <p14:creationId xmlns:p14="http://schemas.microsoft.com/office/powerpoint/2010/main" val="81690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Je IQ dostatečným ukazatelem schopností ?</a:t>
            </a:r>
          </a:p>
        </p:txBody>
      </p:sp>
      <p:sp>
        <p:nvSpPr>
          <p:cNvPr id="3" name="Zástupný symbol pro obsah 2"/>
          <p:cNvSpPr>
            <a:spLocks noGrp="1"/>
          </p:cNvSpPr>
          <p:nvPr>
            <p:ph idx="1"/>
          </p:nvPr>
        </p:nvSpPr>
        <p:spPr>
          <a:xfrm>
            <a:off x="1043608" y="1833643"/>
            <a:ext cx="8229600" cy="4389437"/>
          </a:xfrm>
        </p:spPr>
        <p:txBody>
          <a:bodyPr/>
          <a:lstStyle/>
          <a:p>
            <a:r>
              <a:rPr lang="cs-CZ" dirty="0" err="1"/>
              <a:t>Terman</a:t>
            </a:r>
            <a:r>
              <a:rPr lang="cs-CZ" dirty="0"/>
              <a:t>: </a:t>
            </a:r>
          </a:p>
          <a:p>
            <a:pPr marL="0" indent="0">
              <a:buNone/>
            </a:pPr>
            <a:r>
              <a:rPr lang="cs-CZ" sz="3200" i="1" dirty="0"/>
              <a:t>Test IQ ukazuje, jestli náš mozek jede čtyřicetikilometrovou rychlostí nebo stokilometrovou, ale neříká nic o tom, o našem motoru, tedy o mozku a jeho skutečných možnostech.</a:t>
            </a:r>
          </a:p>
          <a:p>
            <a:pPr marL="0" indent="0">
              <a:buNone/>
            </a:pPr>
            <a:r>
              <a:rPr lang="cs-CZ" sz="2800" dirty="0">
                <a:solidFill>
                  <a:srgbClr val="FF0000"/>
                </a:solidFill>
              </a:rPr>
              <a:t>Menza gymnázium měří IQ – případně video</a:t>
            </a:r>
          </a:p>
          <a:p>
            <a:endParaRPr lang="cs-CZ" i="1" dirty="0"/>
          </a:p>
        </p:txBody>
      </p:sp>
    </p:spTree>
    <p:extLst>
      <p:ext uri="{BB962C8B-B14F-4D97-AF65-F5344CB8AC3E}">
        <p14:creationId xmlns:p14="http://schemas.microsoft.com/office/powerpoint/2010/main" val="225009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539552" y="1844824"/>
            <a:ext cx="8229600" cy="2808312"/>
          </a:xfrm>
        </p:spPr>
        <p:txBody>
          <a:bodyPr/>
          <a:lstStyle/>
          <a:p>
            <a:pPr algn="ctr"/>
            <a:r>
              <a:rPr lang="cs-CZ" b="1" i="1" dirty="0"/>
              <a:t>Jak poznat nadaného žáka, když ne pomocí IQ?</a:t>
            </a:r>
            <a:br>
              <a:rPr lang="cs-CZ" b="1" i="1" dirty="0"/>
            </a:br>
            <a:r>
              <a:rPr lang="cs-CZ" sz="3200" b="1" i="1" dirty="0"/>
              <a:t>Aktivita ve skupině</a:t>
            </a:r>
            <a:br>
              <a:rPr lang="cs-CZ" sz="3200" b="1" i="1" dirty="0"/>
            </a:br>
            <a:endParaRPr lang="cs-CZ" sz="3200" b="1" i="1" dirty="0"/>
          </a:p>
        </p:txBody>
      </p:sp>
    </p:spTree>
    <p:extLst>
      <p:ext uri="{BB962C8B-B14F-4D97-AF65-F5344CB8AC3E}">
        <p14:creationId xmlns:p14="http://schemas.microsoft.com/office/powerpoint/2010/main" val="778934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2" y="109666"/>
            <a:ext cx="8745887" cy="1143000"/>
          </a:xfrm>
        </p:spPr>
        <p:txBody>
          <a:bodyPr/>
          <a:lstStyle/>
          <a:p>
            <a:pPr algn="ctr" eaLnBrk="1" hangingPunct="1"/>
            <a:r>
              <a:rPr lang="cs-CZ" altLang="cs-CZ" sz="4000" b="1" dirty="0"/>
              <a:t>  Obecné charakteristiky nadání</a:t>
            </a:r>
            <a:endParaRPr lang="en-US" altLang="cs-CZ" sz="4000" b="1" dirty="0"/>
          </a:p>
        </p:txBody>
      </p:sp>
      <p:sp>
        <p:nvSpPr>
          <p:cNvPr id="7171" name="Rectangle 3"/>
          <p:cNvSpPr>
            <a:spLocks noGrp="1" noChangeArrowheads="1"/>
          </p:cNvSpPr>
          <p:nvPr>
            <p:ph type="body" sz="half" idx="1"/>
          </p:nvPr>
        </p:nvSpPr>
        <p:spPr>
          <a:xfrm>
            <a:off x="395536" y="1223019"/>
            <a:ext cx="8424935" cy="4525962"/>
          </a:xfrm>
        </p:spPr>
        <p:txBody>
          <a:bodyPr/>
          <a:lstStyle/>
          <a:p>
            <a:pPr marL="0" indent="0" eaLnBrk="1" hangingPunct="1">
              <a:buNone/>
            </a:pPr>
            <a:endParaRPr lang="cs-CZ" i="1" dirty="0">
              <a:latin typeface="Century Gothic"/>
              <a:ea typeface="Times New Roman"/>
              <a:cs typeface="Century Gothic"/>
            </a:endParaRPr>
          </a:p>
          <a:p>
            <a:pPr marL="0" indent="0" eaLnBrk="1" hangingPunct="1">
              <a:buNone/>
            </a:pPr>
            <a:endParaRPr lang="cs-CZ" i="1" dirty="0">
              <a:latin typeface="Century Gothic"/>
              <a:ea typeface="Times New Roman"/>
              <a:cs typeface="Century Gothic"/>
            </a:endParaRPr>
          </a:p>
          <a:p>
            <a:pPr marL="0" indent="0" eaLnBrk="1" hangingPunct="1">
              <a:buNone/>
            </a:pPr>
            <a:r>
              <a:rPr lang="cs-CZ" i="1" dirty="0">
                <a:latin typeface="Century Gothic"/>
                <a:ea typeface="Times New Roman"/>
                <a:cs typeface="Century Gothic"/>
              </a:rPr>
              <a:t>„Populace nadaných se jeví  </a:t>
            </a:r>
            <a:r>
              <a:rPr lang="cs-CZ" b="1" i="1" dirty="0">
                <a:latin typeface="Century Gothic"/>
                <a:ea typeface="Times New Roman"/>
                <a:cs typeface="Century Gothic"/>
              </a:rPr>
              <a:t>směrem ven </a:t>
            </a:r>
            <a:r>
              <a:rPr lang="cs-CZ" i="1" dirty="0">
                <a:latin typeface="Century Gothic"/>
                <a:ea typeface="Times New Roman"/>
                <a:cs typeface="Century Gothic"/>
              </a:rPr>
              <a:t>jako relativně homogenní, ale </a:t>
            </a:r>
            <a:r>
              <a:rPr lang="cs-CZ" b="1" i="1" dirty="0">
                <a:latin typeface="Century Gothic"/>
                <a:ea typeface="Times New Roman"/>
                <a:cs typeface="Century Gothic"/>
              </a:rPr>
              <a:t>směrem dovnitř </a:t>
            </a:r>
            <a:r>
              <a:rPr lang="cs-CZ" i="1" dirty="0">
                <a:latin typeface="Century Gothic"/>
                <a:ea typeface="Times New Roman"/>
                <a:cs typeface="Century Gothic"/>
              </a:rPr>
              <a:t>heterogenní skupina s pestrými </a:t>
            </a:r>
            <a:r>
              <a:rPr lang="cs-CZ" i="1" dirty="0" err="1">
                <a:latin typeface="Century Gothic"/>
                <a:ea typeface="Times New Roman"/>
                <a:cs typeface="Century Gothic"/>
              </a:rPr>
              <a:t>interindividuálními</a:t>
            </a:r>
            <a:r>
              <a:rPr lang="cs-CZ" i="1" dirty="0">
                <a:latin typeface="Century Gothic"/>
                <a:ea typeface="Times New Roman"/>
                <a:cs typeface="Century Gothic"/>
              </a:rPr>
              <a:t> rozdíly.“ </a:t>
            </a:r>
          </a:p>
          <a:p>
            <a:pPr marL="0" indent="0" eaLnBrk="1" hangingPunct="1">
              <a:buNone/>
            </a:pPr>
            <a:endParaRPr lang="cs-CZ" i="1" dirty="0">
              <a:latin typeface="Century Gothic"/>
              <a:ea typeface="Times New Roman"/>
              <a:cs typeface="Century Gothic"/>
            </a:endParaRPr>
          </a:p>
          <a:p>
            <a:pPr marL="0" indent="0" algn="ctr" eaLnBrk="1" hangingPunct="1">
              <a:buNone/>
            </a:pPr>
            <a:r>
              <a:rPr lang="cs-CZ" i="1" dirty="0">
                <a:latin typeface="Century Gothic"/>
                <a:ea typeface="Times New Roman"/>
                <a:cs typeface="Century Gothic"/>
              </a:rPr>
              <a:t>                                          Jurášková, 2006</a:t>
            </a:r>
            <a:endParaRPr lang="en-US" altLang="cs-CZ" dirty="0"/>
          </a:p>
        </p:txBody>
      </p:sp>
    </p:spTree>
    <p:extLst>
      <p:ext uri="{BB962C8B-B14F-4D97-AF65-F5344CB8AC3E}">
        <p14:creationId xmlns:p14="http://schemas.microsoft.com/office/powerpoint/2010/main" val="26076716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9" y="404665"/>
            <a:ext cx="8278964" cy="864096"/>
          </a:xfrm>
        </p:spPr>
        <p:txBody>
          <a:bodyPr/>
          <a:lstStyle/>
          <a:p>
            <a:pPr algn="ctr" eaLnBrk="1" hangingPunct="1"/>
            <a:r>
              <a:rPr lang="cs-CZ" altLang="cs-CZ" sz="4000" b="1" dirty="0"/>
              <a:t>Obecné charakteristiky alias </a:t>
            </a:r>
            <a:r>
              <a:rPr lang="cs-CZ" altLang="cs-CZ" sz="4000" b="1" i="1" dirty="0"/>
              <a:t>prototyp</a:t>
            </a:r>
            <a:endParaRPr lang="en-US" altLang="cs-CZ" sz="4000" b="1" i="1" dirty="0"/>
          </a:p>
        </p:txBody>
      </p:sp>
      <p:sp>
        <p:nvSpPr>
          <p:cNvPr id="4099" name="Rectangle 3"/>
          <p:cNvSpPr>
            <a:spLocks noGrp="1" noChangeArrowheads="1"/>
          </p:cNvSpPr>
          <p:nvPr>
            <p:ph type="body" idx="1"/>
          </p:nvPr>
        </p:nvSpPr>
        <p:spPr>
          <a:xfrm>
            <a:off x="467544" y="1412776"/>
            <a:ext cx="8332828" cy="4580252"/>
          </a:xfrm>
        </p:spPr>
        <p:txBody>
          <a:bodyPr/>
          <a:lstStyle/>
          <a:p>
            <a:pPr marL="0" indent="0" eaLnBrk="1" hangingPunct="1">
              <a:buNone/>
            </a:pPr>
            <a:r>
              <a:rPr lang="cs-CZ" altLang="cs-CZ" sz="3200" i="1" dirty="0"/>
              <a:t>Zkuste ve skupině vytvořit návrh charakteristik v jednotlivých oblastech:</a:t>
            </a:r>
          </a:p>
          <a:p>
            <a:pPr eaLnBrk="1" hangingPunct="1"/>
            <a:r>
              <a:rPr lang="cs-CZ" altLang="cs-CZ" sz="3600" dirty="0"/>
              <a:t>v kognitivní oblasti </a:t>
            </a:r>
          </a:p>
          <a:p>
            <a:pPr eaLnBrk="1" hangingPunct="1"/>
            <a:r>
              <a:rPr lang="cs-CZ" altLang="cs-CZ" sz="3600" dirty="0"/>
              <a:t>v afektivní (citové) oblasti  </a:t>
            </a:r>
          </a:p>
          <a:p>
            <a:pPr eaLnBrk="1" hangingPunct="1"/>
            <a:r>
              <a:rPr lang="cs-CZ" altLang="cs-CZ" sz="3600" dirty="0"/>
              <a:t>v motorické oblasti</a:t>
            </a:r>
          </a:p>
          <a:p>
            <a:pPr eaLnBrk="1" hangingPunct="1"/>
            <a:r>
              <a:rPr lang="cs-CZ" altLang="cs-CZ" sz="3600" dirty="0"/>
              <a:t>v sociální oblasti</a:t>
            </a:r>
          </a:p>
          <a:p>
            <a:pPr eaLnBrk="1" hangingPunct="1"/>
            <a:endParaRPr lang="en-US" altLang="cs-CZ" sz="3200" dirty="0">
              <a:solidFill>
                <a:srgbClr val="92D050"/>
              </a:solidFill>
            </a:endParaRPr>
          </a:p>
        </p:txBody>
      </p:sp>
    </p:spTree>
    <p:extLst>
      <p:ext uri="{BB962C8B-B14F-4D97-AF65-F5344CB8AC3E}">
        <p14:creationId xmlns:p14="http://schemas.microsoft.com/office/powerpoint/2010/main" val="5616774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4400" b="1" dirty="0"/>
              <a:t>Jak poznat nadaného žáka?</a:t>
            </a:r>
            <a:endParaRPr lang="cs-CZ" sz="4400" dirty="0"/>
          </a:p>
        </p:txBody>
      </p:sp>
      <p:sp>
        <p:nvSpPr>
          <p:cNvPr id="3" name="Zástupný symbol pro obsah 2"/>
          <p:cNvSpPr>
            <a:spLocks noGrp="1"/>
          </p:cNvSpPr>
          <p:nvPr>
            <p:ph idx="1"/>
          </p:nvPr>
        </p:nvSpPr>
        <p:spPr/>
        <p:txBody>
          <a:bodyPr/>
          <a:lstStyle/>
          <a:p>
            <a:r>
              <a:rPr lang="cs-CZ" dirty="0"/>
              <a:t>Charakteristické znaky nadaných žáků – různí autoři uvádí různé výčty (</a:t>
            </a:r>
            <a:r>
              <a:rPr lang="cs-CZ" dirty="0">
                <a:hlinkClick r:id="rId2" action="ppaction://hlinkfile"/>
              </a:rPr>
              <a:t>připravený materiál</a:t>
            </a:r>
            <a:r>
              <a:rPr lang="cs-CZ" dirty="0"/>
              <a:t>) – práce s materiálem </a:t>
            </a:r>
          </a:p>
          <a:p>
            <a:r>
              <a:rPr lang="cs-CZ" dirty="0">
                <a:solidFill>
                  <a:srgbClr val="FF0000"/>
                </a:solidFill>
              </a:rPr>
              <a:t>Které byste sem přidali?? S kterými souhlasíte na základě zkušeností??</a:t>
            </a:r>
          </a:p>
          <a:p>
            <a:r>
              <a:rPr lang="cs-CZ" i="1" dirty="0"/>
              <a:t>Často je uváděno rané čtenářství – </a:t>
            </a:r>
            <a:r>
              <a:rPr lang="cs-CZ" i="1" dirty="0">
                <a:solidFill>
                  <a:srgbClr val="FF0000"/>
                </a:solidFill>
                <a:hlinkClick r:id="rId3" action="ppaction://hlinkfile"/>
              </a:rPr>
              <a:t>video </a:t>
            </a:r>
            <a:r>
              <a:rPr lang="cs-CZ" altLang="cs-CZ" sz="2000" dirty="0" err="1">
                <a:solidFill>
                  <a:srgbClr val="FF0000"/>
                </a:solidFill>
                <a:hlinkClick r:id="rId3" action="ppaction://hlinkfile"/>
              </a:rPr>
              <a:t>Metůdek</a:t>
            </a:r>
            <a:endParaRPr lang="cs-CZ" altLang="cs-CZ" sz="2000" dirty="0">
              <a:solidFill>
                <a:srgbClr val="FF0000"/>
              </a:solidFill>
            </a:endParaRPr>
          </a:p>
          <a:p>
            <a:r>
              <a:rPr lang="cs-CZ" i="1" dirty="0"/>
              <a:t>akcelerovaný vývoj – brzy chodí, mluví…</a:t>
            </a:r>
          </a:p>
          <a:p>
            <a:r>
              <a:rPr lang="cs-CZ" i="1" dirty="0"/>
              <a:t>logické, kritické myšlení…</a:t>
            </a:r>
          </a:p>
          <a:p>
            <a:r>
              <a:rPr lang="cs-CZ" i="1" dirty="0"/>
              <a:t>vynikající paměť, encyklopedické znalosti…</a:t>
            </a:r>
          </a:p>
          <a:p>
            <a:endParaRPr lang="cs-CZ" dirty="0"/>
          </a:p>
          <a:p>
            <a:pPr marL="0" indent="0">
              <a:buNone/>
            </a:pPr>
            <a:endParaRPr lang="cs-CZ" dirty="0"/>
          </a:p>
        </p:txBody>
      </p:sp>
    </p:spTree>
    <p:extLst>
      <p:ext uri="{BB962C8B-B14F-4D97-AF65-F5344CB8AC3E}">
        <p14:creationId xmlns:p14="http://schemas.microsoft.com/office/powerpoint/2010/main" val="1690990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504056"/>
          </a:xfrm>
        </p:spPr>
        <p:txBody>
          <a:bodyPr/>
          <a:lstStyle/>
          <a:p>
            <a:r>
              <a:rPr lang="cs-CZ" sz="3600" b="1" dirty="0"/>
              <a:t>Charakteristika nadaných </a:t>
            </a:r>
            <a:r>
              <a:rPr lang="cs-CZ" sz="2800" b="1" dirty="0"/>
              <a:t>(podle </a:t>
            </a:r>
            <a:r>
              <a:rPr lang="cs-CZ" sz="2800" b="1" dirty="0" err="1"/>
              <a:t>Silverman</a:t>
            </a:r>
            <a:r>
              <a:rPr lang="cs-CZ" sz="2800" b="1" dirty="0"/>
              <a:t>)</a:t>
            </a:r>
            <a:endParaRPr lang="cs-CZ" sz="2800" dirty="0"/>
          </a:p>
        </p:txBody>
      </p:sp>
      <p:graphicFrame>
        <p:nvGraphicFramePr>
          <p:cNvPr id="4" name="Zástupný symbol pro obsah 3"/>
          <p:cNvGraphicFramePr>
            <a:graphicFrameLocks noGrp="1"/>
          </p:cNvGraphicFramePr>
          <p:nvPr>
            <p:ph idx="1"/>
          </p:nvPr>
        </p:nvGraphicFramePr>
        <p:xfrm>
          <a:off x="457200" y="989437"/>
          <a:ext cx="8229600" cy="562050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2422">
                <a:tc>
                  <a:txBody>
                    <a:bodyPr/>
                    <a:lstStyle/>
                    <a:p>
                      <a:pPr algn="ctr">
                        <a:lnSpc>
                          <a:spcPct val="107000"/>
                        </a:lnSpc>
                        <a:spcAft>
                          <a:spcPts val="0"/>
                        </a:spcAft>
                      </a:pPr>
                      <a:r>
                        <a:rPr lang="en-GB" sz="2000" b="1" dirty="0" err="1">
                          <a:effectLst/>
                          <a:latin typeface="Arial" panose="020B0604020202020204" pitchFamily="34" charset="0"/>
                          <a:ea typeface="Calibri"/>
                          <a:cs typeface="Arial" panose="020B0604020202020204" pitchFamily="34" charset="0"/>
                        </a:rPr>
                        <a:t>Charakteristiky</a:t>
                      </a:r>
                      <a:endParaRPr lang="en-GB"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2000" b="1" dirty="0" err="1">
                          <a:effectLst/>
                          <a:latin typeface="Arial" panose="020B0604020202020204" pitchFamily="34" charset="0"/>
                          <a:ea typeface="Calibri"/>
                          <a:cs typeface="Arial" panose="020B0604020202020204" pitchFamily="34" charset="0"/>
                        </a:rPr>
                        <a:t>Nadané</a:t>
                      </a:r>
                      <a:r>
                        <a:rPr lang="en-GB" sz="2000" b="1" dirty="0">
                          <a:effectLst/>
                          <a:latin typeface="Arial" panose="020B0604020202020204" pitchFamily="34" charset="0"/>
                          <a:ea typeface="Calibri"/>
                          <a:cs typeface="Arial" panose="020B0604020202020204" pitchFamily="34" charset="0"/>
                        </a:rPr>
                        <a:t> </a:t>
                      </a:r>
                      <a:r>
                        <a:rPr lang="en-GB" sz="2000" b="1" dirty="0" err="1">
                          <a:effectLst/>
                          <a:latin typeface="Arial" panose="020B0604020202020204" pitchFamily="34" charset="0"/>
                          <a:ea typeface="Calibri"/>
                          <a:cs typeface="Arial" panose="020B0604020202020204" pitchFamily="34" charset="0"/>
                        </a:rPr>
                        <a:t>děti</a:t>
                      </a:r>
                      <a:endParaRPr lang="en-GB"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2000" b="1" dirty="0">
                          <a:effectLst/>
                          <a:latin typeface="Arial" panose="020B0604020202020204" pitchFamily="34" charset="0"/>
                          <a:ea typeface="Calibri"/>
                          <a:cs typeface="Arial" panose="020B0604020202020204" pitchFamily="34" charset="0"/>
                        </a:rPr>
                        <a:t>"</a:t>
                      </a:r>
                      <a:r>
                        <a:rPr lang="en-GB" sz="2000" b="1" dirty="0" err="1">
                          <a:effectLst/>
                          <a:latin typeface="Arial" panose="020B0604020202020204" pitchFamily="34" charset="0"/>
                          <a:ea typeface="Calibri"/>
                          <a:cs typeface="Arial" panose="020B0604020202020204" pitchFamily="34" charset="0"/>
                        </a:rPr>
                        <a:t>Průměrné</a:t>
                      </a:r>
                      <a:r>
                        <a:rPr lang="en-GB" sz="2000" b="1" dirty="0">
                          <a:effectLst/>
                          <a:latin typeface="Arial" panose="020B0604020202020204" pitchFamily="34" charset="0"/>
                          <a:ea typeface="Calibri"/>
                          <a:cs typeface="Arial" panose="020B0604020202020204" pitchFamily="34" charset="0"/>
                        </a:rPr>
                        <a:t>" </a:t>
                      </a:r>
                      <a:r>
                        <a:rPr lang="en-GB" sz="2000" b="1" dirty="0" err="1">
                          <a:effectLst/>
                          <a:latin typeface="Arial" panose="020B0604020202020204" pitchFamily="34" charset="0"/>
                          <a:ea typeface="Calibri"/>
                          <a:cs typeface="Arial" panose="020B0604020202020204" pitchFamily="34" charset="0"/>
                        </a:rPr>
                        <a:t>děti</a:t>
                      </a:r>
                      <a:r>
                        <a:rPr lang="en-GB" sz="2000" b="1" dirty="0">
                          <a:effectLst/>
                          <a:latin typeface="Arial" panose="020B0604020202020204" pitchFamily="34" charset="0"/>
                          <a:ea typeface="Calibri"/>
                          <a:cs typeface="Arial" panose="020B0604020202020204" pitchFamily="34" charset="0"/>
                        </a:rPr>
                        <a:t> </a:t>
                      </a:r>
                      <a:endParaRPr lang="en-GB" sz="20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522803">
                <a:tc>
                  <a:txBody>
                    <a:bodyPr/>
                    <a:lstStyle/>
                    <a:p>
                      <a:pPr algn="ctr">
                        <a:lnSpc>
                          <a:spcPct val="107000"/>
                        </a:lnSpc>
                        <a:spcAft>
                          <a:spcPts val="0"/>
                        </a:spcAft>
                      </a:pPr>
                      <a:r>
                        <a:rPr lang="en-GB" sz="1600" dirty="0" err="1">
                          <a:effectLst/>
                          <a:latin typeface="Arial" panose="020B0604020202020204" pitchFamily="34" charset="0"/>
                          <a:ea typeface="Calibri"/>
                          <a:cs typeface="Arial" panose="020B0604020202020204" pitchFamily="34" charset="0"/>
                        </a:rPr>
                        <a:t>Velká</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bdělost</a:t>
                      </a:r>
                      <a:endParaRPr lang="en-GB"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67%</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42%</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val="10001"/>
                  </a:ext>
                </a:extLst>
              </a:tr>
              <a:tr h="522803">
                <a:tc>
                  <a:txBody>
                    <a:bodyPr/>
                    <a:lstStyle/>
                    <a:p>
                      <a:pPr algn="ctr">
                        <a:lnSpc>
                          <a:spcPct val="107000"/>
                        </a:lnSpc>
                        <a:spcAft>
                          <a:spcPts val="0"/>
                        </a:spcAft>
                      </a:pPr>
                      <a:r>
                        <a:rPr lang="en-GB" sz="1600" dirty="0" err="1">
                          <a:effectLst/>
                          <a:latin typeface="Arial" panose="020B0604020202020204" pitchFamily="34" charset="0"/>
                          <a:ea typeface="Calibri"/>
                          <a:cs typeface="Arial" panose="020B0604020202020204" pitchFamily="34" charset="0"/>
                        </a:rPr>
                        <a:t>Velký</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rozsah</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paměti</a:t>
                      </a:r>
                      <a:endParaRPr lang="en-GB"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31%</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3%</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val="10002"/>
                  </a:ext>
                </a:extLst>
              </a:tr>
              <a:tr h="522803">
                <a:tc>
                  <a:txBody>
                    <a:bodyPr/>
                    <a:lstStyle/>
                    <a:p>
                      <a:pPr algn="ctr">
                        <a:lnSpc>
                          <a:spcPct val="107000"/>
                        </a:lnSpc>
                        <a:spcAft>
                          <a:spcPts val="0"/>
                        </a:spcAft>
                      </a:pPr>
                      <a:r>
                        <a:rPr lang="en-GB" sz="1600" dirty="0" err="1">
                          <a:effectLst/>
                          <a:latin typeface="Arial" panose="020B0604020202020204" pitchFamily="34" charset="0"/>
                          <a:ea typeface="Calibri"/>
                          <a:cs typeface="Arial" panose="020B0604020202020204" pitchFamily="34" charset="0"/>
                        </a:rPr>
                        <a:t>Výborná</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paměť</a:t>
                      </a:r>
                      <a:endParaRPr lang="en-GB"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67%</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27%</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val="10003"/>
                  </a:ext>
                </a:extLst>
              </a:tr>
              <a:tr h="522803">
                <a:tc>
                  <a:txBody>
                    <a:bodyPr/>
                    <a:lstStyle/>
                    <a:p>
                      <a:pPr algn="ctr">
                        <a:lnSpc>
                          <a:spcPct val="107000"/>
                        </a:lnSpc>
                        <a:spcAft>
                          <a:spcPts val="0"/>
                        </a:spcAft>
                      </a:pPr>
                      <a:r>
                        <a:rPr lang="en-GB" sz="1600" dirty="0" err="1">
                          <a:effectLst/>
                          <a:latin typeface="Arial" panose="020B0604020202020204" pitchFamily="34" charset="0"/>
                          <a:ea typeface="Calibri"/>
                          <a:cs typeface="Arial" panose="020B0604020202020204" pitchFamily="34" charset="0"/>
                        </a:rPr>
                        <a:t>Rozvoj</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čtení</a:t>
                      </a:r>
                      <a:endParaRPr lang="en-GB"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58%</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13%</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val="10004"/>
                  </a:ext>
                </a:extLst>
              </a:tr>
              <a:tr h="522803">
                <a:tc>
                  <a:txBody>
                    <a:bodyPr/>
                    <a:lstStyle/>
                    <a:p>
                      <a:pPr algn="ctr">
                        <a:lnSpc>
                          <a:spcPct val="107000"/>
                        </a:lnSpc>
                        <a:spcAft>
                          <a:spcPts val="0"/>
                        </a:spcAft>
                      </a:pPr>
                      <a:r>
                        <a:rPr lang="en-GB" sz="1600" dirty="0" err="1">
                          <a:effectLst/>
                          <a:latin typeface="Arial" panose="020B0604020202020204" pitchFamily="34" charset="0"/>
                          <a:ea typeface="Calibri"/>
                          <a:cs typeface="Arial" panose="020B0604020202020204" pitchFamily="34" charset="0"/>
                        </a:rPr>
                        <a:t>Rozšířená</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slovní</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zásoba</a:t>
                      </a:r>
                      <a:endParaRPr lang="en-GB" sz="1600" dirty="0">
                        <a:effectLst/>
                        <a:latin typeface="Arial" panose="020B0604020202020204" pitchFamily="34" charset="0"/>
                        <a:ea typeface="Calibri"/>
                        <a:cs typeface="Arial" panose="020B0604020202020204" pitchFamily="34" charset="0"/>
                      </a:endParaRP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87%</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34%</a:t>
                      </a:r>
                    </a:p>
                  </a:txBody>
                  <a:tcPr marL="68580" marR="68580" marT="0" marB="0"/>
                </a:tc>
                <a:extLst>
                  <a:ext uri="{0D108BD9-81ED-4DB2-BD59-A6C34878D82A}">
                    <a16:rowId xmlns:a16="http://schemas.microsoft.com/office/drawing/2014/main" val="10005"/>
                  </a:ext>
                </a:extLst>
              </a:tr>
              <a:tr h="522803">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Pozorovací schopnosti</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64%</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34%</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val="10006"/>
                  </a:ext>
                </a:extLst>
              </a:tr>
              <a:tr h="522803">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Velká zvídavost</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58%</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40%</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val="10007"/>
                  </a:ext>
                </a:extLst>
              </a:tr>
              <a:tr h="522803">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Více než 1 imaginární kamarád</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50%</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9%</a:t>
                      </a:r>
                    </a:p>
                  </a:txBody>
                  <a:tcPr marL="68580" marR="68580" marT="0" marB="0"/>
                </a:tc>
                <a:extLst>
                  <a:ext uri="{0D108BD9-81ED-4DB2-BD59-A6C34878D82A}">
                    <a16:rowId xmlns:a16="http://schemas.microsoft.com/office/drawing/2014/main" val="10008"/>
                  </a:ext>
                </a:extLst>
              </a:tr>
              <a:tr h="522803">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Živá představivost</a:t>
                      </a:r>
                    </a:p>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 </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46%</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22%</a:t>
                      </a:r>
                    </a:p>
                  </a:txBody>
                  <a:tcPr marL="68580" marR="68580" marT="0" marB="0"/>
                </a:tc>
                <a:extLst>
                  <a:ext uri="{0D108BD9-81ED-4DB2-BD59-A6C34878D82A}">
                    <a16:rowId xmlns:a16="http://schemas.microsoft.com/office/drawing/2014/main" val="10009"/>
                  </a:ext>
                </a:extLst>
              </a:tr>
              <a:tr h="490267">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Vysoký stupeň kreativity</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66%</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8%</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19945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400" dirty="0"/>
              <a:t>Charakteristické znaky dle Hříbkové </a:t>
            </a:r>
            <a:r>
              <a:rPr lang="cs-CZ" sz="2800" dirty="0"/>
              <a:t>(2009)</a:t>
            </a:r>
          </a:p>
        </p:txBody>
      </p:sp>
      <p:sp>
        <p:nvSpPr>
          <p:cNvPr id="4" name="Zástupný symbol pro text 3"/>
          <p:cNvSpPr>
            <a:spLocks noGrp="1"/>
          </p:cNvSpPr>
          <p:nvPr>
            <p:ph type="body" idx="1"/>
          </p:nvPr>
        </p:nvSpPr>
        <p:spPr/>
        <p:txBody>
          <a:bodyPr/>
          <a:lstStyle/>
          <a:p>
            <a:r>
              <a:rPr lang="cs-CZ" sz="2200" dirty="0"/>
              <a:t>Kognitivní charakteristiky</a:t>
            </a:r>
          </a:p>
        </p:txBody>
      </p:sp>
      <p:sp>
        <p:nvSpPr>
          <p:cNvPr id="6" name="Zástupný symbol pro text 5"/>
          <p:cNvSpPr>
            <a:spLocks noGrp="1"/>
          </p:cNvSpPr>
          <p:nvPr>
            <p:ph type="body" sz="half" idx="3"/>
          </p:nvPr>
        </p:nvSpPr>
        <p:spPr/>
        <p:txBody>
          <a:bodyPr/>
          <a:lstStyle/>
          <a:p>
            <a:r>
              <a:rPr lang="cs-CZ" sz="2200" dirty="0"/>
              <a:t>Nekognitivní charakteristiky</a:t>
            </a:r>
          </a:p>
        </p:txBody>
      </p:sp>
      <p:sp>
        <p:nvSpPr>
          <p:cNvPr id="5" name="Zástupný symbol pro obsah 4"/>
          <p:cNvSpPr>
            <a:spLocks noGrp="1"/>
          </p:cNvSpPr>
          <p:nvPr>
            <p:ph sz="quarter" idx="2"/>
          </p:nvPr>
        </p:nvSpPr>
        <p:spPr/>
        <p:txBody>
          <a:bodyPr/>
          <a:lstStyle/>
          <a:p>
            <a:r>
              <a:rPr lang="cs-CZ" sz="2800" dirty="0"/>
              <a:t>intelektové</a:t>
            </a:r>
          </a:p>
          <a:p>
            <a:r>
              <a:rPr lang="cs-CZ" sz="2800" dirty="0"/>
              <a:t>tvořivé</a:t>
            </a:r>
          </a:p>
          <a:p>
            <a:r>
              <a:rPr lang="cs-CZ" sz="2800" dirty="0"/>
              <a:t>paměťové </a:t>
            </a:r>
          </a:p>
          <a:p>
            <a:endParaRPr lang="cs-CZ" sz="2800" dirty="0"/>
          </a:p>
        </p:txBody>
      </p:sp>
      <p:sp>
        <p:nvSpPr>
          <p:cNvPr id="7" name="Zástupný symbol pro obsah 6"/>
          <p:cNvSpPr>
            <a:spLocks noGrp="1"/>
          </p:cNvSpPr>
          <p:nvPr>
            <p:ph sz="quarter" idx="4"/>
          </p:nvPr>
        </p:nvSpPr>
        <p:spPr/>
        <p:txBody>
          <a:bodyPr/>
          <a:lstStyle/>
          <a:p>
            <a:r>
              <a:rPr lang="cs-CZ" sz="2800" dirty="0"/>
              <a:t>motivační, </a:t>
            </a:r>
          </a:p>
          <a:p>
            <a:r>
              <a:rPr lang="cs-CZ" sz="2800" dirty="0"/>
              <a:t>emocionální </a:t>
            </a:r>
          </a:p>
          <a:p>
            <a:r>
              <a:rPr lang="cs-CZ" sz="2800" dirty="0"/>
              <a:t>sociální</a:t>
            </a:r>
          </a:p>
        </p:txBody>
      </p:sp>
    </p:spTree>
    <p:extLst>
      <p:ext uri="{BB962C8B-B14F-4D97-AF65-F5344CB8AC3E}">
        <p14:creationId xmlns:p14="http://schemas.microsoft.com/office/powerpoint/2010/main" val="117709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Literatura</a:t>
            </a:r>
          </a:p>
        </p:txBody>
      </p:sp>
      <p:sp>
        <p:nvSpPr>
          <p:cNvPr id="3" name="Zástupný symbol pro obsah 2"/>
          <p:cNvSpPr>
            <a:spLocks noGrp="1"/>
          </p:cNvSpPr>
          <p:nvPr>
            <p:ph idx="1"/>
          </p:nvPr>
        </p:nvSpPr>
        <p:spPr/>
        <p:txBody>
          <a:bodyPr/>
          <a:lstStyle/>
          <a:p>
            <a:r>
              <a:rPr lang="cs-CZ" dirty="0"/>
              <a:t>IS – přehled</a:t>
            </a:r>
          </a:p>
          <a:p>
            <a:r>
              <a:rPr lang="cs-CZ" dirty="0"/>
              <a:t>Hubatka – Úspěšní vychovávají své děti jinak</a:t>
            </a:r>
          </a:p>
        </p:txBody>
      </p:sp>
    </p:spTree>
    <p:extLst>
      <p:ext uri="{BB962C8B-B14F-4D97-AF65-F5344CB8AC3E}">
        <p14:creationId xmlns:p14="http://schemas.microsoft.com/office/powerpoint/2010/main" val="4238683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1187624" y="260350"/>
            <a:ext cx="7041976" cy="4464794"/>
          </a:xfrm>
        </p:spPr>
        <p:txBody>
          <a:bodyPr/>
          <a:lstStyle/>
          <a:p>
            <a:pPr algn="ctr"/>
            <a:br>
              <a:rPr lang="cs-CZ" dirty="0"/>
            </a:br>
            <a:br>
              <a:rPr lang="cs-CZ" dirty="0"/>
            </a:br>
            <a:br>
              <a:rPr lang="cs-CZ" sz="5400" dirty="0"/>
            </a:br>
            <a:r>
              <a:rPr lang="cs-CZ" dirty="0"/>
              <a:t>Jaké je nadané dítě </a:t>
            </a:r>
            <a:r>
              <a:rPr lang="cs-CZ" sz="5400" dirty="0"/>
              <a:t>podle </a:t>
            </a:r>
            <a:r>
              <a:rPr lang="cs-CZ" sz="5400" dirty="0" err="1"/>
              <a:t>Havigerové</a:t>
            </a:r>
            <a:r>
              <a:rPr lang="cs-CZ" sz="5400" dirty="0"/>
              <a:t>?</a:t>
            </a:r>
            <a:endParaRPr lang="cs-CZ" dirty="0"/>
          </a:p>
        </p:txBody>
      </p:sp>
    </p:spTree>
    <p:extLst>
      <p:ext uri="{BB962C8B-B14F-4D97-AF65-F5344CB8AC3E}">
        <p14:creationId xmlns:p14="http://schemas.microsoft.com/office/powerpoint/2010/main" val="3369837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24301" y="89758"/>
            <a:ext cx="6650038" cy="639291"/>
          </a:xfrm>
        </p:spPr>
        <p:txBody>
          <a:bodyPr/>
          <a:lstStyle/>
          <a:p>
            <a:pPr eaLnBrk="1" hangingPunct="1"/>
            <a:r>
              <a:rPr lang="cs-CZ" altLang="cs-CZ" sz="4000" b="1" dirty="0">
                <a:solidFill>
                  <a:schemeClr val="accent1"/>
                </a:solidFill>
              </a:rPr>
              <a:t>Kognitivní oblast</a:t>
            </a:r>
            <a:endParaRPr lang="en-US" altLang="cs-CZ" sz="4000" b="1" dirty="0">
              <a:solidFill>
                <a:schemeClr val="accent1"/>
              </a:solidFill>
            </a:endParaRPr>
          </a:p>
        </p:txBody>
      </p:sp>
      <p:sp>
        <p:nvSpPr>
          <p:cNvPr id="4099" name="Rectangle 3"/>
          <p:cNvSpPr>
            <a:spLocks noGrp="1" noChangeArrowheads="1"/>
          </p:cNvSpPr>
          <p:nvPr>
            <p:ph type="body" idx="1"/>
          </p:nvPr>
        </p:nvSpPr>
        <p:spPr>
          <a:xfrm>
            <a:off x="179512" y="753763"/>
            <a:ext cx="8766780" cy="4485501"/>
          </a:xfrm>
        </p:spPr>
        <p:txBody>
          <a:bodyPr/>
          <a:lstStyle/>
          <a:p>
            <a:pPr marL="342900" lvl="1" indent="-342900" eaLnBrk="1" hangingPunct="1">
              <a:buFontTx/>
              <a:buChar char="•"/>
            </a:pPr>
            <a:endParaRPr lang="cs-CZ" altLang="cs-CZ" dirty="0"/>
          </a:p>
          <a:p>
            <a:pPr marL="342900" lvl="1" indent="-342900" eaLnBrk="1" hangingPunct="1">
              <a:buFontTx/>
              <a:buChar char="•"/>
            </a:pPr>
            <a:r>
              <a:rPr lang="cs-CZ" altLang="cs-CZ" b="1" dirty="0"/>
              <a:t>Přirozená potřeba učit se </a:t>
            </a:r>
            <a:r>
              <a:rPr lang="cs-CZ" altLang="cs-CZ" dirty="0"/>
              <a:t>a získávat nové poznatky, </a:t>
            </a:r>
            <a:r>
              <a:rPr lang="en-US" altLang="cs-CZ" b="1" dirty="0" err="1"/>
              <a:t>zvídavost</a:t>
            </a:r>
            <a:endParaRPr lang="en-US" altLang="cs-CZ" b="1" dirty="0">
              <a:solidFill>
                <a:srgbClr val="92D050"/>
              </a:solidFill>
            </a:endParaRPr>
          </a:p>
          <a:p>
            <a:pPr lvl="1" eaLnBrk="1" hangingPunct="1"/>
            <a:r>
              <a:rPr lang="cs-CZ" altLang="cs-CZ" dirty="0">
                <a:ea typeface="+mn-ea"/>
                <a:cs typeface="+mn-cs"/>
              </a:rPr>
              <a:t>s</a:t>
            </a:r>
            <a:r>
              <a:rPr lang="en-US" altLang="cs-CZ" dirty="0" err="1">
                <a:ea typeface="+mn-ea"/>
                <a:cs typeface="+mn-cs"/>
              </a:rPr>
              <a:t>amostatné</a:t>
            </a:r>
            <a:r>
              <a:rPr lang="en-US" altLang="cs-CZ" dirty="0">
                <a:ea typeface="+mn-ea"/>
                <a:cs typeface="+mn-cs"/>
              </a:rPr>
              <a:t> </a:t>
            </a:r>
            <a:r>
              <a:rPr lang="en-US" altLang="cs-CZ" dirty="0" err="1">
                <a:ea typeface="+mn-ea"/>
                <a:cs typeface="+mn-cs"/>
              </a:rPr>
              <a:t>vyhledávání</a:t>
            </a:r>
            <a:r>
              <a:rPr lang="en-US" altLang="cs-CZ" dirty="0">
                <a:ea typeface="+mn-ea"/>
                <a:cs typeface="+mn-cs"/>
              </a:rPr>
              <a:t> </a:t>
            </a:r>
            <a:r>
              <a:rPr lang="en-US" altLang="cs-CZ" dirty="0" err="1">
                <a:ea typeface="+mn-ea"/>
                <a:cs typeface="+mn-cs"/>
              </a:rPr>
              <a:t>nových</a:t>
            </a:r>
            <a:r>
              <a:rPr lang="en-US" altLang="cs-CZ" dirty="0">
                <a:ea typeface="+mn-ea"/>
                <a:cs typeface="+mn-cs"/>
              </a:rPr>
              <a:t> </a:t>
            </a:r>
            <a:r>
              <a:rPr lang="en-US" altLang="cs-CZ" dirty="0" err="1">
                <a:ea typeface="+mn-ea"/>
                <a:cs typeface="+mn-cs"/>
              </a:rPr>
              <a:t>informací</a:t>
            </a:r>
            <a:endParaRPr lang="cs-CZ" altLang="cs-CZ" dirty="0">
              <a:ea typeface="+mn-ea"/>
              <a:cs typeface="+mn-cs"/>
            </a:endParaRPr>
          </a:p>
          <a:p>
            <a:pPr lvl="1" eaLnBrk="1" hangingPunct="1"/>
            <a:r>
              <a:rPr lang="cs-CZ" altLang="cs-CZ" dirty="0" err="1">
                <a:ea typeface="+mn-ea"/>
                <a:cs typeface="+mn-cs"/>
              </a:rPr>
              <a:t>o</a:t>
            </a:r>
            <a:r>
              <a:rPr lang="en-US" altLang="cs-CZ" dirty="0" err="1">
                <a:ea typeface="+mn-ea"/>
                <a:cs typeface="+mn-cs"/>
              </a:rPr>
              <a:t>věřován</a:t>
            </a:r>
            <a:r>
              <a:rPr lang="cs-CZ" altLang="cs-CZ" dirty="0">
                <a:ea typeface="+mn-ea"/>
                <a:cs typeface="+mn-cs"/>
              </a:rPr>
              <a:t>í informací</a:t>
            </a:r>
            <a:r>
              <a:rPr lang="en-US" altLang="cs-CZ" dirty="0">
                <a:ea typeface="+mn-ea"/>
                <a:cs typeface="+mn-cs"/>
              </a:rPr>
              <a:t> z </a:t>
            </a:r>
            <a:r>
              <a:rPr lang="en-US" altLang="cs-CZ" dirty="0" err="1">
                <a:ea typeface="+mn-ea"/>
                <a:cs typeface="+mn-cs"/>
              </a:rPr>
              <a:t>více</a:t>
            </a:r>
            <a:r>
              <a:rPr lang="en-US" altLang="cs-CZ" dirty="0">
                <a:ea typeface="+mn-ea"/>
                <a:cs typeface="+mn-cs"/>
              </a:rPr>
              <a:t> </a:t>
            </a:r>
            <a:r>
              <a:rPr lang="en-US" altLang="cs-CZ" dirty="0" err="1">
                <a:ea typeface="+mn-ea"/>
                <a:cs typeface="+mn-cs"/>
              </a:rPr>
              <a:t>zdrojů</a:t>
            </a:r>
            <a:endParaRPr lang="cs-CZ" altLang="cs-CZ" dirty="0">
              <a:ea typeface="+mn-ea"/>
              <a:cs typeface="+mn-cs"/>
            </a:endParaRPr>
          </a:p>
          <a:p>
            <a:pPr lvl="1" eaLnBrk="1" hangingPunct="1"/>
            <a:r>
              <a:rPr lang="en-US" altLang="cs-CZ" dirty="0" err="1">
                <a:ea typeface="+mn-ea"/>
                <a:cs typeface="+mn-cs"/>
              </a:rPr>
              <a:t>tendence</a:t>
            </a:r>
            <a:r>
              <a:rPr lang="en-US" altLang="cs-CZ" dirty="0">
                <a:ea typeface="+mn-ea"/>
                <a:cs typeface="+mn-cs"/>
              </a:rPr>
              <a:t> </a:t>
            </a:r>
            <a:r>
              <a:rPr lang="en-US" altLang="cs-CZ" dirty="0" err="1">
                <a:ea typeface="+mn-ea"/>
                <a:cs typeface="+mn-cs"/>
              </a:rPr>
              <a:t>klást</a:t>
            </a:r>
            <a:r>
              <a:rPr lang="en-US" altLang="cs-CZ" dirty="0">
                <a:ea typeface="+mn-ea"/>
                <a:cs typeface="+mn-cs"/>
              </a:rPr>
              <a:t> </a:t>
            </a:r>
            <a:r>
              <a:rPr lang="en-US" altLang="cs-CZ" dirty="0" err="1">
                <a:ea typeface="+mn-ea"/>
                <a:cs typeface="+mn-cs"/>
              </a:rPr>
              <a:t>otázky</a:t>
            </a:r>
            <a:r>
              <a:rPr lang="en-US" altLang="cs-CZ" dirty="0">
                <a:ea typeface="+mn-ea"/>
                <a:cs typeface="+mn-cs"/>
              </a:rPr>
              <a:t> </a:t>
            </a:r>
            <a:r>
              <a:rPr lang="en-US" altLang="cs-CZ" dirty="0" err="1">
                <a:ea typeface="+mn-ea"/>
                <a:cs typeface="+mn-cs"/>
              </a:rPr>
              <a:t>autoritám</a:t>
            </a:r>
            <a:r>
              <a:rPr lang="cs-CZ" altLang="cs-CZ" dirty="0">
                <a:ea typeface="+mn-ea"/>
                <a:cs typeface="+mn-cs"/>
              </a:rPr>
              <a:t> (v dětství až bombardování otázkami, ve škole „dotěrné“ otázky na učitele)</a:t>
            </a:r>
          </a:p>
          <a:p>
            <a:pPr marL="393700" lvl="1" indent="0" eaLnBrk="1" hangingPunct="1">
              <a:buNone/>
            </a:pPr>
            <a:r>
              <a:rPr lang="cs-CZ" altLang="cs-CZ" b="1" u="sng" dirty="0"/>
              <a:t>D</a:t>
            </a:r>
            <a:r>
              <a:rPr lang="cs-CZ" altLang="cs-CZ" b="1" u="sng" dirty="0">
                <a:ea typeface="+mn-ea"/>
                <a:cs typeface="+mn-cs"/>
              </a:rPr>
              <a:t>oporučení</a:t>
            </a:r>
            <a:r>
              <a:rPr lang="cs-CZ" altLang="cs-CZ" dirty="0">
                <a:ea typeface="+mn-ea"/>
                <a:cs typeface="+mn-cs"/>
              </a:rPr>
              <a:t> rodičům – odpovídat nebo ukazovat cesty, kde a jak získat odpovědi</a:t>
            </a:r>
          </a:p>
          <a:p>
            <a:pPr marL="393700" lvl="1" indent="0" eaLnBrk="1" hangingPunct="1">
              <a:buNone/>
            </a:pPr>
            <a:r>
              <a:rPr lang="cs-CZ" altLang="cs-CZ" dirty="0">
                <a:ea typeface="+mn-ea"/>
                <a:cs typeface="+mn-cs"/>
                <a:sym typeface="Wingdings"/>
              </a:rPr>
              <a:t> „Kdo se moc ptá…“, „Nebuď zvědavá…“ „Na to seš ještě </a:t>
            </a:r>
            <a:r>
              <a:rPr lang="cs-CZ" altLang="cs-CZ" dirty="0" err="1">
                <a:ea typeface="+mn-ea"/>
                <a:cs typeface="+mn-cs"/>
                <a:sym typeface="Wingdings"/>
              </a:rPr>
              <a:t>malej</a:t>
            </a:r>
            <a:r>
              <a:rPr lang="cs-CZ" altLang="cs-CZ" dirty="0">
                <a:ea typeface="+mn-ea"/>
                <a:cs typeface="+mn-cs"/>
                <a:sym typeface="Wingdings"/>
              </a:rPr>
              <a:t>…“</a:t>
            </a:r>
            <a:endParaRPr lang="cs-CZ" altLang="cs-CZ" dirty="0">
              <a:ea typeface="+mn-ea"/>
              <a:cs typeface="+mn-cs"/>
            </a:endParaRPr>
          </a:p>
        </p:txBody>
      </p:sp>
    </p:spTree>
    <p:extLst>
      <p:ext uri="{BB962C8B-B14F-4D97-AF65-F5344CB8AC3E}">
        <p14:creationId xmlns:p14="http://schemas.microsoft.com/office/powerpoint/2010/main" val="32803365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512" y="89758"/>
            <a:ext cx="8694827" cy="1145918"/>
          </a:xfrm>
        </p:spPr>
        <p:txBody>
          <a:bodyPr/>
          <a:lstStyle/>
          <a:p>
            <a:pPr algn="ctr" eaLnBrk="1" hangingPunct="1"/>
            <a:br>
              <a:rPr lang="cs-CZ" altLang="cs-CZ" sz="4000" dirty="0">
                <a:solidFill>
                  <a:srgbClr val="0070C0"/>
                </a:solidFill>
              </a:rPr>
            </a:br>
            <a:r>
              <a:rPr lang="cs-CZ" altLang="cs-CZ" sz="4000" b="1" dirty="0">
                <a:solidFill>
                  <a:srgbClr val="0070C0"/>
                </a:solidFill>
              </a:rPr>
              <a:t>Kognitivní oblast</a:t>
            </a:r>
            <a:br>
              <a:rPr lang="cs-CZ" altLang="cs-CZ" sz="4000" b="1" dirty="0">
                <a:solidFill>
                  <a:srgbClr val="0070C0"/>
                </a:solidFill>
              </a:rPr>
            </a:br>
            <a:endParaRPr lang="en-US" altLang="cs-CZ" sz="4000" b="1" dirty="0">
              <a:solidFill>
                <a:srgbClr val="0070C0"/>
              </a:solidFill>
            </a:endParaRPr>
          </a:p>
        </p:txBody>
      </p:sp>
      <p:sp>
        <p:nvSpPr>
          <p:cNvPr id="4" name="Rectangle 3"/>
          <p:cNvSpPr txBox="1">
            <a:spLocks noChangeArrowheads="1"/>
          </p:cNvSpPr>
          <p:nvPr/>
        </p:nvSpPr>
        <p:spPr bwMode="auto">
          <a:xfrm>
            <a:off x="179513" y="836712"/>
            <a:ext cx="9137482"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cs-CZ" altLang="cs-CZ" sz="3200" b="1" kern="0" dirty="0">
                <a:solidFill>
                  <a:schemeClr val="tx1"/>
                </a:solidFill>
              </a:rPr>
              <a:t>Originálnost</a:t>
            </a:r>
            <a:r>
              <a:rPr lang="cs-CZ" altLang="cs-CZ" sz="3200" kern="0" dirty="0">
                <a:solidFill>
                  <a:schemeClr val="tx1"/>
                </a:solidFill>
              </a:rPr>
              <a:t> myšlení</a:t>
            </a:r>
            <a:endParaRPr lang="en-US" altLang="cs-CZ" sz="3200" kern="0" dirty="0">
              <a:solidFill>
                <a:schemeClr val="tx1"/>
              </a:solidFill>
            </a:endParaRPr>
          </a:p>
          <a:p>
            <a:pPr lvl="1" eaLnBrk="1" hangingPunct="1"/>
            <a:r>
              <a:rPr lang="cs-CZ" altLang="cs-CZ" sz="3200" kern="0" dirty="0">
                <a:solidFill>
                  <a:schemeClr val="tx1"/>
                </a:solidFill>
              </a:rPr>
              <a:t> </a:t>
            </a:r>
            <a:r>
              <a:rPr lang="cs-CZ" altLang="cs-CZ" sz="2400" kern="0" dirty="0">
                <a:solidFill>
                  <a:schemeClr val="tx1"/>
                </a:solidFill>
              </a:rPr>
              <a:t>nové nápady, myšlenky</a:t>
            </a:r>
          </a:p>
          <a:p>
            <a:pPr lvl="1" eaLnBrk="1" hangingPunct="1"/>
            <a:r>
              <a:rPr lang="cs-CZ" altLang="cs-CZ" sz="2400" kern="0" dirty="0">
                <a:solidFill>
                  <a:schemeClr val="tx1"/>
                </a:solidFill>
              </a:rPr>
              <a:t> nekonvenční řešení (učitelky: pozor při hodnocení)</a:t>
            </a:r>
          </a:p>
          <a:p>
            <a:pPr lvl="1" eaLnBrk="1" hangingPunct="1"/>
            <a:r>
              <a:rPr lang="cs-CZ" altLang="cs-CZ" sz="2400" kern="0" dirty="0">
                <a:solidFill>
                  <a:schemeClr val="tx1"/>
                </a:solidFill>
              </a:rPr>
              <a:t>otázky typu „co kdyby</a:t>
            </a:r>
          </a:p>
          <a:p>
            <a:pPr marL="457200" lvl="1" indent="0" eaLnBrk="1" hangingPunct="1">
              <a:buNone/>
            </a:pPr>
            <a:r>
              <a:rPr lang="cs-CZ" altLang="cs-CZ" sz="3200" b="1" u="sng" kern="0" dirty="0">
                <a:solidFill>
                  <a:schemeClr val="tx1"/>
                </a:solidFill>
              </a:rPr>
              <a:t>D</a:t>
            </a:r>
            <a:r>
              <a:rPr lang="cs-CZ" altLang="cs-CZ" b="1" u="sng" kern="0" dirty="0">
                <a:solidFill>
                  <a:schemeClr val="tx1"/>
                </a:solidFill>
              </a:rPr>
              <a:t>oporučení</a:t>
            </a:r>
            <a:r>
              <a:rPr lang="cs-CZ" altLang="cs-CZ" kern="0" dirty="0">
                <a:solidFill>
                  <a:schemeClr val="tx1"/>
                </a:solidFill>
              </a:rPr>
              <a:t>:  nikdy se nespokojte s první odpovědí, doptávejte se (co tím myslíš, co ještě), hrajte hry „co kdyby“)</a:t>
            </a:r>
            <a:endParaRPr lang="en-US" altLang="cs-CZ" kern="0" dirty="0">
              <a:solidFill>
                <a:schemeClr val="tx1"/>
              </a:solidFill>
            </a:endParaRPr>
          </a:p>
        </p:txBody>
      </p:sp>
      <p:sp>
        <p:nvSpPr>
          <p:cNvPr id="6" name="Rectangle 3"/>
          <p:cNvSpPr txBox="1">
            <a:spLocks noChangeArrowheads="1"/>
          </p:cNvSpPr>
          <p:nvPr/>
        </p:nvSpPr>
        <p:spPr bwMode="auto">
          <a:xfrm>
            <a:off x="179514" y="3484606"/>
            <a:ext cx="8853276" cy="337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endParaRPr lang="cs-CZ" altLang="cs-CZ" sz="3200" b="1" kern="0" dirty="0"/>
          </a:p>
          <a:p>
            <a:pPr marL="0" indent="0" eaLnBrk="1" hangingPunct="1">
              <a:buNone/>
            </a:pPr>
            <a:endParaRPr lang="cs-CZ" altLang="cs-CZ" sz="3200" b="1" kern="0" dirty="0"/>
          </a:p>
          <a:p>
            <a:pPr marL="0" indent="0" eaLnBrk="1" hangingPunct="1">
              <a:buNone/>
            </a:pPr>
            <a:r>
              <a:rPr lang="cs-CZ" altLang="cs-CZ" sz="3200" b="1" kern="0" dirty="0">
                <a:solidFill>
                  <a:schemeClr val="tx1"/>
                </a:solidFill>
              </a:rPr>
              <a:t>Perfekcionismus v </a:t>
            </a:r>
            <a:r>
              <a:rPr lang="cs-CZ" altLang="cs-CZ" sz="3200" kern="0" dirty="0">
                <a:solidFill>
                  <a:schemeClr val="tx1"/>
                </a:solidFill>
              </a:rPr>
              <a:t>myšlení – </a:t>
            </a:r>
            <a:r>
              <a:rPr lang="cs-CZ" altLang="cs-CZ" sz="1600" kern="0" dirty="0">
                <a:solidFill>
                  <a:schemeClr val="tx1"/>
                </a:solidFill>
              </a:rPr>
              <a:t>Sheldon dělá řidičák</a:t>
            </a: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https://www.youtube.com/watch?v=enC9Sj9DiCU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lvl="1" eaLnBrk="1" hangingPunct="1"/>
            <a:r>
              <a:rPr lang="cs-CZ" altLang="cs-CZ" sz="3200" kern="0" dirty="0">
                <a:solidFill>
                  <a:schemeClr val="tx1"/>
                </a:solidFill>
              </a:rPr>
              <a:t> </a:t>
            </a:r>
            <a:r>
              <a:rPr lang="cs-CZ" altLang="cs-CZ" sz="2400" kern="0" dirty="0">
                <a:solidFill>
                  <a:schemeClr val="tx1"/>
                </a:solidFill>
              </a:rPr>
              <a:t>bere v úvahu podrobnosti a detaily</a:t>
            </a:r>
          </a:p>
          <a:p>
            <a:pPr lvl="1" eaLnBrk="1" hangingPunct="1"/>
            <a:r>
              <a:rPr lang="cs-CZ" altLang="cs-CZ" sz="2400" kern="0" dirty="0">
                <a:solidFill>
                  <a:schemeClr val="tx1"/>
                </a:solidFill>
              </a:rPr>
              <a:t> myslí v několika rovinách, domýšlí daleko (</a:t>
            </a:r>
            <a:r>
              <a:rPr lang="cs-CZ" altLang="cs-CZ" sz="2400" i="1" kern="0" dirty="0">
                <a:solidFill>
                  <a:schemeClr val="tx1"/>
                </a:solidFill>
              </a:rPr>
              <a:t>myslí za roh</a:t>
            </a:r>
            <a:r>
              <a:rPr lang="cs-CZ" altLang="cs-CZ" sz="2400" kern="0" dirty="0">
                <a:solidFill>
                  <a:schemeClr val="tx1"/>
                </a:solidFill>
              </a:rPr>
              <a:t>)</a:t>
            </a:r>
          </a:p>
        </p:txBody>
      </p:sp>
    </p:spTree>
    <p:extLst>
      <p:ext uri="{BB962C8B-B14F-4D97-AF65-F5344CB8AC3E}">
        <p14:creationId xmlns:p14="http://schemas.microsoft.com/office/powerpoint/2010/main" val="36808152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89758"/>
            <a:ext cx="8550811" cy="639291"/>
          </a:xfrm>
        </p:spPr>
        <p:txBody>
          <a:bodyPr/>
          <a:lstStyle/>
          <a:p>
            <a:pPr algn="ctr" eaLnBrk="1" hangingPunct="1"/>
            <a:r>
              <a:rPr lang="cs-CZ" altLang="cs-CZ" sz="4000" b="1" dirty="0">
                <a:solidFill>
                  <a:srgbClr val="0070C0"/>
                </a:solidFill>
              </a:rPr>
              <a:t>Kognitivní oblast</a:t>
            </a:r>
            <a:endParaRPr lang="en-US" altLang="cs-CZ" sz="4000" b="1" dirty="0">
              <a:solidFill>
                <a:srgbClr val="0070C0"/>
              </a:solidFill>
            </a:endParaRPr>
          </a:p>
        </p:txBody>
      </p:sp>
      <p:sp>
        <p:nvSpPr>
          <p:cNvPr id="4099" name="Rectangle 3"/>
          <p:cNvSpPr>
            <a:spLocks noGrp="1" noChangeArrowheads="1"/>
          </p:cNvSpPr>
          <p:nvPr>
            <p:ph type="body" idx="1"/>
          </p:nvPr>
        </p:nvSpPr>
        <p:spPr>
          <a:xfrm>
            <a:off x="222422" y="1052735"/>
            <a:ext cx="8699156" cy="5718767"/>
          </a:xfrm>
        </p:spPr>
        <p:txBody>
          <a:bodyPr/>
          <a:lstStyle/>
          <a:p>
            <a:pPr marL="342900" lvl="1" indent="-342900" eaLnBrk="1" hangingPunct="1">
              <a:buFontTx/>
              <a:buChar char="•"/>
            </a:pPr>
            <a:r>
              <a:rPr lang="cs-CZ" altLang="cs-CZ" b="1" dirty="0"/>
              <a:t>zájmy</a:t>
            </a:r>
            <a:endParaRPr lang="en-US" altLang="cs-CZ" b="1" dirty="0">
              <a:solidFill>
                <a:srgbClr val="92D050"/>
              </a:solidFill>
            </a:endParaRPr>
          </a:p>
          <a:p>
            <a:pPr lvl="1" eaLnBrk="1" hangingPunct="1"/>
            <a:r>
              <a:rPr lang="cs-CZ" altLang="cs-CZ" dirty="0">
                <a:ea typeface="+mn-ea"/>
                <a:cs typeface="+mn-cs"/>
              </a:rPr>
              <a:t>široké </a:t>
            </a:r>
            <a:r>
              <a:rPr lang="cs-CZ" altLang="cs-CZ" b="1" dirty="0">
                <a:ea typeface="+mn-ea"/>
                <a:cs typeface="+mn-cs"/>
              </a:rPr>
              <a:t>spektrum</a:t>
            </a:r>
            <a:r>
              <a:rPr lang="cs-CZ" altLang="cs-CZ" dirty="0">
                <a:ea typeface="+mn-ea"/>
                <a:cs typeface="+mn-cs"/>
              </a:rPr>
              <a:t> zájmů </a:t>
            </a:r>
            <a:r>
              <a:rPr lang="cs-CZ" altLang="cs-CZ" sz="2400" dirty="0">
                <a:ea typeface="+mn-ea"/>
                <a:cs typeface="+mn-cs"/>
              </a:rPr>
              <a:t>(</a:t>
            </a:r>
            <a:r>
              <a:rPr lang="cs-CZ" altLang="cs-CZ" sz="2000" i="1" dirty="0">
                <a:ea typeface="+mn-ea"/>
                <a:cs typeface="+mn-cs"/>
              </a:rPr>
              <a:t>může nastat stres z rozhodnutí</a:t>
            </a:r>
            <a:r>
              <a:rPr lang="cs-CZ" altLang="cs-CZ" sz="2400" dirty="0">
                <a:ea typeface="+mn-ea"/>
                <a:cs typeface="+mn-cs"/>
              </a:rPr>
              <a:t>), někdy se záhy ustálí na jednom (</a:t>
            </a:r>
            <a:r>
              <a:rPr lang="cs-CZ" altLang="cs-CZ" sz="2000" i="1" dirty="0">
                <a:ea typeface="+mn-ea"/>
                <a:cs typeface="+mn-cs"/>
              </a:rPr>
              <a:t>může změnit)</a:t>
            </a:r>
          </a:p>
          <a:p>
            <a:pPr lvl="1" eaLnBrk="1" hangingPunct="1"/>
            <a:r>
              <a:rPr lang="cs-CZ" altLang="cs-CZ" b="1" dirty="0">
                <a:ea typeface="+mn-ea"/>
                <a:cs typeface="+mn-cs"/>
              </a:rPr>
              <a:t>intenzita</a:t>
            </a:r>
            <a:r>
              <a:rPr lang="cs-CZ" altLang="cs-CZ" dirty="0">
                <a:ea typeface="+mn-ea"/>
                <a:cs typeface="+mn-cs"/>
              </a:rPr>
              <a:t> zájmů </a:t>
            </a:r>
            <a:r>
              <a:rPr lang="cs-CZ" altLang="cs-CZ" sz="2400" dirty="0">
                <a:ea typeface="+mn-ea"/>
                <a:cs typeface="+mn-cs"/>
              </a:rPr>
              <a:t>(hloubka, vášeň)</a:t>
            </a:r>
          </a:p>
          <a:p>
            <a:pPr lvl="1" eaLnBrk="1" hangingPunct="1"/>
            <a:r>
              <a:rPr lang="cs-CZ" altLang="cs-CZ" dirty="0">
                <a:ea typeface="+mn-ea"/>
                <a:cs typeface="+mn-cs"/>
              </a:rPr>
              <a:t>zájmy </a:t>
            </a:r>
            <a:r>
              <a:rPr lang="cs-CZ" altLang="cs-CZ" b="1" dirty="0">
                <a:ea typeface="+mn-ea"/>
                <a:cs typeface="+mn-cs"/>
              </a:rPr>
              <a:t>netypické</a:t>
            </a:r>
            <a:r>
              <a:rPr lang="cs-CZ" altLang="cs-CZ" dirty="0">
                <a:ea typeface="+mn-ea"/>
                <a:cs typeface="+mn-cs"/>
              </a:rPr>
              <a:t> pro daný věk (např. astronomie…)</a:t>
            </a:r>
          </a:p>
          <a:p>
            <a:pPr marL="393700" lvl="1" indent="0" eaLnBrk="1" hangingPunct="1">
              <a:buNone/>
            </a:pPr>
            <a:r>
              <a:rPr lang="cs-CZ" altLang="cs-CZ" b="1" u="sng" dirty="0"/>
              <a:t>D</a:t>
            </a:r>
            <a:r>
              <a:rPr lang="cs-CZ" altLang="cs-CZ" b="1" u="sng" dirty="0">
                <a:ea typeface="+mn-ea"/>
                <a:cs typeface="+mn-cs"/>
              </a:rPr>
              <a:t>oporučení</a:t>
            </a:r>
            <a:r>
              <a:rPr lang="cs-CZ" altLang="cs-CZ" dirty="0">
                <a:ea typeface="+mn-ea"/>
                <a:cs typeface="+mn-cs"/>
              </a:rPr>
              <a:t> rodičům/učitelům zkoušet a hledat, najde-li, udržovat a podporovat</a:t>
            </a:r>
          </a:p>
          <a:p>
            <a:pPr marL="393700" lvl="1" indent="0" eaLnBrk="1" hangingPunct="1">
              <a:buNone/>
            </a:pPr>
            <a:r>
              <a:rPr lang="cs-CZ" altLang="cs-CZ" b="1" u="sng" dirty="0"/>
              <a:t>D</a:t>
            </a:r>
            <a:r>
              <a:rPr lang="cs-CZ" altLang="cs-CZ" b="1" u="sng" dirty="0">
                <a:ea typeface="+mn-ea"/>
                <a:cs typeface="+mn-cs"/>
              </a:rPr>
              <a:t>oporučení</a:t>
            </a:r>
            <a:r>
              <a:rPr lang="cs-CZ" altLang="cs-CZ" dirty="0">
                <a:ea typeface="+mn-ea"/>
                <a:cs typeface="+mn-cs"/>
              </a:rPr>
              <a:t> učitelům: tvořivě využívat k všeobecným vzdělávacím aktivitám, neboť zájem je jako návnada na udici </a:t>
            </a:r>
            <a:r>
              <a:rPr lang="cs-CZ" altLang="cs-CZ" sz="2000" dirty="0">
                <a:sym typeface="Wingdings"/>
              </a:rPr>
              <a:t> zakazovat, devalvovat (K čemu to je dobré?), označovat za úchylku…</a:t>
            </a:r>
          </a:p>
          <a:p>
            <a:pPr marL="393700" lvl="1" indent="0" eaLnBrk="1" hangingPunct="1">
              <a:buNone/>
            </a:pPr>
            <a:r>
              <a:rPr lang="cs-CZ" altLang="cs-CZ" sz="2000" dirty="0">
                <a:sym typeface="Wingdings"/>
              </a:rPr>
              <a:t> „nesmíš se učit napřed“ (učitelky !!!)</a:t>
            </a:r>
          </a:p>
          <a:p>
            <a:pPr marL="3200400" lvl="7" indent="0">
              <a:buNone/>
            </a:pPr>
            <a:endParaRPr lang="cs-CZ" altLang="cs-CZ" sz="1800" dirty="0">
              <a:solidFill>
                <a:srgbClr val="92D050"/>
              </a:solidFill>
              <a:ea typeface="+mn-ea"/>
              <a:cs typeface="+mn-cs"/>
            </a:endParaRPr>
          </a:p>
        </p:txBody>
      </p:sp>
    </p:spTree>
    <p:extLst>
      <p:ext uri="{BB962C8B-B14F-4D97-AF65-F5344CB8AC3E}">
        <p14:creationId xmlns:p14="http://schemas.microsoft.com/office/powerpoint/2010/main" val="41937076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536" y="404664"/>
            <a:ext cx="8478803" cy="1440160"/>
          </a:xfrm>
        </p:spPr>
        <p:txBody>
          <a:bodyPr/>
          <a:lstStyle/>
          <a:p>
            <a:pPr algn="ctr" eaLnBrk="1" hangingPunct="1"/>
            <a:br>
              <a:rPr lang="cs-CZ" altLang="cs-CZ" sz="4000" dirty="0">
                <a:solidFill>
                  <a:srgbClr val="0070C0"/>
                </a:solidFill>
              </a:rPr>
            </a:br>
            <a:br>
              <a:rPr lang="cs-CZ" altLang="cs-CZ" sz="4000" dirty="0">
                <a:solidFill>
                  <a:srgbClr val="0070C0"/>
                </a:solidFill>
              </a:rPr>
            </a:br>
            <a:br>
              <a:rPr lang="cs-CZ" altLang="cs-CZ" sz="4000" dirty="0">
                <a:solidFill>
                  <a:srgbClr val="0070C0"/>
                </a:solidFill>
              </a:rPr>
            </a:br>
            <a:br>
              <a:rPr lang="cs-CZ" altLang="cs-CZ" sz="4000" dirty="0">
                <a:solidFill>
                  <a:srgbClr val="0070C0"/>
                </a:solidFill>
              </a:rPr>
            </a:br>
            <a:br>
              <a:rPr lang="cs-CZ" altLang="cs-CZ" sz="4000" dirty="0">
                <a:solidFill>
                  <a:srgbClr val="0070C0"/>
                </a:solidFill>
              </a:rPr>
            </a:br>
            <a:br>
              <a:rPr lang="cs-CZ" altLang="cs-CZ" sz="4000" dirty="0">
                <a:solidFill>
                  <a:srgbClr val="0070C0"/>
                </a:solidFill>
              </a:rPr>
            </a:br>
            <a:br>
              <a:rPr lang="cs-CZ" altLang="cs-CZ" sz="4000" dirty="0">
                <a:solidFill>
                  <a:srgbClr val="0070C0"/>
                </a:solidFill>
              </a:rPr>
            </a:br>
            <a:br>
              <a:rPr lang="cs-CZ" altLang="cs-CZ" sz="4000" dirty="0">
                <a:solidFill>
                  <a:srgbClr val="0070C0"/>
                </a:solidFill>
              </a:rPr>
            </a:br>
            <a:r>
              <a:rPr lang="cs-CZ" altLang="cs-CZ" sz="4000" b="1" dirty="0">
                <a:solidFill>
                  <a:srgbClr val="0070C0"/>
                </a:solidFill>
              </a:rPr>
              <a:t>Kognitivní oblast</a:t>
            </a:r>
            <a:br>
              <a:rPr lang="cs-CZ" altLang="cs-CZ" sz="4000" b="1" dirty="0">
                <a:solidFill>
                  <a:srgbClr val="0070C0"/>
                </a:solidFill>
              </a:rPr>
            </a:br>
            <a:endParaRPr lang="en-US" altLang="cs-CZ" sz="4000" b="1" dirty="0">
              <a:solidFill>
                <a:srgbClr val="0070C0"/>
              </a:solidFill>
            </a:endParaRPr>
          </a:p>
        </p:txBody>
      </p:sp>
      <p:sp>
        <p:nvSpPr>
          <p:cNvPr id="4" name="Rectangle 3"/>
          <p:cNvSpPr txBox="1">
            <a:spLocks noChangeArrowheads="1"/>
          </p:cNvSpPr>
          <p:nvPr/>
        </p:nvSpPr>
        <p:spPr bwMode="auto">
          <a:xfrm>
            <a:off x="123569" y="1700808"/>
            <a:ext cx="9292280" cy="184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cs-CZ" altLang="cs-CZ" sz="3200" b="1" kern="0" dirty="0">
                <a:solidFill>
                  <a:schemeClr val="tx1"/>
                </a:solidFill>
              </a:rPr>
              <a:t>schopnost koncentrace a vytrvalost</a:t>
            </a:r>
          </a:p>
          <a:p>
            <a:pPr lvl="1" eaLnBrk="1" hangingPunct="1"/>
            <a:r>
              <a:rPr lang="cs-CZ" altLang="cs-CZ" kern="0" dirty="0">
                <a:solidFill>
                  <a:schemeClr val="tx1"/>
                </a:solidFill>
              </a:rPr>
              <a:t>neodpovídá danému věku</a:t>
            </a:r>
          </a:p>
          <a:p>
            <a:pPr lvl="1" eaLnBrk="1" hangingPunct="1"/>
            <a:r>
              <a:rPr lang="cs-CZ" altLang="cs-CZ" kern="0" dirty="0">
                <a:solidFill>
                  <a:schemeClr val="tx1"/>
                </a:solidFill>
              </a:rPr>
              <a:t>týká se však především toho, co jej baví</a:t>
            </a:r>
            <a:endParaRPr lang="en-US" altLang="cs-CZ" kern="0" dirty="0">
              <a:solidFill>
                <a:schemeClr val="tx1"/>
              </a:solidFill>
            </a:endParaRPr>
          </a:p>
        </p:txBody>
      </p:sp>
      <p:sp>
        <p:nvSpPr>
          <p:cNvPr id="8" name="Rectangle 3"/>
          <p:cNvSpPr txBox="1">
            <a:spLocks noChangeArrowheads="1"/>
          </p:cNvSpPr>
          <p:nvPr/>
        </p:nvSpPr>
        <p:spPr bwMode="auto">
          <a:xfrm>
            <a:off x="251520" y="3717032"/>
            <a:ext cx="8422923" cy="16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cs-CZ" altLang="cs-CZ" sz="3200" b="1" kern="0" dirty="0">
                <a:solidFill>
                  <a:schemeClr val="tx1"/>
                </a:solidFill>
              </a:rPr>
              <a:t>paměť</a:t>
            </a:r>
          </a:p>
          <a:p>
            <a:pPr lvl="1" eaLnBrk="1" hangingPunct="1"/>
            <a:r>
              <a:rPr lang="cs-CZ" altLang="cs-CZ" kern="0" dirty="0">
                <a:solidFill>
                  <a:schemeClr val="tx1"/>
                </a:solidFill>
              </a:rPr>
              <a:t>často mimořádná</a:t>
            </a:r>
            <a:endParaRPr lang="en-US" altLang="cs-CZ" kern="0" dirty="0">
              <a:solidFill>
                <a:schemeClr val="tx1"/>
              </a:solidFill>
            </a:endParaRPr>
          </a:p>
        </p:txBody>
      </p:sp>
    </p:spTree>
    <p:extLst>
      <p:ext uri="{BB962C8B-B14F-4D97-AF65-F5344CB8AC3E}">
        <p14:creationId xmlns:p14="http://schemas.microsoft.com/office/powerpoint/2010/main" val="25393231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89758"/>
            <a:ext cx="8406795" cy="890970"/>
          </a:xfrm>
        </p:spPr>
        <p:txBody>
          <a:bodyPr/>
          <a:lstStyle/>
          <a:p>
            <a:pPr algn="ctr" eaLnBrk="1" hangingPunct="1"/>
            <a:r>
              <a:rPr lang="cs-CZ" altLang="cs-CZ" sz="4000" b="1" dirty="0">
                <a:solidFill>
                  <a:srgbClr val="0070C0"/>
                </a:solidFill>
              </a:rPr>
              <a:t>Kognitivní oblast</a:t>
            </a:r>
            <a:endParaRPr lang="en-US" altLang="cs-CZ" sz="4000" b="1" dirty="0">
              <a:solidFill>
                <a:srgbClr val="0070C0"/>
              </a:solidFill>
            </a:endParaRPr>
          </a:p>
        </p:txBody>
      </p:sp>
      <p:sp>
        <p:nvSpPr>
          <p:cNvPr id="4099" name="Rectangle 3"/>
          <p:cNvSpPr>
            <a:spLocks noGrp="1" noChangeArrowheads="1"/>
          </p:cNvSpPr>
          <p:nvPr>
            <p:ph type="body" idx="1"/>
          </p:nvPr>
        </p:nvSpPr>
        <p:spPr>
          <a:xfrm>
            <a:off x="222422" y="1052735"/>
            <a:ext cx="8699156" cy="5718767"/>
          </a:xfrm>
        </p:spPr>
        <p:txBody>
          <a:bodyPr/>
          <a:lstStyle/>
          <a:p>
            <a:pPr marL="0" lvl="1" indent="0" eaLnBrk="1" hangingPunct="1">
              <a:buNone/>
            </a:pPr>
            <a:r>
              <a:rPr lang="cs-CZ" altLang="cs-CZ" sz="2800" b="1" dirty="0"/>
              <a:t>raný zájem o písmena, čísla</a:t>
            </a:r>
            <a:endParaRPr lang="en-US" altLang="cs-CZ" sz="2800" b="1" dirty="0">
              <a:solidFill>
                <a:srgbClr val="92D050"/>
              </a:solidFill>
            </a:endParaRPr>
          </a:p>
          <a:p>
            <a:pPr lvl="1" eaLnBrk="1" hangingPunct="1"/>
            <a:r>
              <a:rPr lang="cs-CZ" altLang="cs-CZ" dirty="0">
                <a:hlinkClick r:id="rId3" action="ppaction://hlinkfile"/>
              </a:rPr>
              <a:t>raná </a:t>
            </a:r>
            <a:r>
              <a:rPr lang="cs-CZ" altLang="cs-CZ" b="1" dirty="0">
                <a:hlinkClick r:id="rId3" action="ppaction://hlinkfile"/>
              </a:rPr>
              <a:t>čtenářská</a:t>
            </a:r>
            <a:r>
              <a:rPr lang="cs-CZ" altLang="cs-CZ" dirty="0">
                <a:hlinkClick r:id="rId3" action="ppaction://hlinkfile"/>
              </a:rPr>
              <a:t> schopnost </a:t>
            </a:r>
            <a:r>
              <a:rPr lang="cs-CZ" altLang="cs-CZ" dirty="0"/>
              <a:t>  </a:t>
            </a:r>
            <a:r>
              <a:rPr lang="cs-CZ" altLang="cs-CZ" sz="2000" dirty="0"/>
              <a:t>(3.-4. rok, spontaneita)  - </a:t>
            </a:r>
          </a:p>
          <a:p>
            <a:pPr lvl="1" eaLnBrk="1" hangingPunct="1"/>
            <a:r>
              <a:rPr lang="cs-CZ" altLang="cs-CZ" dirty="0"/>
              <a:t>zájem o </a:t>
            </a:r>
            <a:r>
              <a:rPr lang="cs-CZ" altLang="cs-CZ" b="1" dirty="0"/>
              <a:t>čísla a číselné operace </a:t>
            </a:r>
            <a:r>
              <a:rPr lang="cs-CZ" altLang="cs-CZ" sz="2000" dirty="0"/>
              <a:t>(nejen vyjmenovat čís. řadu)</a:t>
            </a:r>
          </a:p>
          <a:p>
            <a:pPr marL="393700" lvl="1" indent="0" eaLnBrk="1" hangingPunct="1">
              <a:buNone/>
            </a:pPr>
            <a:r>
              <a:rPr lang="cs-CZ" altLang="cs-CZ" sz="2400" b="1" u="sng" dirty="0"/>
              <a:t>Všeobecné doporučení</a:t>
            </a:r>
            <a:r>
              <a:rPr lang="cs-CZ" altLang="cs-CZ" sz="2400" dirty="0"/>
              <a:t> rodičům/učitelům: vizualizace a motorizace (viz kroky vpřed a vzad, abakus) </a:t>
            </a:r>
          </a:p>
          <a:p>
            <a:pPr lvl="1" eaLnBrk="1" hangingPunct="1">
              <a:buFont typeface="Wingdings"/>
              <a:buChar char="N"/>
            </a:pPr>
            <a:r>
              <a:rPr lang="cs-CZ" altLang="cs-CZ" sz="2400" dirty="0">
                <a:sym typeface="Wingdings"/>
              </a:rPr>
              <a:t>užívání prstů, rukou</a:t>
            </a:r>
          </a:p>
          <a:p>
            <a:pPr marL="0" lvl="1" indent="0" eaLnBrk="1" hangingPunct="1">
              <a:buNone/>
            </a:pPr>
            <a:r>
              <a:rPr lang="cs-CZ" altLang="cs-CZ" sz="2800" b="1" dirty="0"/>
              <a:t>řeč</a:t>
            </a:r>
            <a:endParaRPr lang="en-US" altLang="cs-CZ" sz="2800" b="1" dirty="0">
              <a:solidFill>
                <a:srgbClr val="92D050"/>
              </a:solidFill>
            </a:endParaRPr>
          </a:p>
          <a:p>
            <a:pPr lvl="1" eaLnBrk="1" hangingPunct="1"/>
            <a:r>
              <a:rPr lang="cs-CZ" altLang="cs-CZ" b="1" dirty="0"/>
              <a:t>plynulá</a:t>
            </a:r>
            <a:r>
              <a:rPr lang="cs-CZ" altLang="cs-CZ" dirty="0"/>
              <a:t> řeč již v předškolním věku (avšak i děti, které mluví později mohou být nadané)</a:t>
            </a:r>
          </a:p>
          <a:p>
            <a:pPr lvl="1" eaLnBrk="1" hangingPunct="1"/>
            <a:r>
              <a:rPr lang="cs-CZ" altLang="cs-CZ" dirty="0"/>
              <a:t>bohatý</a:t>
            </a:r>
            <a:r>
              <a:rPr lang="cs-CZ" altLang="cs-CZ" b="1" dirty="0"/>
              <a:t> slovník</a:t>
            </a:r>
          </a:p>
          <a:p>
            <a:pPr lvl="3" eaLnBrk="1" hangingPunct="1"/>
            <a:r>
              <a:rPr lang="cs-CZ" altLang="cs-CZ" b="1" dirty="0"/>
              <a:t> </a:t>
            </a:r>
            <a:r>
              <a:rPr lang="cs-CZ" altLang="cs-CZ" dirty="0"/>
              <a:t>obsahuje výrazy typické pro starší věk</a:t>
            </a:r>
          </a:p>
          <a:p>
            <a:pPr lvl="4" eaLnBrk="1" hangingPunct="1"/>
            <a:r>
              <a:rPr lang="cs-CZ" altLang="cs-CZ" dirty="0"/>
              <a:t>obsahuje i </a:t>
            </a:r>
            <a:r>
              <a:rPr lang="cs-CZ" altLang="cs-CZ" b="1" dirty="0"/>
              <a:t>abstraktní</a:t>
            </a:r>
            <a:r>
              <a:rPr lang="cs-CZ" altLang="cs-CZ" dirty="0"/>
              <a:t> pojmy a </a:t>
            </a:r>
            <a:r>
              <a:rPr lang="cs-CZ" altLang="cs-CZ" b="1" dirty="0"/>
              <a:t>cizí</a:t>
            </a:r>
            <a:r>
              <a:rPr lang="cs-CZ" altLang="cs-CZ" dirty="0"/>
              <a:t> výrazy </a:t>
            </a:r>
          </a:p>
          <a:p>
            <a:pPr lvl="1" eaLnBrk="1" hangingPunct="1">
              <a:buFont typeface="Wingdings"/>
              <a:buChar char="N"/>
            </a:pPr>
            <a:endParaRPr lang="cs-CZ" altLang="cs-CZ" sz="2400" dirty="0"/>
          </a:p>
        </p:txBody>
      </p:sp>
    </p:spTree>
    <p:extLst>
      <p:ext uri="{BB962C8B-B14F-4D97-AF65-F5344CB8AC3E}">
        <p14:creationId xmlns:p14="http://schemas.microsoft.com/office/powerpoint/2010/main" val="257376835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89758"/>
            <a:ext cx="8406795" cy="639291"/>
          </a:xfrm>
        </p:spPr>
        <p:txBody>
          <a:bodyPr/>
          <a:lstStyle/>
          <a:p>
            <a:pPr algn="ctr" eaLnBrk="1" hangingPunct="1"/>
            <a:r>
              <a:rPr lang="cs-CZ" altLang="cs-CZ" sz="4000" b="1" dirty="0">
                <a:solidFill>
                  <a:schemeClr val="accent1"/>
                </a:solidFill>
              </a:rPr>
              <a:t>Afektivní oblast</a:t>
            </a:r>
            <a:endParaRPr lang="en-US" altLang="cs-CZ" sz="4000" b="1" dirty="0">
              <a:solidFill>
                <a:schemeClr val="accent1"/>
              </a:solidFill>
            </a:endParaRPr>
          </a:p>
        </p:txBody>
      </p:sp>
      <p:sp>
        <p:nvSpPr>
          <p:cNvPr id="4099" name="Rectangle 3"/>
          <p:cNvSpPr>
            <a:spLocks noGrp="1" noChangeArrowheads="1"/>
          </p:cNvSpPr>
          <p:nvPr>
            <p:ph type="body" idx="1"/>
          </p:nvPr>
        </p:nvSpPr>
        <p:spPr>
          <a:xfrm>
            <a:off x="222422" y="617839"/>
            <a:ext cx="8699156" cy="2027825"/>
          </a:xfrm>
        </p:spPr>
        <p:txBody>
          <a:bodyPr/>
          <a:lstStyle/>
          <a:p>
            <a:pPr marL="342900" lvl="1" indent="-342900" eaLnBrk="1" hangingPunct="1">
              <a:buFontTx/>
              <a:buChar char="•"/>
            </a:pPr>
            <a:r>
              <a:rPr lang="cs-CZ" altLang="cs-CZ" b="1" dirty="0"/>
              <a:t>vnitřní motivace</a:t>
            </a:r>
          </a:p>
          <a:p>
            <a:pPr lvl="1" eaLnBrk="1" hangingPunct="1"/>
            <a:r>
              <a:rPr lang="cs-CZ" altLang="cs-CZ" dirty="0">
                <a:sym typeface="Wingdings"/>
              </a:rPr>
              <a:t> </a:t>
            </a:r>
            <a:r>
              <a:rPr lang="cs-CZ" altLang="cs-CZ" b="1" dirty="0">
                <a:ea typeface="+mn-ea"/>
                <a:cs typeface="+mn-cs"/>
              </a:rPr>
              <a:t>nekazit vnější motivací </a:t>
            </a:r>
            <a:endParaRPr lang="cs-CZ" altLang="cs-CZ" dirty="0"/>
          </a:p>
        </p:txBody>
      </p:sp>
      <p:sp>
        <p:nvSpPr>
          <p:cNvPr id="5" name="Rectangle 3"/>
          <p:cNvSpPr txBox="1">
            <a:spLocks noChangeArrowheads="1"/>
          </p:cNvSpPr>
          <p:nvPr/>
        </p:nvSpPr>
        <p:spPr bwMode="auto">
          <a:xfrm>
            <a:off x="3621024" y="2036064"/>
            <a:ext cx="4904314" cy="440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eaLnBrk="1" hangingPunct="1">
              <a:buFontTx/>
              <a:buChar char="•"/>
            </a:pPr>
            <a:r>
              <a:rPr lang="cs-CZ" altLang="cs-CZ" b="1" kern="0" dirty="0">
                <a:solidFill>
                  <a:schemeClr val="tx1"/>
                </a:solidFill>
              </a:rPr>
              <a:t>estetické cítění</a:t>
            </a:r>
          </a:p>
          <a:p>
            <a:pPr lvl="1" eaLnBrk="1" hangingPunct="1"/>
            <a:r>
              <a:rPr lang="cs-CZ" altLang="cs-CZ" b="1" kern="0" dirty="0">
                <a:solidFill>
                  <a:schemeClr val="tx1"/>
                </a:solidFill>
                <a:ea typeface="+mn-ea"/>
                <a:cs typeface="+mn-cs"/>
              </a:rPr>
              <a:t>nekazit vnější motivací </a:t>
            </a:r>
            <a:br>
              <a:rPr lang="cs-CZ" altLang="cs-CZ" b="1" kern="0" dirty="0">
                <a:solidFill>
                  <a:schemeClr val="tx1"/>
                </a:solidFill>
                <a:ea typeface="+mn-ea"/>
                <a:cs typeface="+mn-cs"/>
              </a:rPr>
            </a:br>
            <a:endParaRPr lang="cs-CZ" altLang="cs-CZ" sz="2400" kern="0" dirty="0">
              <a:solidFill>
                <a:schemeClr val="tx1"/>
              </a:solidFill>
            </a:endParaRPr>
          </a:p>
          <a:p>
            <a:pPr eaLnBrk="1" hangingPunct="1"/>
            <a:r>
              <a:rPr lang="cs-CZ" altLang="cs-CZ" b="1" kern="0" dirty="0">
                <a:solidFill>
                  <a:schemeClr val="tx1"/>
                </a:solidFill>
              </a:rPr>
              <a:t>smysl pro humor</a:t>
            </a:r>
          </a:p>
          <a:p>
            <a:pPr lvl="1" eaLnBrk="1" hangingPunct="1"/>
            <a:r>
              <a:rPr lang="cs-CZ" altLang="cs-CZ" sz="2000" kern="0" dirty="0">
                <a:solidFill>
                  <a:schemeClr val="tx1"/>
                </a:solidFill>
              </a:rPr>
              <a:t>smějí se situacím, které vrstevníci ještě nechápou</a:t>
            </a:r>
          </a:p>
          <a:p>
            <a:pPr lvl="1" eaLnBrk="1" hangingPunct="1"/>
            <a:r>
              <a:rPr lang="cs-CZ" altLang="cs-CZ" sz="2000" kern="0" dirty="0">
                <a:solidFill>
                  <a:schemeClr val="tx1"/>
                </a:solidFill>
              </a:rPr>
              <a:t>smějí se dříve</a:t>
            </a:r>
          </a:p>
          <a:p>
            <a:pPr lvl="1" eaLnBrk="1" hangingPunct="1"/>
            <a:r>
              <a:rPr lang="cs-CZ" altLang="cs-CZ" sz="2000" kern="0" dirty="0">
                <a:solidFill>
                  <a:schemeClr val="tx1"/>
                </a:solidFill>
              </a:rPr>
              <a:t>smějí se jevům, které ostatní nechápou (Cimrmanovo H</a:t>
            </a:r>
            <a:r>
              <a:rPr lang="cs-CZ" altLang="cs-CZ" sz="2400" kern="0" baseline="-25000" dirty="0">
                <a:solidFill>
                  <a:schemeClr val="tx1"/>
                </a:solidFill>
              </a:rPr>
              <a:t>2</a:t>
            </a:r>
            <a:r>
              <a:rPr lang="cs-CZ" altLang="cs-CZ" sz="2000" kern="0" dirty="0">
                <a:solidFill>
                  <a:schemeClr val="tx1"/>
                </a:solidFill>
              </a:rPr>
              <a:t>SO</a:t>
            </a:r>
            <a:r>
              <a:rPr lang="cs-CZ" altLang="cs-CZ" sz="2400" kern="0" baseline="-25000" dirty="0">
                <a:solidFill>
                  <a:schemeClr val="tx1"/>
                </a:solidFill>
              </a:rPr>
              <a:t>5</a:t>
            </a:r>
            <a:r>
              <a:rPr lang="cs-CZ" altLang="cs-CZ" sz="2000" kern="0" dirty="0">
                <a:solidFill>
                  <a:schemeClr val="tx1"/>
                </a:solidFill>
              </a:rPr>
              <a:t>)</a:t>
            </a:r>
          </a:p>
          <a:p>
            <a:pPr eaLnBrk="1" hangingPunct="1"/>
            <a:endParaRPr lang="cs-CZ" altLang="cs-CZ" kern="0" dirty="0"/>
          </a:p>
        </p:txBody>
      </p:sp>
    </p:spTree>
    <p:extLst>
      <p:ext uri="{BB962C8B-B14F-4D97-AF65-F5344CB8AC3E}">
        <p14:creationId xmlns:p14="http://schemas.microsoft.com/office/powerpoint/2010/main" val="190031492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89758"/>
            <a:ext cx="8406795" cy="639291"/>
          </a:xfrm>
        </p:spPr>
        <p:txBody>
          <a:bodyPr/>
          <a:lstStyle/>
          <a:p>
            <a:pPr algn="ctr" eaLnBrk="1" hangingPunct="1"/>
            <a:r>
              <a:rPr lang="cs-CZ" altLang="cs-CZ" sz="4000" b="1" dirty="0">
                <a:solidFill>
                  <a:schemeClr val="accent1"/>
                </a:solidFill>
              </a:rPr>
              <a:t>Afektivní oblast</a:t>
            </a:r>
            <a:endParaRPr lang="en-US" altLang="cs-CZ" sz="4000" b="1" dirty="0">
              <a:solidFill>
                <a:schemeClr val="accent1"/>
              </a:solidFill>
            </a:endParaRPr>
          </a:p>
        </p:txBody>
      </p:sp>
      <p:sp>
        <p:nvSpPr>
          <p:cNvPr id="4099" name="Rectangle 3"/>
          <p:cNvSpPr>
            <a:spLocks noGrp="1" noChangeArrowheads="1"/>
          </p:cNvSpPr>
          <p:nvPr>
            <p:ph type="body" idx="1"/>
          </p:nvPr>
        </p:nvSpPr>
        <p:spPr>
          <a:xfrm>
            <a:off x="222422" y="617839"/>
            <a:ext cx="8699156" cy="3442097"/>
          </a:xfrm>
        </p:spPr>
        <p:txBody>
          <a:bodyPr/>
          <a:lstStyle/>
          <a:p>
            <a:pPr eaLnBrk="1" hangingPunct="1"/>
            <a:r>
              <a:rPr lang="cs-CZ" altLang="cs-CZ" dirty="0"/>
              <a:t>emocionální </a:t>
            </a:r>
            <a:r>
              <a:rPr lang="cs-CZ" altLang="cs-CZ" b="1" dirty="0"/>
              <a:t>citlivost</a:t>
            </a:r>
            <a:r>
              <a:rPr lang="cs-CZ" altLang="cs-CZ" dirty="0"/>
              <a:t> a náchylnost ke vzniku emočních problémů </a:t>
            </a:r>
          </a:p>
          <a:p>
            <a:pPr lvl="1" eaLnBrk="1" hangingPunct="1"/>
            <a:r>
              <a:rPr lang="cs-CZ" altLang="cs-CZ" sz="1800" dirty="0"/>
              <a:t>souvislost s domýšlením, váhavost (např. benzínový zapalovač a mýdlo)</a:t>
            </a:r>
          </a:p>
          <a:p>
            <a:pPr lvl="1" eaLnBrk="1" hangingPunct="1"/>
            <a:r>
              <a:rPr lang="cs-CZ" altLang="cs-CZ" sz="1800" dirty="0"/>
              <a:t>souvislost s pocitem odlišnosti, odmítání komunitou atp.</a:t>
            </a:r>
          </a:p>
          <a:p>
            <a:pPr eaLnBrk="1" hangingPunct="1"/>
            <a:r>
              <a:rPr lang="cs-CZ" altLang="cs-CZ" dirty="0"/>
              <a:t>zájem o otázky pravidel, </a:t>
            </a:r>
            <a:r>
              <a:rPr lang="cs-CZ" altLang="cs-CZ" b="1" dirty="0"/>
              <a:t>morálky</a:t>
            </a:r>
            <a:r>
              <a:rPr lang="cs-CZ" altLang="cs-CZ" dirty="0"/>
              <a:t> a spravedlnosti</a:t>
            </a:r>
          </a:p>
          <a:p>
            <a:pPr lvl="4" eaLnBrk="1" hangingPunct="1"/>
            <a:r>
              <a:rPr lang="cs-CZ" altLang="cs-CZ" dirty="0"/>
              <a:t>viz maminka – děvčátko </a:t>
            </a:r>
            <a:r>
              <a:rPr lang="cs-CZ" altLang="cs-CZ" dirty="0" err="1"/>
              <a:t>norm</a:t>
            </a:r>
            <a:r>
              <a:rPr lang="cs-CZ" altLang="cs-CZ" dirty="0"/>
              <a:t> IQ, ale extrémně těžce snáší nespravedlnost</a:t>
            </a:r>
          </a:p>
          <a:p>
            <a:pPr lvl="4" eaLnBrk="1" hangingPunct="1"/>
            <a:r>
              <a:rPr lang="cs-CZ" altLang="cs-CZ" dirty="0"/>
              <a:t>viz R2 - Kolik je na světě lidí? Proč se ptáš? No, přemýšlím, kolik budu potřebovat lodí a semínek stromů, kdyby se na nás řítil meteor, aby měl každý člověk možnost záchrany</a:t>
            </a:r>
          </a:p>
          <a:p>
            <a:pPr lvl="4" eaLnBrk="1" hangingPunct="1"/>
            <a:r>
              <a:rPr lang="cs-CZ" altLang="cs-CZ" b="1" u="sng" dirty="0"/>
              <a:t>Doporučení</a:t>
            </a:r>
            <a:r>
              <a:rPr lang="cs-CZ" altLang="cs-CZ" dirty="0"/>
              <a:t>: stanovujte společně pravidla, odvolávejte se na ně; střežte se nesplněných slibů</a:t>
            </a:r>
          </a:p>
        </p:txBody>
      </p:sp>
      <p:sp>
        <p:nvSpPr>
          <p:cNvPr id="2" name="TextovéPole 1"/>
          <p:cNvSpPr txBox="1"/>
          <p:nvPr/>
        </p:nvSpPr>
        <p:spPr>
          <a:xfrm>
            <a:off x="395536" y="5218176"/>
            <a:ext cx="8748464" cy="1200329"/>
          </a:xfrm>
          <a:prstGeom prst="rect">
            <a:avLst/>
          </a:prstGeom>
          <a:noFill/>
        </p:spPr>
        <p:txBody>
          <a:bodyPr wrap="square" rtlCol="0">
            <a:spAutoFit/>
          </a:bodyPr>
          <a:lstStyle/>
          <a:p>
            <a:pPr marL="342900" lvl="0" indent="-342900">
              <a:spcBef>
                <a:spcPct val="20000"/>
              </a:spcBef>
              <a:buFontTx/>
              <a:buChar char="•"/>
            </a:pPr>
            <a:r>
              <a:rPr lang="cs-CZ" altLang="cs-CZ" sz="2800" kern="0" dirty="0">
                <a:latin typeface="Arial"/>
              </a:rPr>
              <a:t>až existenciální </a:t>
            </a:r>
            <a:r>
              <a:rPr lang="cs-CZ" altLang="cs-CZ" sz="2800" b="1" kern="0" dirty="0">
                <a:latin typeface="Arial"/>
              </a:rPr>
              <a:t>deprese</a:t>
            </a:r>
            <a:r>
              <a:rPr lang="cs-CZ" altLang="cs-CZ" sz="2800" kern="0" dirty="0">
                <a:latin typeface="Arial"/>
              </a:rPr>
              <a:t> </a:t>
            </a:r>
            <a:r>
              <a:rPr lang="cs-CZ" altLang="cs-CZ" sz="2000" kern="0" dirty="0">
                <a:latin typeface="Arial"/>
              </a:rPr>
              <a:t>(plyne z toho, že si neumí samy zodpovědět otázky o smyslu života)</a:t>
            </a:r>
          </a:p>
          <a:p>
            <a:pPr marL="342900" lvl="0" indent="-342900">
              <a:spcBef>
                <a:spcPct val="20000"/>
              </a:spcBef>
              <a:buFontTx/>
              <a:buChar char="•"/>
            </a:pPr>
            <a:r>
              <a:rPr lang="cs-CZ" altLang="cs-CZ" sz="2000" b="1" u="sng" kern="0" dirty="0">
                <a:latin typeface="Arial"/>
              </a:rPr>
              <a:t>Doporučení</a:t>
            </a:r>
            <a:r>
              <a:rPr lang="cs-CZ" altLang="cs-CZ" sz="2000" kern="0" dirty="0">
                <a:latin typeface="Arial"/>
              </a:rPr>
              <a:t>: slyšet varovné ticho</a:t>
            </a:r>
          </a:p>
        </p:txBody>
      </p:sp>
    </p:spTree>
    <p:extLst>
      <p:ext uri="{BB962C8B-B14F-4D97-AF65-F5344CB8AC3E}">
        <p14:creationId xmlns:p14="http://schemas.microsoft.com/office/powerpoint/2010/main" val="292461726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1520" y="89758"/>
            <a:ext cx="8622819" cy="639291"/>
          </a:xfrm>
        </p:spPr>
        <p:txBody>
          <a:bodyPr/>
          <a:lstStyle/>
          <a:p>
            <a:pPr algn="ctr" eaLnBrk="1" hangingPunct="1"/>
            <a:r>
              <a:rPr lang="cs-CZ" altLang="cs-CZ" sz="4000" b="1" dirty="0">
                <a:solidFill>
                  <a:schemeClr val="accent1"/>
                </a:solidFill>
              </a:rPr>
              <a:t>Afektivní oblast</a:t>
            </a:r>
            <a:endParaRPr lang="en-US" altLang="cs-CZ" sz="4000" b="1" dirty="0">
              <a:solidFill>
                <a:schemeClr val="accent1"/>
              </a:solidFill>
            </a:endParaRPr>
          </a:p>
        </p:txBody>
      </p:sp>
      <p:sp>
        <p:nvSpPr>
          <p:cNvPr id="4099" name="Rectangle 3"/>
          <p:cNvSpPr>
            <a:spLocks noGrp="1" noChangeArrowheads="1"/>
          </p:cNvSpPr>
          <p:nvPr>
            <p:ph type="body" idx="1"/>
          </p:nvPr>
        </p:nvSpPr>
        <p:spPr>
          <a:xfrm>
            <a:off x="395536" y="995791"/>
            <a:ext cx="8748464" cy="3442097"/>
          </a:xfrm>
        </p:spPr>
        <p:txBody>
          <a:bodyPr/>
          <a:lstStyle/>
          <a:p>
            <a:pPr eaLnBrk="1" hangingPunct="1"/>
            <a:r>
              <a:rPr lang="cs-CZ" altLang="cs-CZ" dirty="0"/>
              <a:t>poruchy </a:t>
            </a:r>
            <a:r>
              <a:rPr lang="cs-CZ" altLang="cs-CZ" b="1" dirty="0"/>
              <a:t>spánku</a:t>
            </a:r>
            <a:r>
              <a:rPr lang="cs-CZ" altLang="cs-CZ" dirty="0"/>
              <a:t> spojené s nadměrnou vzrušivostí nervové soustavy</a:t>
            </a:r>
          </a:p>
          <a:p>
            <a:pPr lvl="1" eaLnBrk="1" hangingPunct="1"/>
            <a:r>
              <a:rPr lang="cs-CZ" altLang="cs-CZ" sz="2400" dirty="0"/>
              <a:t>obecně menší </a:t>
            </a:r>
            <a:r>
              <a:rPr lang="cs-CZ" altLang="cs-CZ" sz="2400" b="1" dirty="0"/>
              <a:t>potřeba</a:t>
            </a:r>
            <a:r>
              <a:rPr lang="cs-CZ" altLang="cs-CZ" sz="2400" dirty="0"/>
              <a:t> spánku</a:t>
            </a:r>
          </a:p>
          <a:p>
            <a:pPr lvl="1" eaLnBrk="1" hangingPunct="1"/>
            <a:r>
              <a:rPr lang="cs-CZ" altLang="cs-CZ" sz="2400" b="1" dirty="0"/>
              <a:t>strach</a:t>
            </a:r>
            <a:r>
              <a:rPr lang="cs-CZ" altLang="cs-CZ" sz="2400" dirty="0"/>
              <a:t> usnout (co když o něco přijdu?, co by se mohlo všechno stát?)</a:t>
            </a:r>
          </a:p>
          <a:p>
            <a:pPr lvl="1" eaLnBrk="1" hangingPunct="1"/>
            <a:endParaRPr lang="cs-CZ" altLang="cs-CZ" b="1" u="sng" dirty="0"/>
          </a:p>
          <a:p>
            <a:pPr marL="393700" lvl="1" indent="0" eaLnBrk="1" hangingPunct="1">
              <a:buNone/>
            </a:pPr>
            <a:r>
              <a:rPr lang="cs-CZ" altLang="cs-CZ" sz="2800" b="1" u="sng" dirty="0"/>
              <a:t>Doporučení</a:t>
            </a:r>
            <a:r>
              <a:rPr lang="cs-CZ" altLang="cs-CZ" sz="2800" dirty="0"/>
              <a:t>:</a:t>
            </a:r>
            <a:r>
              <a:rPr lang="cs-CZ" altLang="cs-CZ" sz="1800" dirty="0"/>
              <a:t> </a:t>
            </a:r>
            <a:r>
              <a:rPr lang="cs-CZ" altLang="cs-CZ" dirty="0"/>
              <a:t>večerní rituály, usínání „s doprovodem“ (MŠ-  čtená pohádka, starší - rozhovor)</a:t>
            </a:r>
          </a:p>
        </p:txBody>
      </p:sp>
    </p:spTree>
    <p:extLst>
      <p:ext uri="{BB962C8B-B14F-4D97-AF65-F5344CB8AC3E}">
        <p14:creationId xmlns:p14="http://schemas.microsoft.com/office/powerpoint/2010/main" val="12671627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89758"/>
            <a:ext cx="8550811" cy="639291"/>
          </a:xfrm>
        </p:spPr>
        <p:txBody>
          <a:bodyPr/>
          <a:lstStyle/>
          <a:p>
            <a:pPr algn="ctr" eaLnBrk="1" hangingPunct="1"/>
            <a:r>
              <a:rPr lang="cs-CZ" altLang="cs-CZ" sz="4000" b="1" dirty="0">
                <a:solidFill>
                  <a:schemeClr val="accent1"/>
                </a:solidFill>
              </a:rPr>
              <a:t>Sociální oblast</a:t>
            </a:r>
            <a:endParaRPr lang="en-US" altLang="cs-CZ" sz="4000" b="1" dirty="0">
              <a:solidFill>
                <a:schemeClr val="accent1"/>
              </a:solidFill>
            </a:endParaRPr>
          </a:p>
        </p:txBody>
      </p:sp>
      <p:sp>
        <p:nvSpPr>
          <p:cNvPr id="4099" name="Rectangle 3"/>
          <p:cNvSpPr>
            <a:spLocks noGrp="1" noChangeArrowheads="1"/>
          </p:cNvSpPr>
          <p:nvPr>
            <p:ph type="body" idx="1"/>
          </p:nvPr>
        </p:nvSpPr>
        <p:spPr>
          <a:xfrm>
            <a:off x="395536" y="995791"/>
            <a:ext cx="8748464" cy="4929521"/>
          </a:xfrm>
        </p:spPr>
        <p:txBody>
          <a:bodyPr/>
          <a:lstStyle/>
          <a:p>
            <a:pPr eaLnBrk="1" hangingPunct="1"/>
            <a:r>
              <a:rPr lang="cs-CZ" altLang="cs-CZ" b="1" dirty="0"/>
              <a:t>nezapadá mezi vrstevníky </a:t>
            </a:r>
          </a:p>
          <a:p>
            <a:pPr lvl="1" eaLnBrk="1" hangingPunct="1"/>
            <a:r>
              <a:rPr lang="cs-CZ" altLang="cs-CZ" dirty="0"/>
              <a:t>viz odlišné zájmy…</a:t>
            </a:r>
          </a:p>
          <a:p>
            <a:pPr eaLnBrk="1" hangingPunct="1"/>
            <a:r>
              <a:rPr lang="cs-CZ" altLang="cs-CZ" b="1" dirty="0"/>
              <a:t>navazuje vztahy se staršími a dospělými</a:t>
            </a:r>
          </a:p>
          <a:p>
            <a:pPr lvl="1" eaLnBrk="1" hangingPunct="1"/>
            <a:r>
              <a:rPr lang="cs-CZ" altLang="cs-CZ" sz="2400" dirty="0"/>
              <a:t>motivem společné zájmy…</a:t>
            </a:r>
          </a:p>
          <a:p>
            <a:pPr marL="393700" lvl="1" indent="0" eaLnBrk="1" hangingPunct="1">
              <a:buNone/>
            </a:pPr>
            <a:r>
              <a:rPr lang="cs-CZ" altLang="cs-CZ" b="1" u="sng" dirty="0"/>
              <a:t>Doporučení:</a:t>
            </a:r>
            <a:r>
              <a:rPr lang="cs-CZ" altLang="cs-CZ" sz="1800" b="1" u="sng" dirty="0"/>
              <a:t> </a:t>
            </a:r>
            <a:r>
              <a:rPr lang="cs-CZ" altLang="cs-CZ" sz="2000" dirty="0"/>
              <a:t>vyhledat stejně „ulítlého“ vrstevníka, organizovat skupinky pro nadané (Menza kluby a různé tábory; </a:t>
            </a:r>
            <a:r>
              <a:rPr lang="cs-CZ" altLang="cs-CZ" sz="2000" dirty="0" err="1"/>
              <a:t>Talnet</a:t>
            </a:r>
            <a:r>
              <a:rPr lang="cs-CZ" altLang="cs-CZ" sz="2000" dirty="0"/>
              <a:t>…)</a:t>
            </a:r>
          </a:p>
          <a:p>
            <a:pPr marL="393700" lvl="1" indent="0" eaLnBrk="1" hangingPunct="1">
              <a:buNone/>
            </a:pPr>
            <a:endParaRPr lang="cs-CZ" altLang="cs-CZ" sz="2000" dirty="0"/>
          </a:p>
          <a:p>
            <a:pPr marL="393700" lvl="1" indent="0" eaLnBrk="1" hangingPunct="1">
              <a:buNone/>
            </a:pPr>
            <a:r>
              <a:rPr lang="cs-CZ" altLang="cs-CZ" b="1" dirty="0"/>
              <a:t>Nebezpečí:</a:t>
            </a:r>
            <a:r>
              <a:rPr lang="cs-CZ" altLang="cs-CZ" sz="2000" dirty="0"/>
              <a:t> </a:t>
            </a:r>
            <a:r>
              <a:rPr lang="cs-CZ" altLang="cs-CZ" dirty="0"/>
              <a:t>jsou-li vrstevníky odmítané, následují pocity izolace a neporozumění, někdy se promítnou do apatie nebo agrese</a:t>
            </a:r>
          </a:p>
        </p:txBody>
      </p:sp>
    </p:spTree>
    <p:extLst>
      <p:ext uri="{BB962C8B-B14F-4D97-AF65-F5344CB8AC3E}">
        <p14:creationId xmlns:p14="http://schemas.microsoft.com/office/powerpoint/2010/main" val="32782496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923950"/>
          </a:xfrm>
        </p:spPr>
        <p:txBody>
          <a:bodyPr/>
          <a:lstStyle/>
          <a:p>
            <a:pPr algn="ctr"/>
            <a:r>
              <a:rPr lang="cs-CZ" dirty="0"/>
              <a:t>Hlavní linie semináře</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275100349"/>
              </p:ext>
            </p:extLst>
          </p:nvPr>
        </p:nvGraphicFramePr>
        <p:xfrm>
          <a:off x="179512" y="1844825"/>
          <a:ext cx="8784976" cy="4479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ousměrná svislá šipka 4"/>
          <p:cNvSpPr/>
          <p:nvPr/>
        </p:nvSpPr>
        <p:spPr>
          <a:xfrm>
            <a:off x="1187624" y="3652665"/>
            <a:ext cx="484632" cy="8640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358271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89758"/>
            <a:ext cx="8550811" cy="639291"/>
          </a:xfrm>
        </p:spPr>
        <p:txBody>
          <a:bodyPr/>
          <a:lstStyle/>
          <a:p>
            <a:pPr algn="ctr" eaLnBrk="1" hangingPunct="1"/>
            <a:r>
              <a:rPr lang="cs-CZ" altLang="cs-CZ" sz="4000" b="1" dirty="0">
                <a:solidFill>
                  <a:schemeClr val="accent1"/>
                </a:solidFill>
              </a:rPr>
              <a:t>Motorická oblast</a:t>
            </a:r>
            <a:endParaRPr lang="en-US" altLang="cs-CZ" sz="4000" b="1" dirty="0">
              <a:solidFill>
                <a:schemeClr val="accent1"/>
              </a:solidFill>
            </a:endParaRPr>
          </a:p>
        </p:txBody>
      </p:sp>
      <p:sp>
        <p:nvSpPr>
          <p:cNvPr id="4099" name="Rectangle 3"/>
          <p:cNvSpPr>
            <a:spLocks noGrp="1" noChangeArrowheads="1"/>
          </p:cNvSpPr>
          <p:nvPr>
            <p:ph type="body" idx="1"/>
          </p:nvPr>
        </p:nvSpPr>
        <p:spPr>
          <a:xfrm>
            <a:off x="323528" y="764704"/>
            <a:ext cx="8820472" cy="5544615"/>
          </a:xfrm>
        </p:spPr>
        <p:txBody>
          <a:bodyPr/>
          <a:lstStyle/>
          <a:p>
            <a:pPr eaLnBrk="1" hangingPunct="1"/>
            <a:r>
              <a:rPr lang="cs-CZ" altLang="cs-CZ" dirty="0"/>
              <a:t>problémy s jemnou motorikou</a:t>
            </a:r>
          </a:p>
          <a:p>
            <a:pPr eaLnBrk="1" hangingPunct="1"/>
            <a:r>
              <a:rPr lang="cs-CZ" altLang="cs-CZ" dirty="0"/>
              <a:t>nedostatečně rozvinutá </a:t>
            </a:r>
            <a:r>
              <a:rPr lang="cs-CZ" altLang="cs-CZ" dirty="0" err="1"/>
              <a:t>grafomotorika</a:t>
            </a:r>
            <a:endParaRPr lang="cs-CZ" altLang="cs-CZ" dirty="0"/>
          </a:p>
          <a:p>
            <a:pPr marL="393700" lvl="1" indent="0" eaLnBrk="1" hangingPunct="1">
              <a:buNone/>
            </a:pPr>
            <a:r>
              <a:rPr lang="cs-CZ" altLang="cs-CZ" dirty="0"/>
              <a:t>Z </a:t>
            </a:r>
            <a:r>
              <a:rPr lang="cs-CZ" altLang="cs-CZ" sz="2400" dirty="0"/>
              <a:t>kazuistik -  píší hůlkovým… x nadaní malíři</a:t>
            </a:r>
            <a:endParaRPr lang="cs-CZ" altLang="cs-CZ" dirty="0"/>
          </a:p>
          <a:p>
            <a:pPr marL="393700" lvl="1" indent="0" eaLnBrk="1" hangingPunct="1">
              <a:buNone/>
            </a:pPr>
            <a:r>
              <a:rPr lang="cs-CZ" altLang="cs-CZ" b="1" u="sng" dirty="0"/>
              <a:t>Doporučení:</a:t>
            </a:r>
            <a:r>
              <a:rPr lang="cs-CZ" altLang="cs-CZ" sz="1800" b="1" u="sng" dirty="0"/>
              <a:t> </a:t>
            </a:r>
            <a:r>
              <a:rPr lang="cs-CZ" altLang="cs-CZ" sz="1800" dirty="0"/>
              <a:t>místo na krasopis se soustředit na myšlení</a:t>
            </a:r>
            <a:endParaRPr lang="cs-CZ" altLang="cs-CZ" dirty="0"/>
          </a:p>
          <a:p>
            <a:pPr eaLnBrk="1" hangingPunct="1"/>
            <a:r>
              <a:rPr lang="cs-CZ" altLang="cs-CZ" sz="2400" dirty="0"/>
              <a:t>celková pohybová neobratnost</a:t>
            </a:r>
          </a:p>
          <a:p>
            <a:pPr lvl="1" eaLnBrk="1" hangingPunct="1"/>
            <a:r>
              <a:rPr lang="cs-CZ" altLang="cs-CZ" sz="2400" dirty="0"/>
              <a:t>Disproporce  - nezaváže si tkaničku, ale čte, počítá </a:t>
            </a:r>
          </a:p>
          <a:p>
            <a:pPr marL="393700" lvl="1" indent="0" eaLnBrk="1" hangingPunct="1">
              <a:buNone/>
            </a:pPr>
            <a:r>
              <a:rPr lang="cs-CZ" altLang="cs-CZ" b="1" u="sng" dirty="0"/>
              <a:t>Doporučení</a:t>
            </a:r>
            <a:r>
              <a:rPr lang="cs-CZ" altLang="cs-CZ" dirty="0"/>
              <a:t>:</a:t>
            </a:r>
            <a:r>
              <a:rPr lang="cs-CZ" altLang="cs-CZ" sz="1800" dirty="0"/>
              <a:t> cvičení (dobře namotivovat), posilování sebedůvěry a sebevědomí (neumím kotoul a o co jde?)</a:t>
            </a:r>
          </a:p>
          <a:p>
            <a:pPr lvl="4" eaLnBrk="1" hangingPunct="1"/>
            <a:r>
              <a:rPr lang="cs-CZ" altLang="cs-CZ" sz="1800" dirty="0"/>
              <a:t>Někdy se spolupodílí vztah k ICT („věčně u počítače)</a:t>
            </a:r>
          </a:p>
          <a:p>
            <a:pPr marL="1252538" lvl="4" indent="0" eaLnBrk="1" hangingPunct="1">
              <a:buNone/>
            </a:pPr>
            <a:r>
              <a:rPr lang="cs-CZ" altLang="cs-CZ" sz="1800" b="1" u="sng" dirty="0"/>
              <a:t>Doporučení</a:t>
            </a:r>
            <a:r>
              <a:rPr lang="cs-CZ" altLang="cs-CZ" sz="1800" dirty="0"/>
              <a:t>: nezakazovat, ale čas trávený u ICT vymezit, nabízet </a:t>
            </a:r>
            <a:r>
              <a:rPr lang="cs-CZ" altLang="cs-CZ" sz="1800" b="1" dirty="0"/>
              <a:t>alternativy</a:t>
            </a:r>
            <a:r>
              <a:rPr lang="cs-CZ" altLang="cs-CZ" sz="1800" dirty="0"/>
              <a:t> (knihovna, kroužek, tutor…)</a:t>
            </a:r>
          </a:p>
          <a:p>
            <a:pPr marL="1252538" lvl="4" indent="0" eaLnBrk="1" hangingPunct="1">
              <a:buNone/>
            </a:pPr>
            <a:r>
              <a:rPr lang="cs-CZ" altLang="cs-CZ" sz="1800" i="1" dirty="0"/>
              <a:t>Myšlenka k diskusi: intelektově nadané děti často rodiče od útlého věku zapisovali do ZUŠ nebo jinak vedli k hudbě, umění a ke kognitivním činnostem, ale málokdy ke sportu</a:t>
            </a:r>
          </a:p>
        </p:txBody>
      </p:sp>
    </p:spTree>
    <p:extLst>
      <p:ext uri="{BB962C8B-B14F-4D97-AF65-F5344CB8AC3E}">
        <p14:creationId xmlns:p14="http://schemas.microsoft.com/office/powerpoint/2010/main" val="280924839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79512" y="34870"/>
            <a:ext cx="8507288" cy="1593930"/>
          </a:xfrm>
        </p:spPr>
        <p:txBody>
          <a:bodyPr/>
          <a:lstStyle/>
          <a:p>
            <a:r>
              <a:rPr lang="cs-CZ" dirty="0"/>
              <a:t>Kresby 4 letého </a:t>
            </a:r>
            <a:br>
              <a:rPr lang="cs-CZ" dirty="0"/>
            </a:br>
            <a:r>
              <a:rPr lang="cs-CZ" dirty="0"/>
              <a:t>chlapce</a:t>
            </a:r>
          </a:p>
        </p:txBody>
      </p:sp>
      <p:pic>
        <p:nvPicPr>
          <p:cNvPr id="7" name="Zástupný symbol pro obsah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85675" y="1920085"/>
            <a:ext cx="4038600" cy="2271712"/>
          </a:xfrm>
        </p:spPr>
      </p:pic>
      <p:pic>
        <p:nvPicPr>
          <p:cNvPr id="8" name="Zástupný symbol pro obsah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5675" y="4365104"/>
            <a:ext cx="4038600" cy="2271712"/>
          </a:xfrm>
        </p:spPr>
      </p:pic>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34870"/>
            <a:ext cx="3857625" cy="6858000"/>
          </a:xfrm>
          <a:prstGeom prst="rect">
            <a:avLst/>
          </a:prstGeom>
        </p:spPr>
      </p:pic>
    </p:spTree>
    <p:extLst>
      <p:ext uri="{BB962C8B-B14F-4D97-AF65-F5344CB8AC3E}">
        <p14:creationId xmlns:p14="http://schemas.microsoft.com/office/powerpoint/2010/main" val="1550561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Desatero o projevech nadaných </a:t>
            </a:r>
          </a:p>
        </p:txBody>
      </p:sp>
      <p:sp>
        <p:nvSpPr>
          <p:cNvPr id="6" name="Zástupný symbol pro obsah 5"/>
          <p:cNvSpPr>
            <a:spLocks noGrp="1"/>
          </p:cNvSpPr>
          <p:nvPr>
            <p:ph idx="1"/>
          </p:nvPr>
        </p:nvSpPr>
        <p:spPr/>
        <p:txBody>
          <a:bodyPr/>
          <a:lstStyle/>
          <a:p>
            <a:r>
              <a:rPr lang="cs-CZ" dirty="0">
                <a:hlinkClick r:id="rId2" action="ppaction://hlinkfile"/>
              </a:rPr>
              <a:t>Materiál v </a:t>
            </a:r>
            <a:r>
              <a:rPr lang="cs-CZ" dirty="0" err="1">
                <a:hlinkClick r:id="rId2" action="ppaction://hlinkfile"/>
              </a:rPr>
              <a:t>Isu</a:t>
            </a:r>
            <a:r>
              <a:rPr lang="cs-CZ" dirty="0"/>
              <a:t> – shrnutí z několika zdrojů - kategorizace</a:t>
            </a:r>
          </a:p>
        </p:txBody>
      </p:sp>
    </p:spTree>
    <p:extLst>
      <p:ext uri="{BB962C8B-B14F-4D97-AF65-F5344CB8AC3E}">
        <p14:creationId xmlns:p14="http://schemas.microsoft.com/office/powerpoint/2010/main" val="3489121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648072"/>
          </a:xfrm>
        </p:spPr>
        <p:txBody>
          <a:bodyPr/>
          <a:lstStyle/>
          <a:p>
            <a:pPr algn="ctr"/>
            <a:r>
              <a:rPr lang="cs-CZ" sz="4800" dirty="0"/>
              <a:t>Nadaní a vrstevníci 1</a:t>
            </a:r>
          </a:p>
        </p:txBody>
      </p:sp>
      <p:sp>
        <p:nvSpPr>
          <p:cNvPr id="3" name="Zástupný symbol pro obsah 2"/>
          <p:cNvSpPr>
            <a:spLocks noGrp="1"/>
          </p:cNvSpPr>
          <p:nvPr>
            <p:ph idx="1"/>
          </p:nvPr>
        </p:nvSpPr>
        <p:spPr>
          <a:xfrm>
            <a:off x="179512" y="980728"/>
            <a:ext cx="8507288" cy="5343873"/>
          </a:xfrm>
        </p:spPr>
        <p:txBody>
          <a:bodyPr/>
          <a:lstStyle/>
          <a:p>
            <a:r>
              <a:rPr lang="cs-CZ" sz="2400" b="1" dirty="0"/>
              <a:t>Učitel, zejména v nižších ročnících, je nositelem postoje, který k nadanému dítěti zaujmou ostatní děti ve třídě.</a:t>
            </a:r>
            <a:endParaRPr lang="cs-CZ" sz="2400" dirty="0"/>
          </a:p>
          <a:p>
            <a:r>
              <a:rPr lang="cs-CZ" sz="2400" dirty="0" err="1"/>
              <a:t>Clasenovi</a:t>
            </a:r>
            <a:r>
              <a:rPr lang="cs-CZ" sz="2400" dirty="0"/>
              <a:t> (1985, cit. dle Vondráková, 2005) uvádějí pět variant vztahu mezi úspěšností nadaných a jejich přijetím skupinou vrstevníků:</a:t>
            </a:r>
          </a:p>
          <a:p>
            <a:r>
              <a:rPr lang="cs-CZ" sz="2400" b="1" dirty="0"/>
              <a:t>1. popření schopností</a:t>
            </a:r>
            <a:r>
              <a:rPr lang="cs-CZ" sz="2400" dirty="0"/>
              <a:t> – aby byl přijat vrstevníky, žák popře nebo odmítne své nadání,</a:t>
            </a:r>
          </a:p>
          <a:p>
            <a:r>
              <a:rPr lang="cs-CZ" sz="2400" b="1" dirty="0"/>
              <a:t>2. ponoření se do schopností</a:t>
            </a:r>
            <a:r>
              <a:rPr lang="cs-CZ" sz="2400" dirty="0"/>
              <a:t> – aby zmírnili bolest z odmítnutí vrstevníky, ponoří se do svého oboru a vyloučí všechno a všechny ostatní,</a:t>
            </a:r>
          </a:p>
          <a:p>
            <a:r>
              <a:rPr lang="cs-CZ" sz="2400" b="1" dirty="0"/>
              <a:t>3. ambivalence</a:t>
            </a:r>
            <a:r>
              <a:rPr lang="cs-CZ" sz="2400" dirty="0"/>
              <a:t> – nemohou se rozhodnout mezi přijetím a popřením svých schopností, jejich výkon kolísá,</a:t>
            </a:r>
          </a:p>
        </p:txBody>
      </p:sp>
    </p:spTree>
    <p:extLst>
      <p:ext uri="{BB962C8B-B14F-4D97-AF65-F5344CB8AC3E}">
        <p14:creationId xmlns:p14="http://schemas.microsoft.com/office/powerpoint/2010/main" val="2384238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1008112"/>
          </a:xfrm>
        </p:spPr>
        <p:txBody>
          <a:bodyPr/>
          <a:lstStyle/>
          <a:p>
            <a:pPr algn="ctr"/>
            <a:r>
              <a:rPr lang="cs-CZ" dirty="0"/>
              <a:t>Nadaní a vrstevníci 2</a:t>
            </a:r>
          </a:p>
        </p:txBody>
      </p:sp>
      <p:sp>
        <p:nvSpPr>
          <p:cNvPr id="3" name="Zástupný symbol pro obsah 2"/>
          <p:cNvSpPr>
            <a:spLocks noGrp="1"/>
          </p:cNvSpPr>
          <p:nvPr>
            <p:ph idx="1"/>
          </p:nvPr>
        </p:nvSpPr>
        <p:spPr>
          <a:xfrm>
            <a:off x="457200" y="1412777"/>
            <a:ext cx="8229600" cy="4911824"/>
          </a:xfrm>
        </p:spPr>
        <p:txBody>
          <a:bodyPr/>
          <a:lstStyle/>
          <a:p>
            <a:r>
              <a:rPr lang="cs-CZ" sz="2400" b="1" dirty="0"/>
              <a:t>4. odcizení</a:t>
            </a:r>
            <a:r>
              <a:rPr lang="cs-CZ" sz="2400" dirty="0"/>
              <a:t> – nechtějí být úspěšní ani se připojit ke skupině. Někteří jsou tak odcizeni, že opustí školu, buď doslova, nebo alespoň psychicky,</a:t>
            </a:r>
          </a:p>
          <a:p>
            <a:r>
              <a:rPr lang="cs-CZ" sz="2400" b="1" dirty="0"/>
              <a:t>5. rozhodnost</a:t>
            </a:r>
            <a:r>
              <a:rPr lang="cs-CZ" sz="2400" dirty="0"/>
              <a:t> – žáci, kteří úspěšně zvládnou tento konflikt, jsou nezávislí, mají svůj okruh přátel a často se aktivně zúčastňují školních činností. Obvykle mají vysoké sebehodnocení, důvěru ve své schopnosti a jejich vztahy s vrstevníky jsou bez problémů.</a:t>
            </a:r>
            <a:r>
              <a:rPr lang="cs-CZ" b="1" dirty="0"/>
              <a:t> </a:t>
            </a:r>
            <a:endParaRPr lang="cs-CZ" dirty="0"/>
          </a:p>
          <a:p>
            <a:r>
              <a:rPr lang="cs-CZ" dirty="0"/>
              <a:t>Pozitivní vrstevnické vztahy podporují kognitivní vývoj dítěte, zlepšují jeho sociální dovednosti, podílejí se na vývoji zdravého sebepojetí a utvářejí morální a sociální hodnoty (Hříbková, 2009).</a:t>
            </a:r>
          </a:p>
          <a:p>
            <a:endParaRPr lang="cs-CZ" dirty="0"/>
          </a:p>
        </p:txBody>
      </p:sp>
    </p:spTree>
    <p:extLst>
      <p:ext uri="{BB962C8B-B14F-4D97-AF65-F5344CB8AC3E}">
        <p14:creationId xmlns:p14="http://schemas.microsoft.com/office/powerpoint/2010/main" val="4116394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539552" y="1844824"/>
            <a:ext cx="8229600" cy="3384376"/>
          </a:xfrm>
        </p:spPr>
        <p:txBody>
          <a:bodyPr/>
          <a:lstStyle/>
          <a:p>
            <a:pPr algn="ctr"/>
            <a:r>
              <a:rPr lang="cs-CZ" dirty="0"/>
              <a:t>Jak poznat nadaného žáka? </a:t>
            </a:r>
            <a:br>
              <a:rPr lang="cs-CZ" dirty="0"/>
            </a:br>
            <a:r>
              <a:rPr lang="cs-CZ" sz="2000" dirty="0" err="1"/>
              <a:t>Shrnutí:pustit</a:t>
            </a:r>
            <a:r>
              <a:rPr lang="cs-CZ" sz="2000" dirty="0"/>
              <a:t> video</a:t>
            </a:r>
            <a:br>
              <a:rPr lang="cs-CZ" dirty="0"/>
            </a:br>
            <a:r>
              <a:rPr lang="cs-CZ" sz="2000" dirty="0">
                <a:hlinkClick r:id="rId2"/>
              </a:rPr>
              <a:t>https://www.youtube.com/watch?v=sFKOVBRSezw</a:t>
            </a:r>
            <a:br>
              <a:rPr lang="cs-CZ" dirty="0"/>
            </a:br>
            <a:r>
              <a:rPr lang="cs-CZ" sz="2400" dirty="0" err="1"/>
              <a:t>DCv</a:t>
            </a:r>
            <a:r>
              <a:rPr lang="cs-CZ" sz="2400" dirty="0"/>
              <a:t>: </a:t>
            </a:r>
            <a:r>
              <a:rPr lang="cs-CZ" sz="2000" dirty="0">
                <a:hlinkClick r:id="rId3"/>
              </a:rPr>
              <a:t>https://www.ceskatelevize.cz/ivysilani/1096902795-studio-6/215411010101126/obsah/437389-jak-poznat-talent-deti</a:t>
            </a:r>
            <a:br>
              <a:rPr lang="cs-CZ" sz="2000" dirty="0"/>
            </a:br>
            <a:endParaRPr lang="cs-CZ" sz="2000" dirty="0"/>
          </a:p>
        </p:txBody>
      </p:sp>
    </p:spTree>
    <p:extLst>
      <p:ext uri="{BB962C8B-B14F-4D97-AF65-F5344CB8AC3E}">
        <p14:creationId xmlns:p14="http://schemas.microsoft.com/office/powerpoint/2010/main" val="2147610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1008112"/>
          </a:xfrm>
        </p:spPr>
        <p:txBody>
          <a:bodyPr/>
          <a:lstStyle/>
          <a:p>
            <a:pPr algn="ctr"/>
            <a:r>
              <a:rPr lang="cs-CZ" sz="4800" b="1" dirty="0"/>
              <a:t>MŠMT </a:t>
            </a:r>
            <a:r>
              <a:rPr lang="cs-CZ" sz="2800" dirty="0"/>
              <a:t>(vyhláška č. 27/2016 Sb., 2016)</a:t>
            </a:r>
          </a:p>
        </p:txBody>
      </p:sp>
      <p:sp>
        <p:nvSpPr>
          <p:cNvPr id="3" name="Zástupný symbol pro obsah 2"/>
          <p:cNvSpPr>
            <a:spLocks noGrp="1"/>
          </p:cNvSpPr>
          <p:nvPr>
            <p:ph idx="1"/>
          </p:nvPr>
        </p:nvSpPr>
        <p:spPr>
          <a:xfrm>
            <a:off x="457200" y="1556793"/>
            <a:ext cx="8229600" cy="4767808"/>
          </a:xfrm>
        </p:spPr>
        <p:txBody>
          <a:bodyPr/>
          <a:lstStyle/>
          <a:p>
            <a:pPr marL="0" indent="0" algn="just">
              <a:buNone/>
            </a:pPr>
            <a:r>
              <a:rPr lang="cs-CZ" i="1" dirty="0"/>
              <a:t>Zjišťování </a:t>
            </a:r>
            <a:r>
              <a:rPr lang="cs-CZ" b="1" i="1" dirty="0"/>
              <a:t>mimořádného nadání </a:t>
            </a:r>
            <a:r>
              <a:rPr lang="cs-CZ" i="1" dirty="0"/>
              <a:t>včetně vzdělávacích potřeb žáka provádí školské poradenské zařízení ve spolupráci se školou, která žáka vzdělává. Pokud se nadání žáka projevuje v oblastech pohybových, manuálních nebo uměleckých dovedností, vyjadřuje se školské poradenské zařízení zejména ke specifikům žákovy osobnosti, které mohou mít vliv na průběh jeho vzdělávání, a míru žákova nadání zhodnotí odborník v příslušném oboru, jehož odborný posudek žák nebo zákonný zástupce žáka školskému poradenskému zařízení poskytne.</a:t>
            </a:r>
          </a:p>
        </p:txBody>
      </p:sp>
    </p:spTree>
    <p:extLst>
      <p:ext uri="{BB962C8B-B14F-4D97-AF65-F5344CB8AC3E}">
        <p14:creationId xmlns:p14="http://schemas.microsoft.com/office/powerpoint/2010/main" val="1381021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Druhy nadání - Hříbková </a:t>
            </a:r>
            <a:r>
              <a:rPr lang="cs-CZ" sz="2000" dirty="0"/>
              <a:t>(2009)</a:t>
            </a:r>
            <a:r>
              <a:rPr lang="cs-CZ" dirty="0"/>
              <a:t> </a:t>
            </a:r>
          </a:p>
        </p:txBody>
      </p:sp>
      <p:sp>
        <p:nvSpPr>
          <p:cNvPr id="3" name="Zástupný symbol pro obsah 2"/>
          <p:cNvSpPr>
            <a:spLocks noGrp="1"/>
          </p:cNvSpPr>
          <p:nvPr>
            <p:ph sz="half" idx="1"/>
          </p:nvPr>
        </p:nvSpPr>
        <p:spPr/>
        <p:txBody>
          <a:bodyPr/>
          <a:lstStyle/>
          <a:p>
            <a:pPr marL="0" indent="0">
              <a:buNone/>
            </a:pPr>
            <a:r>
              <a:rPr lang="cs-CZ" cap="all" dirty="0"/>
              <a:t>horizontální </a:t>
            </a:r>
          </a:p>
          <a:p>
            <a:pPr marL="0" indent="0">
              <a:buNone/>
            </a:pPr>
            <a:r>
              <a:rPr lang="cs-CZ" dirty="0"/>
              <a:t>podle druhu činnosti:</a:t>
            </a:r>
          </a:p>
          <a:p>
            <a:r>
              <a:rPr lang="cs-CZ" dirty="0"/>
              <a:t> hudební, výtvarné, sportovní, matematické, jazykové apod. </a:t>
            </a:r>
          </a:p>
          <a:p>
            <a:r>
              <a:rPr lang="cs-CZ" dirty="0"/>
              <a:t>často kopíruje předměty</a:t>
            </a:r>
          </a:p>
        </p:txBody>
      </p:sp>
      <p:sp>
        <p:nvSpPr>
          <p:cNvPr id="4" name="Zástupný symbol pro obsah 3"/>
          <p:cNvSpPr>
            <a:spLocks noGrp="1"/>
          </p:cNvSpPr>
          <p:nvPr>
            <p:ph sz="half" idx="2"/>
          </p:nvPr>
        </p:nvSpPr>
        <p:spPr/>
        <p:txBody>
          <a:bodyPr/>
          <a:lstStyle/>
          <a:p>
            <a:r>
              <a:rPr lang="cs-CZ" cap="all" dirty="0"/>
              <a:t>Vertikální</a:t>
            </a:r>
          </a:p>
          <a:p>
            <a:r>
              <a:rPr lang="cs-CZ" dirty="0"/>
              <a:t>podle aktuálnosti:</a:t>
            </a:r>
          </a:p>
          <a:p>
            <a:r>
              <a:rPr lang="cs-CZ" dirty="0"/>
              <a:t>manifestní </a:t>
            </a:r>
          </a:p>
          <a:p>
            <a:r>
              <a:rPr lang="cs-CZ" dirty="0"/>
              <a:t>latentní nadání</a:t>
            </a:r>
            <a:endParaRPr lang="cs-CZ" cap="all" dirty="0"/>
          </a:p>
        </p:txBody>
      </p:sp>
    </p:spTree>
    <p:extLst>
      <p:ext uri="{BB962C8B-B14F-4D97-AF65-F5344CB8AC3E}">
        <p14:creationId xmlns:p14="http://schemas.microsoft.com/office/powerpoint/2010/main" val="1380890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38849"/>
            <a:ext cx="8229600" cy="2017374"/>
          </a:xfrm>
        </p:spPr>
        <p:txBody>
          <a:bodyPr/>
          <a:lstStyle/>
          <a:p>
            <a:pPr algn="ctr"/>
            <a:r>
              <a:rPr lang="cs-CZ" sz="4800" b="1" dirty="0"/>
              <a:t>Manifestované x latentní nadání</a:t>
            </a:r>
          </a:p>
        </p:txBody>
      </p:sp>
      <p:sp>
        <p:nvSpPr>
          <p:cNvPr id="3" name="Zástupný symbol pro obsah 2"/>
          <p:cNvSpPr>
            <a:spLocks noGrp="1"/>
          </p:cNvSpPr>
          <p:nvPr>
            <p:ph idx="1"/>
          </p:nvPr>
        </p:nvSpPr>
        <p:spPr>
          <a:xfrm>
            <a:off x="457200" y="1700808"/>
            <a:ext cx="8507288" cy="4856481"/>
          </a:xfrm>
        </p:spPr>
        <p:txBody>
          <a:bodyPr/>
          <a:lstStyle/>
          <a:p>
            <a:pPr marL="0" indent="0" algn="ctr">
              <a:buNone/>
            </a:pPr>
            <a:r>
              <a:rPr lang="cs-CZ" dirty="0"/>
              <a:t>   </a:t>
            </a:r>
            <a:r>
              <a:rPr lang="cs-CZ" sz="3600" dirty="0"/>
              <a:t>Výkon  </a:t>
            </a:r>
            <a:r>
              <a:rPr lang="cs-CZ" dirty="0"/>
              <a:t>                                               </a:t>
            </a:r>
          </a:p>
        </p:txBody>
      </p:sp>
      <p:cxnSp>
        <p:nvCxnSpPr>
          <p:cNvPr id="6" name="Přímá spojnice se šipkou 5"/>
          <p:cNvCxnSpPr/>
          <p:nvPr/>
        </p:nvCxnSpPr>
        <p:spPr>
          <a:xfrm>
            <a:off x="4932040" y="2348880"/>
            <a:ext cx="1656184"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3275856" y="2348880"/>
            <a:ext cx="1296144"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457200" y="3140968"/>
            <a:ext cx="8363272" cy="3416320"/>
          </a:xfrm>
          <a:prstGeom prst="rect">
            <a:avLst/>
          </a:prstGeom>
          <a:noFill/>
        </p:spPr>
        <p:txBody>
          <a:bodyPr wrap="square" rtlCol="0">
            <a:spAutoFit/>
          </a:bodyPr>
          <a:lstStyle/>
          <a:p>
            <a:r>
              <a:rPr lang="cs-CZ" sz="2400" dirty="0"/>
              <a:t>                        Podává                           Nepodává</a:t>
            </a:r>
          </a:p>
          <a:p>
            <a:r>
              <a:rPr lang="cs-CZ" sz="2400" dirty="0"/>
              <a:t>                                                                 </a:t>
            </a:r>
          </a:p>
          <a:p>
            <a:r>
              <a:rPr lang="cs-CZ" sz="2400" dirty="0"/>
              <a:t>                                                                </a:t>
            </a:r>
          </a:p>
          <a:p>
            <a:r>
              <a:rPr lang="cs-CZ" sz="2400" dirty="0"/>
              <a:t>                                                              </a:t>
            </a:r>
          </a:p>
          <a:p>
            <a:r>
              <a:rPr lang="cs-CZ" sz="2400" dirty="0"/>
              <a:t>                                                  má         potenciál       nemá </a:t>
            </a:r>
          </a:p>
          <a:p>
            <a:endParaRPr lang="cs-CZ" sz="2400" dirty="0"/>
          </a:p>
          <a:p>
            <a:r>
              <a:rPr lang="cs-CZ" sz="2400" dirty="0"/>
              <a:t>Problém u mladších dětí – nemají-li příležitost nemohou projevit potenciál </a:t>
            </a:r>
          </a:p>
          <a:p>
            <a:r>
              <a:rPr lang="cs-CZ" sz="2400" dirty="0">
                <a:solidFill>
                  <a:srgbClr val="FF0000"/>
                </a:solidFill>
              </a:rPr>
              <a:t>Praktická ukázka – malby </a:t>
            </a:r>
            <a:endParaRPr lang="cs-CZ" dirty="0">
              <a:solidFill>
                <a:srgbClr val="FF0000"/>
              </a:solidFill>
            </a:endParaRPr>
          </a:p>
        </p:txBody>
      </p:sp>
      <p:cxnSp>
        <p:nvCxnSpPr>
          <p:cNvPr id="13" name="Přímá spojnice se šipkou 12"/>
          <p:cNvCxnSpPr/>
          <p:nvPr/>
        </p:nvCxnSpPr>
        <p:spPr>
          <a:xfrm flipH="1">
            <a:off x="4932040" y="3554685"/>
            <a:ext cx="1368152" cy="1026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a:off x="6843274" y="3527831"/>
            <a:ext cx="1311660" cy="1071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948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864096"/>
          </a:xfrm>
        </p:spPr>
        <p:txBody>
          <a:bodyPr/>
          <a:lstStyle/>
          <a:p>
            <a:pPr algn="ctr"/>
            <a:r>
              <a:rPr lang="cs-CZ" sz="4800" b="1" dirty="0"/>
              <a:t>Druhy nadání - </a:t>
            </a:r>
            <a:r>
              <a:rPr lang="cs-CZ" sz="4800" b="1" dirty="0" err="1"/>
              <a:t>Sternberg</a:t>
            </a:r>
            <a:r>
              <a:rPr lang="cs-CZ" sz="4800" b="1" dirty="0"/>
              <a:t> </a:t>
            </a:r>
            <a:r>
              <a:rPr lang="cs-CZ" sz="1600" b="1" dirty="0"/>
              <a:t>(2003) </a:t>
            </a:r>
          </a:p>
        </p:txBody>
      </p:sp>
      <p:sp>
        <p:nvSpPr>
          <p:cNvPr id="3" name="Zástupný symbol pro obsah 2"/>
          <p:cNvSpPr>
            <a:spLocks noGrp="1"/>
          </p:cNvSpPr>
          <p:nvPr>
            <p:ph idx="1"/>
          </p:nvPr>
        </p:nvSpPr>
        <p:spPr>
          <a:xfrm>
            <a:off x="457200" y="980728"/>
            <a:ext cx="8507288" cy="5688632"/>
          </a:xfrm>
        </p:spPr>
        <p:txBody>
          <a:bodyPr/>
          <a:lstStyle/>
          <a:p>
            <a:pPr marL="0" indent="0">
              <a:buNone/>
            </a:pPr>
            <a:r>
              <a:rPr lang="cs-CZ" sz="2400" dirty="0" err="1"/>
              <a:t>Sternberg</a:t>
            </a:r>
            <a:r>
              <a:rPr lang="cs-CZ" sz="2400" dirty="0"/>
              <a:t> (psycholog) - na základě komponent, které jsou důležité při úspěšném řešení úkolů vyčlenil tři druhy nadání: </a:t>
            </a:r>
          </a:p>
          <a:p>
            <a:r>
              <a:rPr lang="cs-CZ" sz="2400" dirty="0"/>
              <a:t>analytické, </a:t>
            </a:r>
          </a:p>
          <a:p>
            <a:r>
              <a:rPr lang="cs-CZ" sz="2400" dirty="0"/>
              <a:t>tvořivé (syntetické), </a:t>
            </a:r>
          </a:p>
          <a:p>
            <a:r>
              <a:rPr lang="cs-CZ" sz="2400" dirty="0"/>
              <a:t>praktické.</a:t>
            </a:r>
          </a:p>
          <a:p>
            <a:pPr marL="0" indent="0">
              <a:buNone/>
            </a:pPr>
            <a:r>
              <a:rPr lang="cs-CZ" sz="1600" b="1" dirty="0"/>
              <a:t>Analyticky nadaní lidé </a:t>
            </a:r>
            <a:r>
              <a:rPr lang="cs-CZ" sz="1600" dirty="0"/>
              <a:t>mají výborné schopnosti porozumění problému a jeho částí. Dosahují vysokého skóre v IQ testech, které jsou z velké části založeny na analytických úkolech.</a:t>
            </a:r>
          </a:p>
          <a:p>
            <a:pPr marL="0" indent="0">
              <a:buNone/>
            </a:pPr>
            <a:r>
              <a:rPr lang="cs-CZ" sz="1600" dirty="0"/>
              <a:t> </a:t>
            </a:r>
            <a:r>
              <a:rPr lang="cs-CZ" sz="1600" b="1" dirty="0"/>
              <a:t>Tvořivé nadání se</a:t>
            </a:r>
            <a:r>
              <a:rPr lang="cs-CZ" sz="1600" dirty="0"/>
              <a:t> projevuje nekonvenčními a novými způsoby řešení úkolů, proto je hůře kvantifikovatelné pomocí testů. </a:t>
            </a:r>
          </a:p>
          <a:p>
            <a:pPr marL="0" indent="0">
              <a:buNone/>
            </a:pPr>
            <a:r>
              <a:rPr lang="cs-CZ" sz="1600" b="1" dirty="0"/>
              <a:t>Prakticky nadaní lidé </a:t>
            </a:r>
            <a:r>
              <a:rPr lang="cs-CZ" sz="1600" dirty="0"/>
              <a:t>dokážou vhodně používat analytické a tvořivé nadání v každodenním životě. </a:t>
            </a:r>
          </a:p>
          <a:p>
            <a:pPr marL="0" indent="0">
              <a:buNone/>
            </a:pPr>
            <a:r>
              <a:rPr lang="cs-CZ" sz="1600" dirty="0"/>
              <a:t>Mnoho lidí nadaných analyticky nebo synteticky není schopno využít své schopnosti v běžném životě, například v sociálních interakcích nebo při budování kariéry. V populaci najdeme lidi nadané směsí těchto schopností, přičemž jejich poměr se v průběhu života mění v důsledku vlivu prostředí, výchovy, vzdělávání apod. Vyváženou kombinaci všech tří druhů intelektového nadání nazývá </a:t>
            </a:r>
            <a:r>
              <a:rPr lang="cs-CZ" sz="1600" dirty="0" err="1"/>
              <a:t>Sternberg</a:t>
            </a:r>
            <a:r>
              <a:rPr lang="cs-CZ" sz="1600" dirty="0"/>
              <a:t> </a:t>
            </a:r>
            <a:r>
              <a:rPr lang="cs-CZ" sz="1600" b="1" dirty="0"/>
              <a:t>úspěšnou inteligencí</a:t>
            </a:r>
            <a:r>
              <a:rPr lang="cs-CZ" sz="1600" dirty="0"/>
              <a:t>. Teorie úspěšné inteligence nutně zahrnuje i sociokulturní kontext (</a:t>
            </a:r>
            <a:r>
              <a:rPr lang="cs-CZ" sz="1600" dirty="0" err="1"/>
              <a:t>Sternberg</a:t>
            </a:r>
            <a:r>
              <a:rPr lang="cs-CZ" sz="1600" dirty="0"/>
              <a:t>, 2003). </a:t>
            </a:r>
          </a:p>
          <a:p>
            <a:pPr marL="0" indent="0">
              <a:buNone/>
            </a:pPr>
            <a:endParaRPr lang="cs-CZ" sz="2800" dirty="0"/>
          </a:p>
        </p:txBody>
      </p:sp>
    </p:spTree>
    <p:extLst>
      <p:ext uri="{BB962C8B-B14F-4D97-AF65-F5344CB8AC3E}">
        <p14:creationId xmlns:p14="http://schemas.microsoft.com/office/powerpoint/2010/main" val="337092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Používaná terminologie</a:t>
            </a:r>
          </a:p>
        </p:txBody>
      </p:sp>
      <p:sp>
        <p:nvSpPr>
          <p:cNvPr id="3" name="Zástupný symbol pro obsah 2"/>
          <p:cNvSpPr>
            <a:spLocks noGrp="1"/>
          </p:cNvSpPr>
          <p:nvPr>
            <p:ph idx="1"/>
          </p:nvPr>
        </p:nvSpPr>
        <p:spPr/>
        <p:txBody>
          <a:bodyPr/>
          <a:lstStyle/>
          <a:p>
            <a:r>
              <a:rPr lang="cs-CZ" dirty="0"/>
              <a:t>V českém prostředí:</a:t>
            </a:r>
          </a:p>
          <a:p>
            <a:r>
              <a:rPr lang="cs-CZ" dirty="0"/>
              <a:t>nadání v kognitivní oblasti a talent v oblasti sportu a umění</a:t>
            </a:r>
          </a:p>
          <a:p>
            <a:r>
              <a:rPr lang="cs-CZ" dirty="0"/>
              <a:t>nadání a talent jako synonyma</a:t>
            </a:r>
          </a:p>
          <a:p>
            <a:endParaRPr lang="cs-CZ" dirty="0"/>
          </a:p>
        </p:txBody>
      </p:sp>
    </p:spTree>
    <p:extLst>
      <p:ext uri="{BB962C8B-B14F-4D97-AF65-F5344CB8AC3E}">
        <p14:creationId xmlns:p14="http://schemas.microsoft.com/office/powerpoint/2010/main" val="710286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48" y="82566"/>
            <a:ext cx="1651103" cy="1626336"/>
          </a:xfrm>
          <a:prstGeom prst="rect">
            <a:avLst/>
          </a:prstGeom>
        </p:spPr>
      </p:pic>
      <p:sp>
        <p:nvSpPr>
          <p:cNvPr id="4" name="Rectangle 2"/>
          <p:cNvSpPr>
            <a:spLocks noGrp="1" noChangeArrowheads="1"/>
          </p:cNvSpPr>
          <p:nvPr>
            <p:ph type="title"/>
          </p:nvPr>
        </p:nvSpPr>
        <p:spPr>
          <a:xfrm>
            <a:off x="1899357" y="93249"/>
            <a:ext cx="5986684" cy="1607532"/>
          </a:xfrm>
        </p:spPr>
        <p:txBody>
          <a:bodyPr/>
          <a:lstStyle/>
          <a:p>
            <a:pPr eaLnBrk="1" hangingPunct="1"/>
            <a:r>
              <a:rPr lang="cs-CZ" altLang="cs-CZ" sz="4800" b="0" dirty="0">
                <a:sym typeface="Wingdings" panose="05000000000000000000" pitchFamily="2" charset="2"/>
              </a:rPr>
              <a:t>Typologie</a:t>
            </a:r>
            <a:br>
              <a:rPr lang="cs-CZ" altLang="cs-CZ" sz="4800" b="0" dirty="0">
                <a:sym typeface="Wingdings" panose="05000000000000000000" pitchFamily="2" charset="2"/>
              </a:rPr>
            </a:br>
            <a:r>
              <a:rPr lang="cs-CZ" altLang="cs-CZ" sz="4800" b="0" dirty="0">
                <a:sym typeface="Wingdings" panose="05000000000000000000" pitchFamily="2" charset="2"/>
              </a:rPr>
              <a:t>dle učitelek MŠ </a:t>
            </a:r>
            <a:r>
              <a:rPr lang="cs-CZ" altLang="cs-CZ" sz="2000" b="0" dirty="0">
                <a:sym typeface="Wingdings" panose="05000000000000000000" pitchFamily="2" charset="2"/>
              </a:rPr>
              <a:t>(</a:t>
            </a:r>
            <a:r>
              <a:rPr lang="cs-CZ" altLang="cs-CZ" sz="2000" b="0" dirty="0" err="1">
                <a:sym typeface="Wingdings" panose="05000000000000000000" pitchFamily="2" charset="2"/>
              </a:rPr>
              <a:t>Havigerová</a:t>
            </a:r>
            <a:r>
              <a:rPr lang="cs-CZ" altLang="cs-CZ" sz="2000" b="0" dirty="0">
                <a:sym typeface="Wingdings" panose="05000000000000000000" pitchFamily="2" charset="2"/>
              </a:rPr>
              <a:t>)</a:t>
            </a:r>
            <a:endParaRPr lang="en-US" altLang="cs-CZ" sz="2000" dirty="0"/>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1318" y="4576919"/>
            <a:ext cx="1728507" cy="2239965"/>
          </a:xfrm>
          <a:prstGeom prst="rect">
            <a:avLst/>
          </a:prstGeom>
        </p:spPr>
      </p:pic>
      <p:sp>
        <p:nvSpPr>
          <p:cNvPr id="11" name="TextovéPole 10"/>
          <p:cNvSpPr txBox="1"/>
          <p:nvPr/>
        </p:nvSpPr>
        <p:spPr>
          <a:xfrm>
            <a:off x="71311" y="3777370"/>
            <a:ext cx="3791713" cy="2677656"/>
          </a:xfrm>
          <a:prstGeom prst="rect">
            <a:avLst/>
          </a:prstGeom>
          <a:noFill/>
        </p:spPr>
        <p:txBody>
          <a:bodyPr wrap="square" rtlCol="0">
            <a:spAutoFit/>
          </a:bodyPr>
          <a:lstStyle/>
          <a:p>
            <a:pPr marL="342900" indent="-342900">
              <a:buAutoNum type="arabicPeriod"/>
            </a:pPr>
            <a:r>
              <a:rPr lang="cs-CZ" sz="2400" dirty="0"/>
              <a:t>„chytrolín“</a:t>
            </a:r>
          </a:p>
          <a:p>
            <a:pPr marL="342900" indent="-342900">
              <a:buAutoNum type="arabicPeriod"/>
            </a:pPr>
            <a:r>
              <a:rPr lang="cs-CZ" sz="2400" dirty="0"/>
              <a:t>„</a:t>
            </a:r>
            <a:r>
              <a:rPr lang="cs-CZ" sz="2400" dirty="0" err="1"/>
              <a:t>povídálek</a:t>
            </a:r>
            <a:r>
              <a:rPr lang="cs-CZ" sz="2400" dirty="0"/>
              <a:t>“</a:t>
            </a:r>
          </a:p>
          <a:p>
            <a:pPr marL="342900" indent="-342900">
              <a:buAutoNum type="arabicPeriod"/>
            </a:pPr>
            <a:r>
              <a:rPr lang="cs-CZ" sz="2400" dirty="0"/>
              <a:t>Bořek stavitel</a:t>
            </a:r>
          </a:p>
          <a:p>
            <a:pPr marL="342900" indent="-342900">
              <a:buAutoNum type="arabicPeriod"/>
            </a:pPr>
            <a:r>
              <a:rPr lang="cs-CZ" sz="2400" dirty="0"/>
              <a:t>snílek</a:t>
            </a:r>
          </a:p>
          <a:p>
            <a:pPr marL="342900" indent="-342900">
              <a:buAutoNum type="arabicPeriod"/>
            </a:pPr>
            <a:r>
              <a:rPr lang="cs-CZ" sz="2400" dirty="0"/>
              <a:t>„talent“ </a:t>
            </a:r>
          </a:p>
          <a:p>
            <a:pPr marL="914400" lvl="1" indent="-457200">
              <a:buFont typeface="+mj-lt"/>
              <a:buAutoNum type="alphaUcPeriod"/>
            </a:pPr>
            <a:r>
              <a:rPr lang="cs-CZ" sz="2400" dirty="0">
                <a:solidFill>
                  <a:srgbClr val="FF0000"/>
                </a:solidFill>
              </a:rPr>
              <a:t>umělec - video</a:t>
            </a:r>
          </a:p>
          <a:p>
            <a:pPr marL="914400" lvl="1" indent="-457200">
              <a:buFont typeface="+mj-lt"/>
              <a:buAutoNum type="alphaUcPeriod"/>
            </a:pPr>
            <a:r>
              <a:rPr lang="cs-CZ" sz="2400" dirty="0"/>
              <a:t>sportovec</a:t>
            </a:r>
          </a:p>
        </p:txBody>
      </p:sp>
      <p:pic>
        <p:nvPicPr>
          <p:cNvPr id="2" name="Obráze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5936" y="3429000"/>
            <a:ext cx="2143125" cy="2143125"/>
          </a:xfrm>
          <a:prstGeom prst="rect">
            <a:avLst/>
          </a:prstGeom>
        </p:spPr>
      </p:pic>
      <p:pic>
        <p:nvPicPr>
          <p:cNvPr id="5" name="Obráze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3288" y="1849895"/>
            <a:ext cx="1950720" cy="1301496"/>
          </a:xfrm>
          <a:prstGeom prst="rect">
            <a:avLst/>
          </a:prstGeom>
        </p:spPr>
      </p:pic>
      <p:pic>
        <p:nvPicPr>
          <p:cNvPr id="6" name="Obráze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4186" y="93249"/>
            <a:ext cx="1757552" cy="2092482"/>
          </a:xfrm>
          <a:prstGeom prst="rect">
            <a:avLst/>
          </a:prstGeom>
        </p:spPr>
      </p:pic>
      <p:pic>
        <p:nvPicPr>
          <p:cNvPr id="12" name="Obrázek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28" y="1772816"/>
            <a:ext cx="2466975" cy="1847850"/>
          </a:xfrm>
          <a:prstGeom prst="rect">
            <a:avLst/>
          </a:prstGeom>
        </p:spPr>
      </p:pic>
      <p:pic>
        <p:nvPicPr>
          <p:cNvPr id="15" name="Obrázek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9825" y="4311208"/>
            <a:ext cx="2647950" cy="1724025"/>
          </a:xfrm>
          <a:prstGeom prst="rect">
            <a:avLst/>
          </a:prstGeom>
        </p:spPr>
      </p:pic>
      <p:pic>
        <p:nvPicPr>
          <p:cNvPr id="17" name="Obrázek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58727" y="2168084"/>
            <a:ext cx="2143125" cy="2143125"/>
          </a:xfrm>
          <a:prstGeom prst="rect">
            <a:avLst/>
          </a:prstGeom>
        </p:spPr>
      </p:pic>
      <p:pic>
        <p:nvPicPr>
          <p:cNvPr id="18" name="Obrázek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6016" y="1886984"/>
            <a:ext cx="2076450" cy="2209800"/>
          </a:xfrm>
          <a:prstGeom prst="rect">
            <a:avLst/>
          </a:prstGeom>
        </p:spPr>
      </p:pic>
    </p:spTree>
    <p:extLst>
      <p:ext uri="{BB962C8B-B14F-4D97-AF65-F5344CB8AC3E}">
        <p14:creationId xmlns:p14="http://schemas.microsoft.com/office/powerpoint/2010/main" val="295766670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93249"/>
            <a:ext cx="8280920" cy="959487"/>
          </a:xfrm>
        </p:spPr>
        <p:txBody>
          <a:bodyPr/>
          <a:lstStyle/>
          <a:p>
            <a:pPr eaLnBrk="1" hangingPunct="1"/>
            <a:r>
              <a:rPr lang="cs-CZ" altLang="cs-CZ" sz="4800" b="1" dirty="0">
                <a:sym typeface="Wingdings" panose="05000000000000000000" pitchFamily="2" charset="2"/>
              </a:rPr>
              <a:t>Typologie dle učitelek ZŠ </a:t>
            </a:r>
            <a:r>
              <a:rPr lang="cs-CZ" altLang="cs-CZ" sz="2400" b="1" dirty="0">
                <a:sym typeface="Wingdings" panose="05000000000000000000" pitchFamily="2" charset="2"/>
              </a:rPr>
              <a:t>(</a:t>
            </a:r>
            <a:r>
              <a:rPr lang="cs-CZ" altLang="cs-CZ" sz="2400" b="1" dirty="0" err="1">
                <a:sym typeface="Wingdings" panose="05000000000000000000" pitchFamily="2" charset="2"/>
              </a:rPr>
              <a:t>Havigerová</a:t>
            </a:r>
            <a:r>
              <a:rPr lang="cs-CZ" altLang="cs-CZ" sz="2400" b="1" dirty="0">
                <a:sym typeface="Wingdings" panose="05000000000000000000" pitchFamily="2" charset="2"/>
              </a:rPr>
              <a:t>)</a:t>
            </a:r>
            <a:endParaRPr lang="en-US" altLang="cs-CZ" sz="2400" b="1" dirty="0"/>
          </a:p>
        </p:txBody>
      </p:sp>
      <p:sp>
        <p:nvSpPr>
          <p:cNvPr id="11" name="Rectangle 2"/>
          <p:cNvSpPr txBox="1">
            <a:spLocks noChangeArrowheads="1"/>
          </p:cNvSpPr>
          <p:nvPr/>
        </p:nvSpPr>
        <p:spPr bwMode="auto">
          <a:xfrm>
            <a:off x="323528" y="1603245"/>
            <a:ext cx="7979223" cy="456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006600"/>
                </a:solidFill>
                <a:latin typeface="+mj-lt"/>
                <a:ea typeface="+mj-ea"/>
                <a:cs typeface="+mj-cs"/>
              </a:defRPr>
            </a:lvl1pPr>
            <a:lvl2pPr algn="ctr" rtl="0" eaLnBrk="0" fontAlgn="base" hangingPunct="0">
              <a:spcBef>
                <a:spcPct val="0"/>
              </a:spcBef>
              <a:spcAft>
                <a:spcPct val="0"/>
              </a:spcAft>
              <a:defRPr sz="2800" b="1">
                <a:solidFill>
                  <a:srgbClr val="006600"/>
                </a:solidFill>
                <a:latin typeface="Arial" charset="0"/>
              </a:defRPr>
            </a:lvl2pPr>
            <a:lvl3pPr algn="ctr" rtl="0" eaLnBrk="0" fontAlgn="base" hangingPunct="0">
              <a:spcBef>
                <a:spcPct val="0"/>
              </a:spcBef>
              <a:spcAft>
                <a:spcPct val="0"/>
              </a:spcAft>
              <a:defRPr sz="2800" b="1">
                <a:solidFill>
                  <a:srgbClr val="006600"/>
                </a:solidFill>
                <a:latin typeface="Arial" charset="0"/>
              </a:defRPr>
            </a:lvl3pPr>
            <a:lvl4pPr algn="ctr" rtl="0" eaLnBrk="0" fontAlgn="base" hangingPunct="0">
              <a:spcBef>
                <a:spcPct val="0"/>
              </a:spcBef>
              <a:spcAft>
                <a:spcPct val="0"/>
              </a:spcAft>
              <a:defRPr sz="2800" b="1">
                <a:solidFill>
                  <a:srgbClr val="006600"/>
                </a:solidFill>
                <a:latin typeface="Arial" charset="0"/>
              </a:defRPr>
            </a:lvl4pPr>
            <a:lvl5pPr algn="ctr" rtl="0" eaLnBrk="0" fontAlgn="base" hangingPunct="0">
              <a:spcBef>
                <a:spcPct val="0"/>
              </a:spcBef>
              <a:spcAft>
                <a:spcPct val="0"/>
              </a:spcAft>
              <a:defRPr sz="2800" b="1">
                <a:solidFill>
                  <a:srgbClr val="0066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cs-CZ" altLang="cs-CZ" sz="4800" kern="0" dirty="0">
                <a:solidFill>
                  <a:schemeClr val="tx1"/>
                </a:solidFill>
                <a:sym typeface="Wingdings" panose="05000000000000000000" pitchFamily="2" charset="2"/>
              </a:rPr>
              <a:t>1. předčasný čtenář</a:t>
            </a:r>
          </a:p>
          <a:p>
            <a:pPr algn="l" eaLnBrk="1" hangingPunct="1"/>
            <a:r>
              <a:rPr lang="cs-CZ" altLang="cs-CZ" sz="4800" kern="0" dirty="0">
                <a:solidFill>
                  <a:schemeClr val="tx1"/>
                </a:solidFill>
                <a:sym typeface="Wingdings" panose="05000000000000000000" pitchFamily="2" charset="2"/>
              </a:rPr>
              <a:t>2. předčasný počtář </a:t>
            </a:r>
            <a:r>
              <a:rPr lang="cs-CZ" altLang="cs-CZ" sz="4800" kern="0" dirty="0">
                <a:solidFill>
                  <a:srgbClr val="FF0000"/>
                </a:solidFill>
                <a:sym typeface="Wingdings" panose="05000000000000000000" pitchFamily="2" charset="2"/>
                <a:hlinkClick r:id="rId3"/>
              </a:rPr>
              <a:t>–</a:t>
            </a:r>
            <a:r>
              <a:rPr lang="cs-CZ" altLang="cs-CZ" sz="4800" kern="0" dirty="0">
                <a:solidFill>
                  <a:srgbClr val="FF0000"/>
                </a:solidFill>
                <a:sym typeface="Wingdings" panose="05000000000000000000" pitchFamily="2" charset="2"/>
              </a:rPr>
              <a:t> </a:t>
            </a:r>
            <a:r>
              <a:rPr lang="cs-CZ" altLang="cs-CZ" sz="2000" b="0" kern="0" dirty="0">
                <a:solidFill>
                  <a:srgbClr val="FF0000"/>
                </a:solidFill>
                <a:sym typeface="Wingdings" panose="05000000000000000000" pitchFamily="2" charset="2"/>
              </a:rPr>
              <a:t>video top 5 dětí </a:t>
            </a:r>
            <a:r>
              <a:rPr lang="cs-CZ" sz="2000" b="0" u="sng" dirty="0">
                <a:hlinkClick r:id="rId3"/>
              </a:rPr>
              <a:t>https://www.youtube.com/watch?v=L3UgExwWUoM</a:t>
            </a:r>
            <a:endParaRPr lang="cs-CZ" altLang="cs-CZ" sz="2000" b="0" kern="0" dirty="0">
              <a:solidFill>
                <a:srgbClr val="FF0000"/>
              </a:solidFill>
              <a:sym typeface="Wingdings" panose="05000000000000000000" pitchFamily="2" charset="2"/>
            </a:endParaRPr>
          </a:p>
          <a:p>
            <a:pPr algn="l" eaLnBrk="1" hangingPunct="1"/>
            <a:r>
              <a:rPr lang="cs-CZ" altLang="cs-CZ" sz="4800" kern="0" dirty="0">
                <a:solidFill>
                  <a:schemeClr val="tx1"/>
                </a:solidFill>
                <a:sym typeface="Wingdings" panose="05000000000000000000" pitchFamily="2" charset="2"/>
              </a:rPr>
              <a:t>3. sportovec</a:t>
            </a:r>
          </a:p>
          <a:p>
            <a:pPr algn="l" eaLnBrk="1" hangingPunct="1"/>
            <a:r>
              <a:rPr lang="cs-CZ" altLang="cs-CZ" sz="4800" kern="0" dirty="0">
                <a:solidFill>
                  <a:schemeClr val="tx1"/>
                </a:solidFill>
                <a:sym typeface="Wingdings" panose="05000000000000000000" pitchFamily="2" charset="2"/>
              </a:rPr>
              <a:t>4. umělec</a:t>
            </a:r>
          </a:p>
          <a:p>
            <a:pPr algn="l" eaLnBrk="1" hangingPunct="1"/>
            <a:r>
              <a:rPr lang="cs-CZ" altLang="cs-CZ" sz="4800" kern="0" dirty="0">
                <a:solidFill>
                  <a:schemeClr val="tx1"/>
                </a:solidFill>
                <a:sym typeface="Wingdings" panose="05000000000000000000" pitchFamily="2" charset="2"/>
              </a:rPr>
              <a:t>5. dítě s vyhraněným zájmem</a:t>
            </a:r>
            <a:endParaRPr lang="en-US" altLang="cs-CZ" sz="4800" kern="0" dirty="0">
              <a:solidFill>
                <a:schemeClr val="tx1"/>
              </a:solidFill>
            </a:endParaRPr>
          </a:p>
        </p:txBody>
      </p:sp>
    </p:spTree>
    <p:extLst>
      <p:ext uri="{BB962C8B-B14F-4D97-AF65-F5344CB8AC3E}">
        <p14:creationId xmlns:p14="http://schemas.microsoft.com/office/powerpoint/2010/main" val="227648649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normAutofit fontScale="90000"/>
          </a:bodyPr>
          <a:lstStyle/>
          <a:p>
            <a:pPr fontAlgn="auto">
              <a:spcAft>
                <a:spcPts val="0"/>
              </a:spcAft>
              <a:defRPr/>
            </a:pPr>
            <a:br>
              <a:rPr lang="cs-CZ" altLang="en-US" b="1">
                <a:solidFill>
                  <a:schemeClr val="tx1">
                    <a:lumMod val="95000"/>
                    <a:lumOff val="5000"/>
                  </a:schemeClr>
                </a:solidFill>
              </a:rPr>
            </a:br>
            <a:br>
              <a:rPr lang="cs-CZ" altLang="en-US" b="1">
                <a:solidFill>
                  <a:schemeClr val="tx1">
                    <a:lumMod val="95000"/>
                    <a:lumOff val="5000"/>
                  </a:schemeClr>
                </a:solidFill>
              </a:rPr>
            </a:br>
            <a:br>
              <a:rPr lang="cs-CZ" altLang="en-US" b="1">
                <a:solidFill>
                  <a:schemeClr val="tx1">
                    <a:lumMod val="95000"/>
                    <a:lumOff val="5000"/>
                  </a:schemeClr>
                </a:solidFill>
              </a:rPr>
            </a:br>
            <a:endParaRPr lang="en-GB" altLang="en-US">
              <a:solidFill>
                <a:schemeClr val="tx1">
                  <a:lumMod val="95000"/>
                  <a:lumOff val="5000"/>
                </a:schemeClr>
              </a:solidFill>
            </a:endParaRPr>
          </a:p>
        </p:txBody>
      </p:sp>
      <p:sp>
        <p:nvSpPr>
          <p:cNvPr id="16387" name="Zástupný symbol pro obsah 4"/>
          <p:cNvSpPr>
            <a:spLocks noGrp="1"/>
          </p:cNvSpPr>
          <p:nvPr>
            <p:ph idx="1"/>
          </p:nvPr>
        </p:nvSpPr>
        <p:spPr>
          <a:xfrm>
            <a:off x="539750" y="1557338"/>
            <a:ext cx="7986713" cy="4608512"/>
          </a:xfrm>
        </p:spPr>
        <p:txBody>
          <a:bodyPr/>
          <a:lstStyle/>
          <a:p>
            <a:r>
              <a:rPr lang="cs-CZ" altLang="en-US" sz="2800"/>
              <a:t>Podle Maureen Neihart </a:t>
            </a:r>
            <a:r>
              <a:rPr lang="cs-CZ" altLang="en-US"/>
              <a:t>(přednáška v Praze 2011 podle J. Škrabánkové) </a:t>
            </a:r>
            <a:r>
              <a:rPr lang="cs-CZ" altLang="en-US" sz="2800" i="1"/>
              <a:t>před 20-ti lety bylo za nadané považováno dítě, které se dobře chovalo, bylo úspěšné, toužilo po pochvale, dítě s dobrým sebevědomím, spokojené, nepřekračující osnovy, ale takové, kterému chybí dovednost učit se sám do hloubky. </a:t>
            </a:r>
          </a:p>
          <a:p>
            <a:r>
              <a:rPr lang="cs-CZ" altLang="en-US" sz="2800"/>
              <a:t>Uvádí následující aktuální typologii nadaných žáků:</a:t>
            </a:r>
            <a:endParaRPr lang="en-GB" altLang="en-US" sz="2800"/>
          </a:p>
        </p:txBody>
      </p:sp>
      <p:sp>
        <p:nvSpPr>
          <p:cNvPr id="16388" name="TextovéPole 5"/>
          <p:cNvSpPr txBox="1">
            <a:spLocks noChangeArrowheads="1"/>
          </p:cNvSpPr>
          <p:nvPr/>
        </p:nvSpPr>
        <p:spPr bwMode="auto">
          <a:xfrm>
            <a:off x="179512" y="-50800"/>
            <a:ext cx="8507288"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endParaRPr lang="cs-CZ" altLang="en-US" sz="3600" b="1" dirty="0"/>
          </a:p>
          <a:p>
            <a:pPr algn="ctr" eaLnBrk="1" hangingPunct="1"/>
            <a:r>
              <a:rPr lang="cs-CZ" altLang="en-US" sz="4400" b="1" dirty="0">
                <a:latin typeface="+mj-lt"/>
              </a:rPr>
              <a:t>Aktuální typologie nadaných žáků</a:t>
            </a:r>
            <a:br>
              <a:rPr lang="en-GB" altLang="en-US" sz="4400" dirty="0">
                <a:latin typeface="+mj-lt"/>
              </a:rPr>
            </a:br>
            <a:endParaRPr lang="en-GB" altLang="en-US" sz="4400" dirty="0">
              <a:latin typeface="+mj-lt"/>
            </a:endParaRPr>
          </a:p>
        </p:txBody>
      </p:sp>
    </p:spTree>
    <p:extLst>
      <p:ext uri="{BB962C8B-B14F-4D97-AF65-F5344CB8AC3E}">
        <p14:creationId xmlns:p14="http://schemas.microsoft.com/office/powerpoint/2010/main" val="1691591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107158" y="548680"/>
            <a:ext cx="9036050" cy="1331913"/>
          </a:xfrm>
        </p:spPr>
        <p:txBody>
          <a:bodyPr/>
          <a:lstStyle/>
          <a:p>
            <a:pPr algn="ctr" fontAlgn="auto">
              <a:spcAft>
                <a:spcPts val="0"/>
              </a:spcAft>
              <a:defRPr/>
            </a:pPr>
            <a:br>
              <a:rPr lang="cs-CZ" altLang="en-US" sz="4400" b="1" i="1" dirty="0">
                <a:solidFill>
                  <a:schemeClr val="tx1">
                    <a:lumMod val="95000"/>
                    <a:lumOff val="5000"/>
                  </a:schemeClr>
                </a:solidFill>
              </a:rPr>
            </a:br>
            <a:r>
              <a:rPr lang="cs-CZ" altLang="en-US" sz="4400" b="1" i="1" dirty="0">
                <a:solidFill>
                  <a:schemeClr val="tx1">
                    <a:lumMod val="95000"/>
                    <a:lumOff val="5000"/>
                  </a:schemeClr>
                </a:solidFill>
              </a:rPr>
              <a:t>1</a:t>
            </a:r>
            <a:r>
              <a:rPr lang="cs-CZ" altLang="en-US" sz="4400" b="1" i="1" dirty="0">
                <a:solidFill>
                  <a:schemeClr val="tx1"/>
                </a:solidFill>
              </a:rPr>
              <a:t>. ÚSPĚŠNÝ nadaný </a:t>
            </a:r>
            <a:r>
              <a:rPr lang="cs-CZ" altLang="en-US" sz="4400" b="1" i="1" dirty="0">
                <a:solidFill>
                  <a:schemeClr val="tx1">
                    <a:lumMod val="95000"/>
                    <a:lumOff val="5000"/>
                  </a:schemeClr>
                </a:solidFill>
              </a:rPr>
              <a:t>-­ charakteristika:</a:t>
            </a:r>
            <a:br>
              <a:rPr lang="en-GB" altLang="en-US" sz="4400" dirty="0">
                <a:solidFill>
                  <a:schemeClr val="tx1">
                    <a:lumMod val="95000"/>
                    <a:lumOff val="5000"/>
                  </a:schemeClr>
                </a:solidFill>
              </a:rPr>
            </a:br>
            <a:endParaRPr lang="en-GB" altLang="en-US" sz="4400" dirty="0">
              <a:solidFill>
                <a:schemeClr val="tx1">
                  <a:lumMod val="95000"/>
                  <a:lumOff val="5000"/>
                </a:schemeClr>
              </a:solidFill>
            </a:endParaRPr>
          </a:p>
        </p:txBody>
      </p:sp>
      <p:sp>
        <p:nvSpPr>
          <p:cNvPr id="3" name="Zástupný symbol pro obsah 2"/>
          <p:cNvSpPr>
            <a:spLocks noGrp="1"/>
          </p:cNvSpPr>
          <p:nvPr>
            <p:ph idx="1"/>
          </p:nvPr>
        </p:nvSpPr>
        <p:spPr>
          <a:xfrm>
            <a:off x="323850" y="1773238"/>
            <a:ext cx="8712200" cy="4679950"/>
          </a:xfrm>
        </p:spPr>
        <p:txBody>
          <a:bodyPr rtlCol="0">
            <a:normAutofit/>
          </a:bodyPr>
          <a:lstStyle/>
          <a:p>
            <a:pPr marL="0" indent="0" fontAlgn="auto">
              <a:buFontTx/>
              <a:buNone/>
              <a:defRPr/>
            </a:pPr>
            <a:r>
              <a:rPr lang="cs-CZ" sz="2800" dirty="0"/>
              <a:t>V posledních letech se změnilo chápání tohoto typu nadání:</a:t>
            </a:r>
            <a:endParaRPr lang="en-GB" sz="2800" dirty="0"/>
          </a:p>
          <a:p>
            <a:pPr marL="91440" indent="-91440" fontAlgn="auto">
              <a:buFont typeface="Arial" panose="020B0604020202020204" pitchFamily="34" charset="0"/>
              <a:buChar char="•"/>
              <a:defRPr/>
            </a:pPr>
            <a:r>
              <a:rPr lang="cs-CZ" sz="2800" dirty="0"/>
              <a:t>je úspěšný ve škole;</a:t>
            </a:r>
            <a:endParaRPr lang="en-GB" sz="2800" dirty="0"/>
          </a:p>
          <a:p>
            <a:pPr marL="91440" indent="-91440" fontAlgn="auto">
              <a:buFont typeface="Arial" panose="020B0604020202020204" pitchFamily="34" charset="0"/>
              <a:buChar char="•"/>
              <a:defRPr/>
            </a:pPr>
            <a:r>
              <a:rPr lang="cs-CZ" sz="2800" dirty="0"/>
              <a:t>záleží mu na tom, aby se líbil učitelům a dostával dobré známky;</a:t>
            </a:r>
            <a:endParaRPr lang="en-GB" sz="2800" dirty="0"/>
          </a:p>
          <a:p>
            <a:pPr marL="91440" indent="-91440" fontAlgn="auto">
              <a:buFont typeface="Arial" panose="020B0604020202020204" pitchFamily="34" charset="0"/>
              <a:buChar char="•"/>
              <a:defRPr/>
            </a:pPr>
            <a:r>
              <a:rPr lang="cs-CZ" sz="2800" dirty="0"/>
              <a:t>je konformní, závislý;</a:t>
            </a:r>
            <a:endParaRPr lang="en-GB" sz="2800" dirty="0"/>
          </a:p>
          <a:p>
            <a:pPr marL="91440" indent="-91440" fontAlgn="auto">
              <a:buFont typeface="Arial" panose="020B0604020202020204" pitchFamily="34" charset="0"/>
              <a:buChar char="•"/>
              <a:defRPr/>
            </a:pPr>
            <a:r>
              <a:rPr lang="cs-CZ" sz="2800" dirty="0"/>
              <a:t>volí bezpečné činnosti, vyhýbá se riziku;</a:t>
            </a:r>
            <a:endParaRPr lang="en-GB" sz="2800" dirty="0"/>
          </a:p>
          <a:p>
            <a:pPr marL="91440" indent="-91440" fontAlgn="auto">
              <a:buFont typeface="Arial" panose="020B0604020202020204" pitchFamily="34" charset="0"/>
              <a:buChar char="•"/>
              <a:defRPr/>
            </a:pPr>
            <a:r>
              <a:rPr lang="cs-CZ" sz="2800" dirty="0"/>
              <a:t>většinou je milován rodiči i učiteli, obdivován vrstevníky.</a:t>
            </a:r>
            <a:endParaRPr lang="en-GB" sz="2800" dirty="0"/>
          </a:p>
          <a:p>
            <a:pPr marL="91440" indent="-91440" fontAlgn="auto">
              <a:buFont typeface="Arial" panose="020B0604020202020204" pitchFamily="34" charset="0"/>
              <a:buChar char="•"/>
              <a:defRPr/>
            </a:pPr>
            <a:endParaRPr lang="en-GB" dirty="0"/>
          </a:p>
        </p:txBody>
      </p:sp>
    </p:spTree>
    <p:extLst>
      <p:ext uri="{BB962C8B-B14F-4D97-AF65-F5344CB8AC3E}">
        <p14:creationId xmlns:p14="http://schemas.microsoft.com/office/powerpoint/2010/main" val="3438372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685800" y="152400"/>
            <a:ext cx="6870700" cy="1763713"/>
          </a:xfrm>
        </p:spPr>
        <p:txBody>
          <a:bodyPr>
            <a:normAutofit fontScale="90000"/>
          </a:bodyPr>
          <a:lstStyle/>
          <a:p>
            <a:pPr fontAlgn="auto">
              <a:spcAft>
                <a:spcPts val="0"/>
              </a:spcAft>
              <a:defRPr/>
            </a:pPr>
            <a:br>
              <a:rPr lang="cs-CZ" altLang="en-US" sz="3200" b="1" i="1" dirty="0">
                <a:solidFill>
                  <a:schemeClr val="tx1">
                    <a:lumMod val="95000"/>
                    <a:lumOff val="5000"/>
                  </a:schemeClr>
                </a:solidFill>
              </a:rPr>
            </a:br>
            <a:br>
              <a:rPr lang="cs-CZ" altLang="en-US" sz="3200" b="1" i="1" dirty="0">
                <a:solidFill>
                  <a:schemeClr val="tx1">
                    <a:lumMod val="95000"/>
                    <a:lumOff val="5000"/>
                  </a:schemeClr>
                </a:solidFill>
              </a:rPr>
            </a:br>
            <a:r>
              <a:rPr lang="cs-CZ" altLang="en-US" sz="3200" b="1" i="1" dirty="0">
                <a:solidFill>
                  <a:schemeClr val="tx1">
                    <a:lumMod val="95000"/>
                    <a:lumOff val="5000"/>
                  </a:schemeClr>
                </a:solidFill>
              </a:rPr>
              <a:t>Podpora pro tento typ nadaného doma a ve škole: </a:t>
            </a:r>
            <a:br>
              <a:rPr lang="en-GB" altLang="en-US" sz="3200" dirty="0">
                <a:solidFill>
                  <a:schemeClr val="tx1">
                    <a:lumMod val="95000"/>
                    <a:lumOff val="5000"/>
                  </a:schemeClr>
                </a:solidFill>
              </a:rPr>
            </a:br>
            <a:endParaRPr lang="en-GB" altLang="en-US" sz="3200" dirty="0">
              <a:solidFill>
                <a:schemeClr val="tx1">
                  <a:lumMod val="95000"/>
                  <a:lumOff val="5000"/>
                </a:schemeClr>
              </a:solidFill>
            </a:endParaRPr>
          </a:p>
        </p:txBody>
      </p:sp>
      <p:sp>
        <p:nvSpPr>
          <p:cNvPr id="18435" name="Zástupný symbol pro obsah 2"/>
          <p:cNvSpPr>
            <a:spLocks noGrp="1"/>
          </p:cNvSpPr>
          <p:nvPr>
            <p:ph idx="1"/>
          </p:nvPr>
        </p:nvSpPr>
        <p:spPr>
          <a:xfrm>
            <a:off x="685800" y="1916113"/>
            <a:ext cx="7696200" cy="3570287"/>
          </a:xfrm>
        </p:spPr>
        <p:txBody>
          <a:bodyPr/>
          <a:lstStyle/>
          <a:p>
            <a:pPr>
              <a:buFont typeface="Arial" panose="020B0604020202020204" pitchFamily="34" charset="0"/>
              <a:buChar char="•"/>
            </a:pPr>
            <a:r>
              <a:rPr lang="cs-CZ" altLang="en-US" sz="2800"/>
              <a:t> předkládat složitější problémy k řešení;</a:t>
            </a:r>
            <a:endParaRPr lang="en-GB" altLang="en-US" sz="2800"/>
          </a:p>
          <a:p>
            <a:pPr>
              <a:buFont typeface="Arial" panose="020B0604020202020204" pitchFamily="34" charset="0"/>
              <a:buChar char="•"/>
            </a:pPr>
            <a:r>
              <a:rPr lang="cs-CZ" altLang="en-US" sz="2800"/>
              <a:t> akcelerovat výuku;</a:t>
            </a:r>
            <a:endParaRPr lang="en-GB" altLang="en-US" sz="2800"/>
          </a:p>
          <a:p>
            <a:pPr>
              <a:buFont typeface="Arial" panose="020B0604020202020204" pitchFamily="34" charset="0"/>
              <a:buChar char="•"/>
            </a:pPr>
            <a:r>
              <a:rPr lang="cs-CZ" altLang="en-US" sz="2800"/>
              <a:t> povzbuzovat rozvoj nadání;</a:t>
            </a:r>
            <a:endParaRPr lang="en-GB" altLang="en-US" sz="2800"/>
          </a:p>
          <a:p>
            <a:pPr>
              <a:buFont typeface="Arial" panose="020B0604020202020204" pitchFamily="34" charset="0"/>
              <a:buChar char="•"/>
            </a:pPr>
            <a:r>
              <a:rPr lang="cs-CZ" altLang="en-US" sz="2800"/>
              <a:t> systematicky povzbuzovat odvahu riskovat a osamostatňovat se.</a:t>
            </a:r>
            <a:endParaRPr lang="en-GB" altLang="en-US" sz="2800"/>
          </a:p>
          <a:p>
            <a:pPr>
              <a:buFont typeface="Arial" panose="020B0604020202020204" pitchFamily="34" charset="0"/>
              <a:buChar char="•"/>
            </a:pPr>
            <a:endParaRPr lang="en-GB" altLang="en-US" sz="2800"/>
          </a:p>
        </p:txBody>
      </p:sp>
    </p:spTree>
    <p:extLst>
      <p:ext uri="{BB962C8B-B14F-4D97-AF65-F5344CB8AC3E}">
        <p14:creationId xmlns:p14="http://schemas.microsoft.com/office/powerpoint/2010/main" val="1714536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179388" y="152400"/>
            <a:ext cx="8353425" cy="1600200"/>
          </a:xfrm>
        </p:spPr>
        <p:txBody>
          <a:bodyPr/>
          <a:lstStyle/>
          <a:p>
            <a:pPr fontAlgn="auto">
              <a:spcAft>
                <a:spcPts val="0"/>
              </a:spcAft>
              <a:defRPr/>
            </a:pPr>
            <a:r>
              <a:rPr lang="cs-CZ" altLang="en-US" sz="3200" b="1" i="1">
                <a:solidFill>
                  <a:schemeClr val="tx1">
                    <a:lumMod val="95000"/>
                    <a:lumOff val="5000"/>
                  </a:schemeClr>
                </a:solidFill>
              </a:rPr>
              <a:t>2. kreativní nadaný - charakteristika:</a:t>
            </a:r>
            <a:br>
              <a:rPr lang="en-GB" altLang="en-US" sz="3200">
                <a:solidFill>
                  <a:schemeClr val="tx1">
                    <a:lumMod val="95000"/>
                    <a:lumOff val="5000"/>
                  </a:schemeClr>
                </a:solidFill>
              </a:rPr>
            </a:br>
            <a:endParaRPr lang="en-GB" altLang="en-US" sz="3200">
              <a:solidFill>
                <a:schemeClr val="tx1">
                  <a:lumMod val="95000"/>
                  <a:lumOff val="5000"/>
                </a:schemeClr>
              </a:solidFill>
            </a:endParaRPr>
          </a:p>
        </p:txBody>
      </p:sp>
      <p:sp>
        <p:nvSpPr>
          <p:cNvPr id="16387" name="Zástupný symbol pro obsah 2"/>
          <p:cNvSpPr>
            <a:spLocks noGrp="1"/>
          </p:cNvSpPr>
          <p:nvPr>
            <p:ph idx="1"/>
          </p:nvPr>
        </p:nvSpPr>
        <p:spPr>
          <a:xfrm>
            <a:off x="611188" y="1412875"/>
            <a:ext cx="7770812" cy="5040313"/>
          </a:xfrm>
        </p:spPr>
        <p:txBody>
          <a:bodyPr rtlCol="0">
            <a:normAutofit lnSpcReduction="10000"/>
          </a:bodyPr>
          <a:lstStyle/>
          <a:p>
            <a:pPr marL="91440" indent="-91440" fontAlgn="auto">
              <a:buFont typeface="Arial" panose="020B0604020202020204" pitchFamily="34" charset="0"/>
              <a:buChar char="•"/>
              <a:defRPr/>
            </a:pPr>
            <a:r>
              <a:rPr lang="cs-CZ" altLang="cs-CZ" sz="3000" dirty="0"/>
              <a:t> má silnou vnitřní motivaci;</a:t>
            </a:r>
            <a:endParaRPr lang="en-GB" altLang="cs-CZ" sz="3000" dirty="0"/>
          </a:p>
          <a:p>
            <a:pPr marL="91440" indent="-91440" fontAlgn="auto">
              <a:buFont typeface="Arial" panose="020B0604020202020204" pitchFamily="34" charset="0"/>
              <a:buChar char="•"/>
              <a:defRPr/>
            </a:pPr>
            <a:r>
              <a:rPr lang="cs-CZ" altLang="cs-CZ" sz="3000" dirty="0"/>
              <a:t> je androgynní </a:t>
            </a:r>
            <a:r>
              <a:rPr lang="cs-CZ" altLang="cs-CZ" sz="1600" dirty="0"/>
              <a:t>(</a:t>
            </a:r>
            <a:r>
              <a:rPr lang="en-GB" altLang="cs-CZ" sz="1600" b="1" dirty="0" err="1"/>
              <a:t>člověk</a:t>
            </a:r>
            <a:r>
              <a:rPr lang="en-GB" altLang="cs-CZ" sz="1600" b="1" dirty="0"/>
              <a:t> </a:t>
            </a:r>
            <a:r>
              <a:rPr lang="en-GB" altLang="cs-CZ" sz="1600" b="1" dirty="0" err="1"/>
              <a:t>mající</a:t>
            </a:r>
            <a:r>
              <a:rPr lang="en-GB" altLang="cs-CZ" sz="1600" b="1" dirty="0"/>
              <a:t> </a:t>
            </a:r>
            <a:r>
              <a:rPr lang="en-GB" altLang="cs-CZ" sz="1600" b="1" dirty="0" err="1"/>
              <a:t>značné</a:t>
            </a:r>
            <a:r>
              <a:rPr lang="en-GB" altLang="cs-CZ" sz="1600" b="1" dirty="0"/>
              <a:t> </a:t>
            </a:r>
            <a:r>
              <a:rPr lang="en-GB" altLang="cs-CZ" sz="1600" b="1" dirty="0" err="1"/>
              <a:t>množství</a:t>
            </a:r>
            <a:r>
              <a:rPr lang="en-GB" altLang="cs-CZ" sz="1600" b="1" dirty="0"/>
              <a:t> </a:t>
            </a:r>
            <a:r>
              <a:rPr lang="en-GB" altLang="cs-CZ" sz="1600" b="1" dirty="0" err="1"/>
              <a:t>projevů</a:t>
            </a:r>
            <a:r>
              <a:rPr lang="en-GB" altLang="cs-CZ" sz="1600" b="1" dirty="0"/>
              <a:t> </a:t>
            </a:r>
            <a:r>
              <a:rPr lang="en-GB" altLang="cs-CZ" sz="1600" b="1" dirty="0" err="1"/>
              <a:t>chování</a:t>
            </a:r>
            <a:r>
              <a:rPr lang="en-GB" altLang="cs-CZ" sz="1600" b="1" dirty="0"/>
              <a:t> a </a:t>
            </a:r>
            <a:r>
              <a:rPr lang="en-GB" altLang="cs-CZ" sz="1600" b="1" dirty="0" err="1"/>
              <a:t>prožívání</a:t>
            </a:r>
            <a:r>
              <a:rPr lang="en-GB" altLang="cs-CZ" sz="1600" b="1" dirty="0"/>
              <a:t>, </a:t>
            </a:r>
            <a:r>
              <a:rPr lang="en-GB" altLang="cs-CZ" sz="1600" b="1" dirty="0" err="1"/>
              <a:t>vlastností</a:t>
            </a:r>
            <a:r>
              <a:rPr lang="en-GB" altLang="cs-CZ" sz="1600" b="1" dirty="0"/>
              <a:t> a </a:t>
            </a:r>
            <a:r>
              <a:rPr lang="en-GB" altLang="cs-CZ" sz="1600" b="1" dirty="0" err="1"/>
              <a:t>rysů</a:t>
            </a:r>
            <a:r>
              <a:rPr lang="en-GB" altLang="cs-CZ" sz="1600" b="1" dirty="0"/>
              <a:t> </a:t>
            </a:r>
            <a:r>
              <a:rPr lang="en-GB" altLang="cs-CZ" sz="1600" b="1" dirty="0" err="1"/>
              <a:t>osobnosti</a:t>
            </a:r>
            <a:r>
              <a:rPr lang="en-GB" altLang="cs-CZ" sz="1600" b="1" dirty="0"/>
              <a:t> </a:t>
            </a:r>
            <a:r>
              <a:rPr lang="en-GB" altLang="cs-CZ" sz="1600" b="1" dirty="0" err="1"/>
              <a:t>mužských</a:t>
            </a:r>
            <a:r>
              <a:rPr lang="en-GB" altLang="cs-CZ" sz="1600" b="1" dirty="0"/>
              <a:t> (</a:t>
            </a:r>
            <a:r>
              <a:rPr lang="cs-CZ" altLang="cs-CZ" sz="1600" b="1" dirty="0"/>
              <a:t>maskulinních)</a:t>
            </a:r>
            <a:r>
              <a:rPr lang="en-GB" altLang="cs-CZ" sz="1600" b="1" dirty="0"/>
              <a:t> </a:t>
            </a:r>
            <a:r>
              <a:rPr lang="en-GB" altLang="cs-CZ" sz="1600" b="1" dirty="0" err="1"/>
              <a:t>i</a:t>
            </a:r>
            <a:r>
              <a:rPr lang="en-GB" altLang="cs-CZ" sz="1600" b="1" dirty="0"/>
              <a:t> </a:t>
            </a:r>
            <a:r>
              <a:rPr lang="en-GB" altLang="cs-CZ" sz="1600" b="1" dirty="0" err="1"/>
              <a:t>ženských</a:t>
            </a:r>
            <a:r>
              <a:rPr lang="en-GB" altLang="cs-CZ" sz="1600" b="1" dirty="0"/>
              <a:t> (</a:t>
            </a:r>
            <a:r>
              <a:rPr lang="en-GB" altLang="cs-CZ" sz="1600" b="1" dirty="0" err="1"/>
              <a:t>feminních</a:t>
            </a:r>
            <a:r>
              <a:rPr lang="en-GB" altLang="cs-CZ" sz="1600" b="1" dirty="0"/>
              <a:t>)</a:t>
            </a:r>
            <a:r>
              <a:rPr lang="cs-CZ" altLang="cs-CZ" sz="1600" b="1" dirty="0"/>
              <a:t> – prof. Kohoutek);</a:t>
            </a:r>
            <a:r>
              <a:rPr lang="en-GB" altLang="cs-CZ" sz="1600" b="1" dirty="0"/>
              <a:t> </a:t>
            </a:r>
            <a:endParaRPr lang="en-GB" altLang="cs-CZ" sz="1600" dirty="0"/>
          </a:p>
          <a:p>
            <a:pPr marL="91440" indent="-91440" fontAlgn="auto">
              <a:buFont typeface="Arial" panose="020B0604020202020204" pitchFamily="34" charset="0"/>
              <a:buChar char="•"/>
              <a:defRPr/>
            </a:pPr>
            <a:r>
              <a:rPr lang="cs-CZ" altLang="cs-CZ" sz="3000" dirty="0"/>
              <a:t> má snížené sebeovládání;</a:t>
            </a:r>
            <a:endParaRPr lang="en-GB" altLang="cs-CZ" sz="3000" dirty="0"/>
          </a:p>
          <a:p>
            <a:pPr marL="91440" indent="-91440" fontAlgn="auto">
              <a:buFont typeface="Arial" panose="020B0604020202020204" pitchFamily="34" charset="0"/>
              <a:buChar char="•"/>
              <a:defRPr/>
            </a:pPr>
            <a:r>
              <a:rPr lang="cs-CZ" altLang="cs-CZ" sz="3000" dirty="0"/>
              <a:t> je emocionálně labilní;</a:t>
            </a:r>
            <a:endParaRPr lang="en-GB" altLang="cs-CZ" sz="3000" dirty="0"/>
          </a:p>
          <a:p>
            <a:pPr marL="91440" indent="-91440" fontAlgn="auto">
              <a:buFont typeface="Arial" panose="020B0604020202020204" pitchFamily="34" charset="0"/>
              <a:buChar char="•"/>
              <a:defRPr/>
            </a:pPr>
            <a:r>
              <a:rPr lang="cs-CZ" altLang="cs-CZ" sz="3000" dirty="0"/>
              <a:t> má vysokou míru energie;</a:t>
            </a:r>
            <a:endParaRPr lang="en-GB" altLang="cs-CZ" sz="3000" dirty="0"/>
          </a:p>
          <a:p>
            <a:pPr marL="91440" indent="-91440" fontAlgn="auto">
              <a:buFont typeface="Arial" panose="020B0604020202020204" pitchFamily="34" charset="0"/>
              <a:buChar char="•"/>
              <a:defRPr/>
            </a:pPr>
            <a:r>
              <a:rPr lang="cs-CZ" altLang="cs-CZ" sz="3000" dirty="0"/>
              <a:t> má malý zájem vyhovět očekávání okolí, může být v konfliktu s vrstevníky.</a:t>
            </a:r>
            <a:endParaRPr lang="en-GB" altLang="cs-CZ" sz="3000" dirty="0"/>
          </a:p>
          <a:p>
            <a:pPr marL="91440" indent="-91440" fontAlgn="auto">
              <a:buFont typeface="Tw Cen MT" panose="020B0602020104020603" pitchFamily="34" charset="0"/>
              <a:buChar char=" "/>
              <a:defRPr/>
            </a:pPr>
            <a:r>
              <a:rPr lang="cs-CZ" altLang="cs-CZ" dirty="0"/>
              <a:t> </a:t>
            </a:r>
            <a:r>
              <a:rPr lang="cs-CZ" altLang="cs-CZ" sz="2400" b="1" dirty="0"/>
              <a:t>P</a:t>
            </a:r>
            <a:r>
              <a:rPr lang="cs-CZ" altLang="cs-CZ" sz="2400" b="1" i="1" dirty="0"/>
              <a:t>oznámka:</a:t>
            </a:r>
            <a:r>
              <a:rPr lang="cs-CZ" altLang="cs-CZ" sz="2400" dirty="0"/>
              <a:t> </a:t>
            </a:r>
            <a:r>
              <a:rPr lang="cs-CZ" altLang="cs-CZ" sz="2400" i="1" dirty="0"/>
              <a:t>Je potřeba ptát se, v jakých oblastech je   kreativní, ne jak je kreativní!</a:t>
            </a:r>
            <a:endParaRPr lang="en-GB" altLang="cs-CZ" sz="2400" i="1" dirty="0"/>
          </a:p>
          <a:p>
            <a:pPr marL="91440" indent="-91440" fontAlgn="auto">
              <a:buFont typeface="Tw Cen MT" panose="020B0602020104020603" pitchFamily="34" charset="0"/>
              <a:buChar char=" "/>
              <a:defRPr/>
            </a:pPr>
            <a:endParaRPr lang="en-GB" altLang="cs-CZ" sz="2800" dirty="0"/>
          </a:p>
        </p:txBody>
      </p:sp>
    </p:spTree>
    <p:extLst>
      <p:ext uri="{BB962C8B-B14F-4D97-AF65-F5344CB8AC3E}">
        <p14:creationId xmlns:p14="http://schemas.microsoft.com/office/powerpoint/2010/main" val="3961338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323850" y="476250"/>
            <a:ext cx="8424863" cy="1008534"/>
          </a:xfrm>
        </p:spPr>
        <p:txBody>
          <a:bodyPr>
            <a:normAutofit fontScale="90000"/>
          </a:bodyPr>
          <a:lstStyle/>
          <a:p>
            <a:pPr fontAlgn="auto">
              <a:spcAft>
                <a:spcPts val="0"/>
              </a:spcAft>
              <a:defRPr/>
            </a:pPr>
            <a:br>
              <a:rPr lang="cs-CZ" altLang="en-US" sz="3200" b="1" i="1" dirty="0">
                <a:solidFill>
                  <a:schemeClr val="tx1">
                    <a:lumMod val="95000"/>
                    <a:lumOff val="5000"/>
                  </a:schemeClr>
                </a:solidFill>
              </a:rPr>
            </a:br>
            <a:br>
              <a:rPr lang="cs-CZ" altLang="en-US" sz="3200" b="1" i="1" dirty="0">
                <a:solidFill>
                  <a:schemeClr val="tx1">
                    <a:lumMod val="95000"/>
                    <a:lumOff val="5000"/>
                  </a:schemeClr>
                </a:solidFill>
              </a:rPr>
            </a:br>
            <a:br>
              <a:rPr lang="cs-CZ" altLang="en-US" sz="3200" b="1" i="1" dirty="0">
                <a:solidFill>
                  <a:schemeClr val="tx1">
                    <a:lumMod val="95000"/>
                    <a:lumOff val="5000"/>
                  </a:schemeClr>
                </a:solidFill>
              </a:rPr>
            </a:br>
            <a:r>
              <a:rPr lang="cs-CZ" altLang="en-US" sz="3200" b="1" i="1" dirty="0">
                <a:solidFill>
                  <a:schemeClr val="tx1">
                    <a:lumMod val="95000"/>
                    <a:lumOff val="5000"/>
                  </a:schemeClr>
                </a:solidFill>
              </a:rPr>
              <a:t>  Podpora pro tento typ nadaného doma a ve škole: </a:t>
            </a:r>
            <a:br>
              <a:rPr lang="en-GB" altLang="en-US" sz="3200" dirty="0">
                <a:solidFill>
                  <a:schemeClr val="tx1">
                    <a:lumMod val="95000"/>
                    <a:lumOff val="5000"/>
                  </a:schemeClr>
                </a:solidFill>
              </a:rPr>
            </a:br>
            <a:endParaRPr lang="en-GB" altLang="en-US" sz="3200" dirty="0">
              <a:solidFill>
                <a:schemeClr val="tx1">
                  <a:lumMod val="95000"/>
                  <a:lumOff val="5000"/>
                </a:schemeClr>
              </a:solidFill>
            </a:endParaRPr>
          </a:p>
        </p:txBody>
      </p:sp>
      <p:sp>
        <p:nvSpPr>
          <p:cNvPr id="3" name="Zástupný symbol pro obsah 2"/>
          <p:cNvSpPr>
            <a:spLocks noGrp="1"/>
          </p:cNvSpPr>
          <p:nvPr>
            <p:ph idx="1"/>
          </p:nvPr>
        </p:nvSpPr>
        <p:spPr>
          <a:xfrm>
            <a:off x="555625" y="1676400"/>
            <a:ext cx="8569325" cy="4144963"/>
          </a:xfrm>
        </p:spPr>
        <p:txBody>
          <a:bodyPr rtlCol="0">
            <a:normAutofit fontScale="92500" lnSpcReduction="20000"/>
          </a:bodyPr>
          <a:lstStyle/>
          <a:p>
            <a:pPr marL="91440" indent="-91440" fontAlgn="auto">
              <a:buFont typeface="Arial" panose="020B0604020202020204" pitchFamily="34" charset="0"/>
              <a:buChar char="•"/>
              <a:defRPr/>
            </a:pPr>
            <a:r>
              <a:rPr lang="cs-CZ" sz="3000" dirty="0"/>
              <a:t> odměňovat neotřelé myšlení;</a:t>
            </a:r>
            <a:endParaRPr lang="en-GB" sz="3000" dirty="0"/>
          </a:p>
          <a:p>
            <a:pPr marL="91440" indent="-91440" fontAlgn="auto">
              <a:buFont typeface="Arial" panose="020B0604020202020204" pitchFamily="34" charset="0"/>
              <a:buChar char="•"/>
              <a:defRPr/>
            </a:pPr>
            <a:r>
              <a:rPr lang="cs-CZ" sz="3000" dirty="0"/>
              <a:t> odměňovat a podporovat překonávání překážek (plnění obtížných úkolů);</a:t>
            </a:r>
            <a:endParaRPr lang="en-GB" sz="3000" dirty="0"/>
          </a:p>
          <a:p>
            <a:pPr marL="91440" indent="-91440" fontAlgn="auto">
              <a:buFont typeface="Arial" panose="020B0604020202020204" pitchFamily="34" charset="0"/>
              <a:buChar char="•"/>
              <a:defRPr/>
            </a:pPr>
            <a:r>
              <a:rPr lang="cs-CZ" sz="3000" dirty="0"/>
              <a:t> poskytnout </a:t>
            </a:r>
            <a:r>
              <a:rPr lang="cs-CZ" sz="3000" dirty="0" err="1"/>
              <a:t>mentoring</a:t>
            </a:r>
            <a:r>
              <a:rPr lang="cs-CZ" sz="3000" dirty="0"/>
              <a:t>;</a:t>
            </a:r>
            <a:endParaRPr lang="en-GB" sz="3000" dirty="0"/>
          </a:p>
          <a:p>
            <a:pPr marL="91440" indent="-91440" fontAlgn="auto">
              <a:buFont typeface="Arial" panose="020B0604020202020204" pitchFamily="34" charset="0"/>
              <a:buChar char="•"/>
              <a:defRPr/>
            </a:pPr>
            <a:r>
              <a:rPr lang="cs-CZ" sz="3000" dirty="0"/>
              <a:t> zajistit možnost vzdělávání v oblasti nadání (zajistit někoho, kdo ho povede);</a:t>
            </a:r>
            <a:endParaRPr lang="en-GB" sz="3000" dirty="0"/>
          </a:p>
          <a:p>
            <a:pPr marL="91440" indent="-91440" fontAlgn="auto">
              <a:buFont typeface="Arial" panose="020B0604020202020204" pitchFamily="34" charset="0"/>
              <a:buChar char="•"/>
              <a:defRPr/>
            </a:pPr>
            <a:r>
              <a:rPr lang="cs-CZ" sz="3000" dirty="0"/>
              <a:t> tolerovat typ výrazně odlišný od průměru </a:t>
            </a:r>
          </a:p>
          <a:p>
            <a:pPr fontAlgn="auto">
              <a:buFont typeface="Arial" panose="020B0604020202020204" pitchFamily="34" charset="0"/>
              <a:buChar char="•"/>
              <a:defRPr/>
            </a:pPr>
            <a:r>
              <a:rPr lang="cs-CZ" sz="3000" dirty="0"/>
              <a:t>v dospělosti vyšší nebezpečí psychických poruch ve srovnání s průměrnou populací,  především u výtvarně a literárně nadaných.</a:t>
            </a:r>
            <a:endParaRPr lang="en-GB" sz="3000" dirty="0"/>
          </a:p>
          <a:p>
            <a:pPr marL="91440" indent="-91440" fontAlgn="auto">
              <a:buFont typeface="Tw Cen MT" panose="020B0602020104020603" pitchFamily="34" charset="0"/>
              <a:buChar char=" "/>
              <a:defRPr/>
            </a:pPr>
            <a:endParaRPr lang="en-GB" sz="2800" dirty="0"/>
          </a:p>
        </p:txBody>
      </p:sp>
    </p:spTree>
    <p:extLst>
      <p:ext uri="{BB962C8B-B14F-4D97-AF65-F5344CB8AC3E}">
        <p14:creationId xmlns:p14="http://schemas.microsoft.com/office/powerpoint/2010/main" val="2247701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179388" y="152400"/>
            <a:ext cx="8785225" cy="1260475"/>
          </a:xfrm>
        </p:spPr>
        <p:txBody>
          <a:bodyPr/>
          <a:lstStyle/>
          <a:p>
            <a:pPr fontAlgn="auto">
              <a:spcAft>
                <a:spcPts val="0"/>
              </a:spcAft>
              <a:defRPr/>
            </a:pPr>
            <a:r>
              <a:rPr lang="cs-CZ" altLang="en-US" sz="3600" b="1" i="1">
                <a:solidFill>
                  <a:schemeClr val="tx1">
                    <a:lumMod val="95000"/>
                    <a:lumOff val="5000"/>
                  </a:schemeClr>
                </a:solidFill>
              </a:rPr>
              <a:t>3.„utajený“ nadaný -­ charakteristika:</a:t>
            </a:r>
            <a:br>
              <a:rPr lang="en-GB" altLang="en-US" sz="3600">
                <a:solidFill>
                  <a:schemeClr val="tx1">
                    <a:lumMod val="95000"/>
                    <a:lumOff val="5000"/>
                  </a:schemeClr>
                </a:solidFill>
              </a:rPr>
            </a:br>
            <a:endParaRPr lang="en-GB" altLang="en-US" sz="3600">
              <a:solidFill>
                <a:schemeClr val="tx1">
                  <a:lumMod val="95000"/>
                  <a:lumOff val="5000"/>
                </a:schemeClr>
              </a:solidFill>
            </a:endParaRPr>
          </a:p>
        </p:txBody>
      </p:sp>
      <p:sp>
        <p:nvSpPr>
          <p:cNvPr id="3" name="Zástupný symbol pro obsah 2"/>
          <p:cNvSpPr>
            <a:spLocks noGrp="1"/>
          </p:cNvSpPr>
          <p:nvPr>
            <p:ph idx="1"/>
          </p:nvPr>
        </p:nvSpPr>
        <p:spPr>
          <a:xfrm>
            <a:off x="395288" y="1628775"/>
            <a:ext cx="7986712" cy="4752975"/>
          </a:xfrm>
        </p:spPr>
        <p:txBody>
          <a:bodyPr rtlCol="0">
            <a:normAutofit/>
          </a:bodyPr>
          <a:lstStyle/>
          <a:p>
            <a:pPr marL="0" indent="0" fontAlgn="auto">
              <a:buFontTx/>
              <a:buNone/>
              <a:defRPr/>
            </a:pPr>
            <a:r>
              <a:rPr lang="cs-CZ" sz="2800" dirty="0"/>
              <a:t>M. </a:t>
            </a:r>
            <a:r>
              <a:rPr lang="cs-CZ" sz="2800" dirty="0" err="1"/>
              <a:t>Neihart</a:t>
            </a:r>
            <a:r>
              <a:rPr lang="cs-CZ" sz="2800" dirty="0"/>
              <a:t> i zde uvádí, že v posledních letech došlo ke změnám v chápání tohoto typu nadání.</a:t>
            </a:r>
            <a:endParaRPr lang="en-GB" sz="2800" dirty="0"/>
          </a:p>
          <a:p>
            <a:pPr marL="91440" indent="-91440" fontAlgn="auto">
              <a:buFont typeface="Arial" panose="020B0604020202020204" pitchFamily="34" charset="0"/>
              <a:buChar char="•"/>
              <a:defRPr/>
            </a:pPr>
            <a:r>
              <a:rPr lang="cs-CZ" sz="2800" b="1" dirty="0"/>
              <a:t> </a:t>
            </a:r>
            <a:r>
              <a:rPr lang="cs-CZ" sz="2800" dirty="0"/>
              <a:t>snižuje/znevažuje své nadání;</a:t>
            </a:r>
            <a:endParaRPr lang="en-GB" sz="2800" dirty="0"/>
          </a:p>
          <a:p>
            <a:pPr marL="91440" indent="-91440" fontAlgn="auto">
              <a:buFont typeface="Arial" panose="020B0604020202020204" pitchFamily="34" charset="0"/>
              <a:buChar char="•"/>
              <a:defRPr/>
            </a:pPr>
            <a:r>
              <a:rPr lang="cs-CZ" sz="2800" dirty="0"/>
              <a:t> má pocit, že ho okolí nutí vzdát se ctižádostivosti;</a:t>
            </a:r>
            <a:endParaRPr lang="en-GB" sz="2800" dirty="0"/>
          </a:p>
          <a:p>
            <a:pPr marL="91440" indent="-91440" fontAlgn="auto">
              <a:buFont typeface="Arial" panose="020B0604020202020204" pitchFamily="34" charset="0"/>
              <a:buChar char="•"/>
              <a:defRPr/>
            </a:pPr>
            <a:r>
              <a:rPr lang="cs-CZ" sz="2800" dirty="0"/>
              <a:t> pociťuje nesouhlas okolí s jeho cíli;</a:t>
            </a:r>
            <a:endParaRPr lang="en-GB" sz="2800" dirty="0"/>
          </a:p>
          <a:p>
            <a:pPr marL="91440" indent="-91440" fontAlgn="auto">
              <a:buFont typeface="Arial" panose="020B0604020202020204" pitchFamily="34" charset="0"/>
              <a:buChar char="•"/>
              <a:defRPr/>
            </a:pPr>
            <a:r>
              <a:rPr lang="cs-CZ" sz="2800" dirty="0"/>
              <a:t> úspěch pokládá za zradu své skupiny;</a:t>
            </a:r>
            <a:endParaRPr lang="en-GB" sz="2800" dirty="0"/>
          </a:p>
          <a:p>
            <a:pPr marL="91440" indent="-91440" fontAlgn="auto">
              <a:buFont typeface="Arial" panose="020B0604020202020204" pitchFamily="34" charset="0"/>
              <a:buChar char="•"/>
              <a:defRPr/>
            </a:pPr>
            <a:r>
              <a:rPr lang="cs-CZ" sz="2800" dirty="0"/>
              <a:t> opouští příležitosti k rozvoji svého  </a:t>
            </a:r>
          </a:p>
          <a:p>
            <a:pPr marL="91440" indent="-91440" fontAlgn="auto">
              <a:buFont typeface="Arial" panose="020B0604020202020204" pitchFamily="34" charset="0"/>
              <a:buChar char="•"/>
              <a:defRPr/>
            </a:pPr>
            <a:r>
              <a:rPr lang="cs-CZ" sz="2800" dirty="0"/>
              <a:t> nadání, nemá zájem (nechce) je využívat.</a:t>
            </a:r>
            <a:endParaRPr lang="en-GB" sz="2800" dirty="0"/>
          </a:p>
          <a:p>
            <a:pPr marL="0" indent="0" fontAlgn="auto">
              <a:buFontTx/>
              <a:buNone/>
              <a:defRPr/>
            </a:pPr>
            <a:endParaRPr lang="en-GB" dirty="0"/>
          </a:p>
        </p:txBody>
      </p:sp>
    </p:spTree>
    <p:extLst>
      <p:ext uri="{BB962C8B-B14F-4D97-AF65-F5344CB8AC3E}">
        <p14:creationId xmlns:p14="http://schemas.microsoft.com/office/powerpoint/2010/main" val="2954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a:xfrm>
            <a:off x="685800" y="152400"/>
            <a:ext cx="6870700" cy="828675"/>
          </a:xfrm>
        </p:spPr>
        <p:txBody>
          <a:bodyPr/>
          <a:lstStyle/>
          <a:p>
            <a:pPr fontAlgn="auto">
              <a:spcAft>
                <a:spcPts val="0"/>
              </a:spcAft>
              <a:defRPr/>
            </a:pPr>
            <a:r>
              <a:rPr lang="cs-CZ" altLang="en-US" dirty="0">
                <a:solidFill>
                  <a:schemeClr val="tx1">
                    <a:lumMod val="95000"/>
                    <a:lumOff val="5000"/>
                  </a:schemeClr>
                </a:solidFill>
              </a:rPr>
              <a:t>Poznámka</a:t>
            </a:r>
            <a:endParaRPr lang="en-GB" altLang="en-US" dirty="0">
              <a:solidFill>
                <a:schemeClr val="tx1">
                  <a:lumMod val="95000"/>
                  <a:lumOff val="5000"/>
                </a:schemeClr>
              </a:solidFill>
            </a:endParaRPr>
          </a:p>
        </p:txBody>
      </p:sp>
      <p:sp>
        <p:nvSpPr>
          <p:cNvPr id="22531" name="Zástupný symbol pro obsah 2"/>
          <p:cNvSpPr>
            <a:spLocks noGrp="1"/>
          </p:cNvSpPr>
          <p:nvPr>
            <p:ph idx="1"/>
          </p:nvPr>
        </p:nvSpPr>
        <p:spPr>
          <a:xfrm>
            <a:off x="685800" y="1196975"/>
            <a:ext cx="7696200" cy="4289425"/>
          </a:xfrm>
        </p:spPr>
        <p:txBody>
          <a:bodyPr/>
          <a:lstStyle/>
          <a:p>
            <a:pPr>
              <a:buFont typeface="Arial" panose="020B0604020202020204" pitchFamily="34" charset="0"/>
              <a:buChar char="•"/>
            </a:pPr>
            <a:r>
              <a:rPr lang="cs-CZ" altLang="en-US" sz="2800"/>
              <a:t> Tento typ nadání se týká především nižších sociálních skupin a vyskytuje se zejména mezi ženami. </a:t>
            </a:r>
          </a:p>
          <a:p>
            <a:pPr>
              <a:buFont typeface="Arial" panose="020B0604020202020204" pitchFamily="34" charset="0"/>
              <a:buChar char="•"/>
            </a:pPr>
            <a:r>
              <a:rPr lang="cs-CZ" altLang="en-US" sz="2800"/>
              <a:t> Testy často velmi málo vypovídají o akademickém úspěchu tohoto typu, proto je není vhodné brát jako hlavní měřítko posuzování „utajeného“ nadání („underground“ gifted).</a:t>
            </a:r>
          </a:p>
          <a:p>
            <a:pPr>
              <a:buFont typeface="Arial" panose="020B0604020202020204" pitchFamily="34" charset="0"/>
              <a:buChar char="•"/>
            </a:pPr>
            <a:r>
              <a:rPr lang="cs-CZ" altLang="en-US" sz="2800"/>
              <a:t> Skupinu těchto nadaných je vhodné zkoumat spíše podle výkonů při práci. </a:t>
            </a:r>
            <a:endParaRPr lang="en-GB" altLang="en-US" sz="2800"/>
          </a:p>
          <a:p>
            <a:pPr>
              <a:buFont typeface="Arial" panose="020B0604020202020204" pitchFamily="34" charset="0"/>
              <a:buChar char="•"/>
            </a:pPr>
            <a:endParaRPr lang="en-GB" altLang="en-US"/>
          </a:p>
        </p:txBody>
      </p:sp>
    </p:spTree>
    <p:extLst>
      <p:ext uri="{BB962C8B-B14F-4D97-AF65-F5344CB8AC3E}">
        <p14:creationId xmlns:p14="http://schemas.microsoft.com/office/powerpoint/2010/main" val="1519770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a:xfrm>
            <a:off x="684213" y="260350"/>
            <a:ext cx="7920037" cy="1655763"/>
          </a:xfrm>
        </p:spPr>
        <p:txBody>
          <a:bodyPr/>
          <a:lstStyle/>
          <a:p>
            <a:pPr fontAlgn="auto">
              <a:spcAft>
                <a:spcPts val="0"/>
              </a:spcAft>
              <a:defRPr/>
            </a:pPr>
            <a:r>
              <a:rPr lang="cs-CZ" altLang="en-US" sz="3200" b="1" i="1" dirty="0">
                <a:solidFill>
                  <a:schemeClr val="tx1">
                    <a:lumMod val="95000"/>
                    <a:lumOff val="5000"/>
                  </a:schemeClr>
                </a:solidFill>
              </a:rPr>
              <a:t>Podpora doma pro tento typ nadaného a ve škole:</a:t>
            </a:r>
            <a:br>
              <a:rPr lang="en-GB" altLang="en-US" sz="3200" dirty="0">
                <a:solidFill>
                  <a:schemeClr val="tx1">
                    <a:lumMod val="95000"/>
                    <a:lumOff val="5000"/>
                  </a:schemeClr>
                </a:solidFill>
              </a:rPr>
            </a:br>
            <a:endParaRPr lang="en-GB" altLang="en-US" sz="3200" dirty="0">
              <a:solidFill>
                <a:schemeClr val="tx1">
                  <a:lumMod val="95000"/>
                  <a:lumOff val="5000"/>
                </a:schemeClr>
              </a:solidFill>
            </a:endParaRPr>
          </a:p>
        </p:txBody>
      </p:sp>
      <p:sp>
        <p:nvSpPr>
          <p:cNvPr id="23555" name="Zástupný symbol pro obsah 2"/>
          <p:cNvSpPr>
            <a:spLocks noGrp="1"/>
          </p:cNvSpPr>
          <p:nvPr>
            <p:ph idx="1"/>
          </p:nvPr>
        </p:nvSpPr>
        <p:spPr>
          <a:xfrm>
            <a:off x="323850" y="1773238"/>
            <a:ext cx="8058150" cy="4319587"/>
          </a:xfrm>
        </p:spPr>
        <p:txBody>
          <a:bodyPr/>
          <a:lstStyle/>
          <a:p>
            <a:pPr>
              <a:buFont typeface="Arial" panose="020B0604020202020204" pitchFamily="34" charset="0"/>
              <a:buChar char="•"/>
            </a:pPr>
            <a:r>
              <a:rPr lang="cs-CZ" altLang="cs-CZ" sz="2800"/>
              <a:t> vytvořit vstřícné prostředí pro vzdělávání;</a:t>
            </a:r>
            <a:endParaRPr lang="en-GB" altLang="cs-CZ" sz="2800"/>
          </a:p>
          <a:p>
            <a:pPr>
              <a:buFont typeface="Arial" panose="020B0604020202020204" pitchFamily="34" charset="0"/>
              <a:buChar char="•"/>
            </a:pPr>
            <a:r>
              <a:rPr lang="cs-CZ" altLang="cs-CZ" sz="2800"/>
              <a:t> pomoci jim vyrovnat se s vnitřními rozpory; </a:t>
            </a:r>
            <a:endParaRPr lang="en-GB" altLang="cs-CZ" sz="2800"/>
          </a:p>
          <a:p>
            <a:pPr>
              <a:buFont typeface="Arial" panose="020B0604020202020204" pitchFamily="34" charset="0"/>
              <a:buChar char="•"/>
            </a:pPr>
            <a:r>
              <a:rPr lang="cs-CZ" altLang="cs-CZ" sz="2800"/>
              <a:t> naučit je sociálním dovednostem tak, aby mohli uspět v různých situacích v rámci společnosti, ve které žijí;</a:t>
            </a:r>
            <a:endParaRPr lang="en-GB" altLang="cs-CZ" sz="2800"/>
          </a:p>
          <a:p>
            <a:pPr>
              <a:buFont typeface="Arial" panose="020B0604020202020204" pitchFamily="34" charset="0"/>
              <a:buChar char="•"/>
            </a:pPr>
            <a:r>
              <a:rPr lang="cs-CZ" altLang="cs-CZ" sz="2800"/>
              <a:t> otevřeně diskutovat o tom, „co stojí“ cesta k úspěchu (diskuse o řadě témat je velice důležitá, např. diskuse o genderových otázkách. Je také vhodné společně se dívat na filmy a pak si o nich povídat…)</a:t>
            </a:r>
            <a:endParaRPr lang="en-GB" altLang="cs-CZ" sz="2800"/>
          </a:p>
          <a:p>
            <a:endParaRPr lang="en-GB" altLang="cs-CZ" sz="2800"/>
          </a:p>
        </p:txBody>
      </p:sp>
    </p:spTree>
    <p:extLst>
      <p:ext uri="{BB962C8B-B14F-4D97-AF65-F5344CB8AC3E}">
        <p14:creationId xmlns:p14="http://schemas.microsoft.com/office/powerpoint/2010/main" val="574136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Kdo je nadaný?</a:t>
            </a:r>
          </a:p>
        </p:txBody>
      </p:sp>
      <p:sp>
        <p:nvSpPr>
          <p:cNvPr id="3" name="Zástupný symbol pro obsah 2"/>
          <p:cNvSpPr>
            <a:spLocks noGrp="1"/>
          </p:cNvSpPr>
          <p:nvPr>
            <p:ph idx="1"/>
          </p:nvPr>
        </p:nvSpPr>
        <p:spPr/>
        <p:txBody>
          <a:bodyPr/>
          <a:lstStyle/>
          <a:p>
            <a:r>
              <a:rPr lang="cs-CZ" dirty="0"/>
              <a:t>Aktivita ve skupině – návrhy vymezení pojmu nadání </a:t>
            </a:r>
          </a:p>
        </p:txBody>
      </p:sp>
    </p:spTree>
    <p:extLst>
      <p:ext uri="{BB962C8B-B14F-4D97-AF65-F5344CB8AC3E}">
        <p14:creationId xmlns:p14="http://schemas.microsoft.com/office/powerpoint/2010/main" val="3005944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a:xfrm>
            <a:off x="250825" y="-485775"/>
            <a:ext cx="9036050" cy="971550"/>
          </a:xfrm>
        </p:spPr>
        <p:txBody>
          <a:bodyPr>
            <a:normAutofit fontScale="90000"/>
          </a:bodyPr>
          <a:lstStyle/>
          <a:p>
            <a:pPr fontAlgn="auto">
              <a:spcAft>
                <a:spcPts val="0"/>
              </a:spcAft>
              <a:defRPr/>
            </a:pPr>
            <a:br>
              <a:rPr lang="cs-CZ" altLang="en-US" b="1" i="1" dirty="0">
                <a:solidFill>
                  <a:schemeClr val="tx1">
                    <a:lumMod val="95000"/>
                    <a:lumOff val="5000"/>
                  </a:schemeClr>
                </a:solidFill>
              </a:rPr>
            </a:br>
            <a:br>
              <a:rPr lang="cs-CZ" altLang="en-US" b="1" i="1" dirty="0">
                <a:solidFill>
                  <a:schemeClr val="tx1">
                    <a:lumMod val="95000"/>
                    <a:lumOff val="5000"/>
                  </a:schemeClr>
                </a:solidFill>
              </a:rPr>
            </a:br>
            <a:br>
              <a:rPr lang="cs-CZ" altLang="en-US" b="1" i="1" dirty="0">
                <a:solidFill>
                  <a:schemeClr val="tx1">
                    <a:lumMod val="95000"/>
                    <a:lumOff val="5000"/>
                  </a:schemeClr>
                </a:solidFill>
              </a:rPr>
            </a:br>
            <a:r>
              <a:rPr lang="cs-CZ" altLang="en-US" sz="3600" b="1" i="1" dirty="0">
                <a:solidFill>
                  <a:schemeClr val="tx1">
                    <a:lumMod val="95000"/>
                    <a:lumOff val="5000"/>
                  </a:schemeClr>
                </a:solidFill>
              </a:rPr>
              <a:t>4. antisociální nadaný ­-charakteristika:</a:t>
            </a:r>
            <a:br>
              <a:rPr lang="en-GB" altLang="en-US" sz="3600" dirty="0">
                <a:solidFill>
                  <a:schemeClr val="tx1">
                    <a:lumMod val="95000"/>
                    <a:lumOff val="5000"/>
                  </a:schemeClr>
                </a:solidFill>
              </a:rPr>
            </a:br>
            <a:endParaRPr lang="en-GB" altLang="en-US" sz="3600" dirty="0">
              <a:solidFill>
                <a:schemeClr val="tx1">
                  <a:lumMod val="95000"/>
                  <a:lumOff val="5000"/>
                </a:schemeClr>
              </a:solidFill>
            </a:endParaRPr>
          </a:p>
        </p:txBody>
      </p:sp>
      <p:sp>
        <p:nvSpPr>
          <p:cNvPr id="24579" name="Zástupný symbol pro obsah 2"/>
          <p:cNvSpPr>
            <a:spLocks noGrp="1"/>
          </p:cNvSpPr>
          <p:nvPr>
            <p:ph idx="1"/>
          </p:nvPr>
        </p:nvSpPr>
        <p:spPr>
          <a:xfrm>
            <a:off x="539750" y="1196975"/>
            <a:ext cx="7842250" cy="5184775"/>
          </a:xfrm>
        </p:spPr>
        <p:txBody>
          <a:bodyPr/>
          <a:lstStyle/>
          <a:p>
            <a:pPr>
              <a:buFont typeface="Arial" panose="020B0604020202020204" pitchFamily="34" charset="0"/>
              <a:buChar char="•"/>
            </a:pPr>
            <a:r>
              <a:rPr lang="cs-CZ" altLang="en-US" sz="2800"/>
              <a:t> vytváří krizové situace, působí rušivě;</a:t>
            </a:r>
            <a:endParaRPr lang="en-GB" altLang="en-US" sz="2800"/>
          </a:p>
          <a:p>
            <a:pPr>
              <a:buFont typeface="Arial" panose="020B0604020202020204" pitchFamily="34" charset="0"/>
              <a:buChar char="•"/>
            </a:pPr>
            <a:r>
              <a:rPr lang="cs-CZ" altLang="en-US" sz="2800"/>
              <a:t> potýká se s vážnými psychickými problémy;</a:t>
            </a:r>
            <a:endParaRPr lang="en-GB" altLang="en-US" sz="2800"/>
          </a:p>
          <a:p>
            <a:pPr>
              <a:buFont typeface="Arial" panose="020B0604020202020204" pitchFamily="34" charset="0"/>
              <a:buChar char="•"/>
            </a:pPr>
            <a:r>
              <a:rPr lang="cs-CZ" altLang="en-US" sz="2800"/>
              <a:t> má problémy s chováním;</a:t>
            </a:r>
            <a:endParaRPr lang="en-GB" altLang="en-US" sz="2800"/>
          </a:p>
          <a:p>
            <a:pPr>
              <a:buFont typeface="Arial" panose="020B0604020202020204" pitchFamily="34" charset="0"/>
              <a:buChar char="•"/>
            </a:pPr>
            <a:r>
              <a:rPr lang="cs-CZ" altLang="en-US" sz="2800"/>
              <a:t> není motivován učitelem udílenou odměnou;</a:t>
            </a:r>
            <a:endParaRPr lang="en-GB" altLang="en-US" sz="2800"/>
          </a:p>
          <a:p>
            <a:pPr>
              <a:buFont typeface="Arial" panose="020B0604020202020204" pitchFamily="34" charset="0"/>
              <a:buChar char="•"/>
            </a:pPr>
            <a:r>
              <a:rPr lang="cs-CZ" altLang="en-US" sz="2800"/>
              <a:t> je problémový, vzteklý, nezodpovědný;</a:t>
            </a:r>
            <a:endParaRPr lang="en-GB" altLang="en-US" sz="2800"/>
          </a:p>
          <a:p>
            <a:pPr>
              <a:buFont typeface="Arial" panose="020B0604020202020204" pitchFamily="34" charset="0"/>
              <a:buChar char="•"/>
            </a:pPr>
            <a:r>
              <a:rPr lang="cs-CZ" altLang="en-US" sz="2800"/>
              <a:t> má nerealistická očekávání od sebe samého;</a:t>
            </a:r>
            <a:endParaRPr lang="en-GB" altLang="en-US" sz="2800"/>
          </a:p>
          <a:p>
            <a:pPr>
              <a:buFont typeface="Arial" panose="020B0604020202020204" pitchFamily="34" charset="0"/>
              <a:buChar char="•"/>
            </a:pPr>
            <a:r>
              <a:rPr lang="cs-CZ" altLang="en-US" sz="2800"/>
              <a:t> vyhledává vzrušující zábavy;</a:t>
            </a:r>
            <a:endParaRPr lang="en-GB" altLang="en-US" sz="2800"/>
          </a:p>
          <a:p>
            <a:pPr>
              <a:buFont typeface="Arial" panose="020B0604020202020204" pitchFamily="34" charset="0"/>
              <a:buChar char="•"/>
            </a:pPr>
            <a:r>
              <a:rPr lang="cs-CZ" altLang="en-US" sz="2800"/>
              <a:t> má výchovné problémy;</a:t>
            </a:r>
          </a:p>
          <a:p>
            <a:pPr>
              <a:buFont typeface="Arial" panose="020B0604020202020204" pitchFamily="34" charset="0"/>
              <a:buChar char="•"/>
            </a:pPr>
            <a:r>
              <a:rPr lang="cs-CZ" altLang="en-US" sz="2800"/>
              <a:t> nedovede si poradit s každodenním nezdarem.</a:t>
            </a:r>
            <a:endParaRPr lang="en-GB" altLang="en-US" sz="2800"/>
          </a:p>
          <a:p>
            <a:endParaRPr lang="en-GB" altLang="en-US" sz="2800"/>
          </a:p>
        </p:txBody>
      </p:sp>
    </p:spTree>
    <p:extLst>
      <p:ext uri="{BB962C8B-B14F-4D97-AF65-F5344CB8AC3E}">
        <p14:creationId xmlns:p14="http://schemas.microsoft.com/office/powerpoint/2010/main" val="3334420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a:xfrm>
            <a:off x="685800" y="152400"/>
            <a:ext cx="6870700" cy="1044575"/>
          </a:xfrm>
        </p:spPr>
        <p:txBody>
          <a:bodyPr/>
          <a:lstStyle/>
          <a:p>
            <a:pPr fontAlgn="auto">
              <a:spcAft>
                <a:spcPts val="0"/>
              </a:spcAft>
              <a:defRPr/>
            </a:pPr>
            <a:r>
              <a:rPr lang="cs-CZ" altLang="en-US">
                <a:solidFill>
                  <a:schemeClr val="tx1">
                    <a:lumMod val="95000"/>
                    <a:lumOff val="5000"/>
                  </a:schemeClr>
                </a:solidFill>
              </a:rPr>
              <a:t>Poznámka</a:t>
            </a:r>
            <a:endParaRPr lang="en-GB" altLang="en-US">
              <a:solidFill>
                <a:schemeClr val="tx1">
                  <a:lumMod val="95000"/>
                  <a:lumOff val="5000"/>
                </a:schemeClr>
              </a:solidFill>
            </a:endParaRPr>
          </a:p>
        </p:txBody>
      </p:sp>
      <p:sp>
        <p:nvSpPr>
          <p:cNvPr id="25603" name="Zástupný symbol pro obsah 2"/>
          <p:cNvSpPr>
            <a:spLocks noGrp="1"/>
          </p:cNvSpPr>
          <p:nvPr>
            <p:ph idx="1"/>
          </p:nvPr>
        </p:nvSpPr>
        <p:spPr>
          <a:xfrm>
            <a:off x="685800" y="1341438"/>
            <a:ext cx="7696200" cy="4144962"/>
          </a:xfrm>
        </p:spPr>
        <p:txBody>
          <a:bodyPr/>
          <a:lstStyle/>
          <a:p>
            <a:pPr>
              <a:buFont typeface="Arial" panose="020B0604020202020204" pitchFamily="34" charset="0"/>
              <a:buChar char="•"/>
            </a:pPr>
            <a:r>
              <a:rPr lang="cs-CZ" altLang="en-US" sz="2800"/>
              <a:t> Tento typ nadání byl poprvé popsán v roce 1989, je hodně ovlivnitelný kamarády a rodinou. </a:t>
            </a:r>
          </a:p>
          <a:p>
            <a:pPr>
              <a:buFont typeface="Arial" panose="020B0604020202020204" pitchFamily="34" charset="0"/>
              <a:buChar char="•"/>
            </a:pPr>
            <a:r>
              <a:rPr lang="cs-CZ" altLang="en-US" sz="2800"/>
              <a:t> Existují dvě hlavní skupiny, do nichž se větví - větší skupina je </a:t>
            </a:r>
            <a:r>
              <a:rPr lang="cs-CZ" altLang="en-US" sz="2800" b="1"/>
              <a:t>prosociální</a:t>
            </a:r>
            <a:r>
              <a:rPr lang="cs-CZ" altLang="en-US" sz="2800"/>
              <a:t>, menší skupina má </a:t>
            </a:r>
            <a:r>
              <a:rPr lang="cs-CZ" altLang="en-US" sz="2800" b="1"/>
              <a:t>kriminální sklony</a:t>
            </a:r>
            <a:r>
              <a:rPr lang="cs-CZ" altLang="en-US" sz="2800"/>
              <a:t>.</a:t>
            </a:r>
            <a:endParaRPr lang="en-GB" altLang="en-US" sz="2800"/>
          </a:p>
          <a:p>
            <a:pPr>
              <a:buFont typeface="Arial" panose="020B0604020202020204" pitchFamily="34" charset="0"/>
              <a:buChar char="•"/>
            </a:pPr>
            <a:r>
              <a:rPr lang="cs-CZ" altLang="en-US" sz="2800"/>
              <a:t> Antisociálnímu typu je těžko pomoci, pokud pomoc přijde pozdě.</a:t>
            </a:r>
            <a:endParaRPr lang="en-GB" altLang="en-US" sz="2800"/>
          </a:p>
          <a:p>
            <a:r>
              <a:rPr lang="cs-CZ" altLang="en-US"/>
              <a:t> </a:t>
            </a:r>
            <a:endParaRPr lang="en-GB" altLang="en-US"/>
          </a:p>
          <a:p>
            <a:r>
              <a:rPr lang="cs-CZ" altLang="en-US" b="1" i="1"/>
              <a:t> </a:t>
            </a:r>
            <a:endParaRPr lang="en-GB" altLang="en-US"/>
          </a:p>
        </p:txBody>
      </p:sp>
    </p:spTree>
    <p:extLst>
      <p:ext uri="{BB962C8B-B14F-4D97-AF65-F5344CB8AC3E}">
        <p14:creationId xmlns:p14="http://schemas.microsoft.com/office/powerpoint/2010/main" val="1669182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685800" y="152400"/>
            <a:ext cx="8134350" cy="1331913"/>
          </a:xfrm>
        </p:spPr>
        <p:txBody>
          <a:bodyPr>
            <a:normAutofit fontScale="90000"/>
          </a:bodyPr>
          <a:lstStyle/>
          <a:p>
            <a:pPr fontAlgn="auto">
              <a:spcAft>
                <a:spcPts val="0"/>
              </a:spcAft>
              <a:defRPr/>
            </a:pPr>
            <a:br>
              <a:rPr lang="cs-CZ" altLang="en-US" b="1" i="1" dirty="0">
                <a:solidFill>
                  <a:schemeClr val="tx1">
                    <a:lumMod val="95000"/>
                    <a:lumOff val="5000"/>
                  </a:schemeClr>
                </a:solidFill>
              </a:rPr>
            </a:br>
            <a:br>
              <a:rPr lang="cs-CZ" altLang="en-US" b="1" i="1" dirty="0">
                <a:solidFill>
                  <a:schemeClr val="tx1">
                    <a:lumMod val="95000"/>
                    <a:lumOff val="5000"/>
                  </a:schemeClr>
                </a:solidFill>
              </a:rPr>
            </a:br>
            <a:r>
              <a:rPr lang="cs-CZ" altLang="en-US" sz="3200" b="1" i="1" dirty="0">
                <a:solidFill>
                  <a:schemeClr val="tx1">
                    <a:lumMod val="95000"/>
                    <a:lumOff val="5000"/>
                  </a:schemeClr>
                </a:solidFill>
              </a:rPr>
              <a:t>Podpora doma pro tento typ nadaného a ve škole:</a:t>
            </a:r>
            <a:br>
              <a:rPr lang="en-GB" altLang="en-US" sz="3200" dirty="0">
                <a:solidFill>
                  <a:schemeClr val="tx1">
                    <a:lumMod val="95000"/>
                    <a:lumOff val="5000"/>
                  </a:schemeClr>
                </a:solidFill>
              </a:rPr>
            </a:br>
            <a:endParaRPr lang="en-GB" altLang="en-US" sz="3200" dirty="0">
              <a:solidFill>
                <a:schemeClr val="tx1">
                  <a:lumMod val="95000"/>
                  <a:lumOff val="5000"/>
                </a:schemeClr>
              </a:solidFill>
            </a:endParaRPr>
          </a:p>
        </p:txBody>
      </p:sp>
      <p:sp>
        <p:nvSpPr>
          <p:cNvPr id="23555" name="Zástupný symbol pro obsah 2"/>
          <p:cNvSpPr>
            <a:spLocks noGrp="1"/>
          </p:cNvSpPr>
          <p:nvPr>
            <p:ph idx="1"/>
          </p:nvPr>
        </p:nvSpPr>
        <p:spPr>
          <a:xfrm>
            <a:off x="685800" y="1773238"/>
            <a:ext cx="7696200" cy="3713162"/>
          </a:xfrm>
        </p:spPr>
        <p:txBody>
          <a:bodyPr rtlCol="0">
            <a:normAutofit fontScale="92500" lnSpcReduction="10000"/>
          </a:bodyPr>
          <a:lstStyle/>
          <a:p>
            <a:pPr marL="91440" indent="-91440" fontAlgn="auto">
              <a:buFont typeface="Arial" panose="020B0604020202020204" pitchFamily="34" charset="0"/>
              <a:buChar char="•"/>
              <a:defRPr/>
            </a:pPr>
            <a:r>
              <a:rPr lang="cs-CZ" altLang="en-US" sz="3000" dirty="0"/>
              <a:t> nutná podpora a řád!!!</a:t>
            </a:r>
            <a:endParaRPr lang="en-GB" altLang="en-US" sz="3000" dirty="0"/>
          </a:p>
          <a:p>
            <a:pPr marL="91440" indent="-91440" fontAlgn="auto">
              <a:buFont typeface="Arial" panose="020B0604020202020204" pitchFamily="34" charset="0"/>
              <a:buChar char="•"/>
              <a:defRPr/>
            </a:pPr>
            <a:r>
              <a:rPr lang="cs-CZ" altLang="en-US" sz="3000" dirty="0"/>
              <a:t> nutná profesionální pomoc (poradenství - individuální, skupinové, rodinné);</a:t>
            </a:r>
            <a:endParaRPr lang="en-GB" altLang="en-US" sz="3000" dirty="0"/>
          </a:p>
          <a:p>
            <a:pPr marL="91440" indent="-91440" fontAlgn="auto">
              <a:buFont typeface="Arial" panose="020B0604020202020204" pitchFamily="34" charset="0"/>
              <a:buChar char="•"/>
              <a:defRPr/>
            </a:pPr>
            <a:r>
              <a:rPr lang="cs-CZ" altLang="en-US" sz="3000" dirty="0"/>
              <a:t> projevovat empatii;</a:t>
            </a:r>
            <a:endParaRPr lang="en-GB" altLang="en-US" sz="3000" dirty="0"/>
          </a:p>
          <a:p>
            <a:pPr marL="91440" indent="-91440" fontAlgn="auto">
              <a:buFont typeface="Arial" panose="020B0604020202020204" pitchFamily="34" charset="0"/>
              <a:buChar char="•"/>
              <a:defRPr/>
            </a:pPr>
            <a:r>
              <a:rPr lang="cs-CZ" altLang="en-US" sz="3000" dirty="0"/>
              <a:t> nabídnout konfrontaci a zodpovědnost; </a:t>
            </a:r>
            <a:endParaRPr lang="en-GB" altLang="en-US" sz="3000" dirty="0"/>
          </a:p>
          <a:p>
            <a:pPr marL="91440" indent="-91440" fontAlgn="auto">
              <a:buFont typeface="Arial" panose="020B0604020202020204" pitchFamily="34" charset="0"/>
              <a:buChar char="•"/>
              <a:defRPr/>
            </a:pPr>
            <a:r>
              <a:rPr lang="cs-CZ" altLang="en-US" sz="3000" dirty="0"/>
              <a:t> nesnižovat jim laťku (může být interpretováno jako ztráta důvěry v jejich schopnosti!);</a:t>
            </a:r>
            <a:endParaRPr lang="en-GB" altLang="en-US" sz="3000" dirty="0"/>
          </a:p>
          <a:p>
            <a:pPr marL="91440" indent="-91440" fontAlgn="auto">
              <a:buFont typeface="Arial" panose="020B0604020202020204" pitchFamily="34" charset="0"/>
              <a:buChar char="•"/>
              <a:defRPr/>
            </a:pPr>
            <a:r>
              <a:rPr lang="cs-CZ" altLang="en-US" sz="3000" dirty="0"/>
              <a:t> vztah s mentorem (velice důležité!).</a:t>
            </a:r>
            <a:endParaRPr lang="en-GB" altLang="en-US" sz="3000" dirty="0"/>
          </a:p>
          <a:p>
            <a:pPr marL="91440" indent="-91440" fontAlgn="auto">
              <a:buFont typeface="Arial" panose="020B0604020202020204" pitchFamily="34" charset="0"/>
              <a:buChar char="•"/>
              <a:defRPr/>
            </a:pPr>
            <a:endParaRPr lang="en-GB" altLang="en-US" sz="3000" dirty="0"/>
          </a:p>
          <a:p>
            <a:pPr marL="91440" indent="-91440" fontAlgn="auto">
              <a:buFont typeface="Tw Cen MT" panose="020B0602020104020603" pitchFamily="34" charset="0"/>
              <a:buChar char=" "/>
              <a:defRPr/>
            </a:pPr>
            <a:endParaRPr lang="en-GB" altLang="en-US" dirty="0"/>
          </a:p>
        </p:txBody>
      </p:sp>
    </p:spTree>
    <p:extLst>
      <p:ext uri="{BB962C8B-B14F-4D97-AF65-F5344CB8AC3E}">
        <p14:creationId xmlns:p14="http://schemas.microsoft.com/office/powerpoint/2010/main" val="16899457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685800" y="476672"/>
            <a:ext cx="8207375" cy="1584176"/>
          </a:xfrm>
        </p:spPr>
        <p:txBody>
          <a:bodyPr>
            <a:normAutofit fontScale="90000"/>
          </a:bodyPr>
          <a:lstStyle/>
          <a:p>
            <a:pPr fontAlgn="auto">
              <a:spcAft>
                <a:spcPts val="0"/>
              </a:spcAft>
              <a:defRPr/>
            </a:pPr>
            <a:br>
              <a:rPr lang="cs-CZ" altLang="en-US" sz="4000" b="1" i="1" dirty="0">
                <a:solidFill>
                  <a:schemeClr val="tx1">
                    <a:lumMod val="95000"/>
                    <a:lumOff val="5000"/>
                  </a:schemeClr>
                </a:solidFill>
              </a:rPr>
            </a:br>
            <a:br>
              <a:rPr lang="cs-CZ" altLang="en-US" sz="4000" b="1" i="1" dirty="0">
                <a:solidFill>
                  <a:schemeClr val="tx1">
                    <a:lumMod val="95000"/>
                    <a:lumOff val="5000"/>
                  </a:schemeClr>
                </a:solidFill>
              </a:rPr>
            </a:br>
            <a:r>
              <a:rPr lang="cs-CZ" altLang="en-US" sz="4000" b="1" i="1" dirty="0">
                <a:solidFill>
                  <a:schemeClr val="tx1">
                    <a:lumMod val="95000"/>
                    <a:lumOff val="5000"/>
                  </a:schemeClr>
                </a:solidFill>
              </a:rPr>
              <a:t>5. „dvakrát výjimečný“ nadaný ­ charakteristika:</a:t>
            </a:r>
            <a:br>
              <a:rPr lang="en-GB" altLang="en-US" sz="4000" dirty="0">
                <a:solidFill>
                  <a:schemeClr val="tx1">
                    <a:lumMod val="95000"/>
                    <a:lumOff val="5000"/>
                  </a:schemeClr>
                </a:solidFill>
              </a:rPr>
            </a:br>
            <a:endParaRPr lang="en-GB" altLang="en-US" sz="4000" dirty="0">
              <a:solidFill>
                <a:schemeClr val="tx1">
                  <a:lumMod val="95000"/>
                  <a:lumOff val="5000"/>
                </a:schemeClr>
              </a:solidFill>
            </a:endParaRPr>
          </a:p>
        </p:txBody>
      </p:sp>
      <p:sp>
        <p:nvSpPr>
          <p:cNvPr id="24579" name="Zástupný symbol pro obsah 2"/>
          <p:cNvSpPr>
            <a:spLocks noGrp="1"/>
          </p:cNvSpPr>
          <p:nvPr>
            <p:ph idx="1"/>
          </p:nvPr>
        </p:nvSpPr>
        <p:spPr>
          <a:xfrm>
            <a:off x="685800" y="1916113"/>
            <a:ext cx="7696200" cy="4321175"/>
          </a:xfrm>
        </p:spPr>
        <p:txBody>
          <a:bodyPr rtlCol="0">
            <a:normAutofit fontScale="92500"/>
          </a:bodyPr>
          <a:lstStyle/>
          <a:p>
            <a:pPr marL="91440" indent="-91440" fontAlgn="auto">
              <a:buFont typeface="Tw Cen MT" panose="020B0602020104020603" pitchFamily="34" charset="0"/>
              <a:buChar char=" "/>
              <a:defRPr/>
            </a:pPr>
            <a:r>
              <a:rPr lang="cs-CZ" altLang="en-US" sz="3000" dirty="0"/>
              <a:t>M. </a:t>
            </a:r>
            <a:r>
              <a:rPr lang="cs-CZ" altLang="en-US" sz="3000" dirty="0" err="1"/>
              <a:t>Neihart</a:t>
            </a:r>
            <a:r>
              <a:rPr lang="cs-CZ" altLang="en-US" sz="3000" dirty="0"/>
              <a:t> také u tohoto typu nadání uvádí změny v jeho chápání.</a:t>
            </a:r>
            <a:endParaRPr lang="en-GB" altLang="en-US" sz="3000" dirty="0"/>
          </a:p>
          <a:p>
            <a:pPr marL="91440" indent="-91440" fontAlgn="auto">
              <a:buFont typeface="Arial" panose="020B0604020202020204" pitchFamily="34" charset="0"/>
              <a:buChar char="•"/>
              <a:defRPr/>
            </a:pPr>
            <a:r>
              <a:rPr lang="cs-CZ" altLang="en-US" sz="2800" dirty="0"/>
              <a:t> často je neúspěšný ve škole;</a:t>
            </a:r>
            <a:endParaRPr lang="en-GB" altLang="en-US" sz="2800" dirty="0"/>
          </a:p>
          <a:p>
            <a:pPr marL="91440" indent="-91440" fontAlgn="auto">
              <a:buFont typeface="Arial" panose="020B0604020202020204" pitchFamily="34" charset="0"/>
              <a:buChar char="•"/>
              <a:defRPr/>
            </a:pPr>
            <a:r>
              <a:rPr lang="cs-CZ" altLang="en-US" sz="2800" dirty="0"/>
              <a:t> má sociální a emocionální problémy;</a:t>
            </a:r>
            <a:endParaRPr lang="en-GB" altLang="en-US" sz="2800" dirty="0"/>
          </a:p>
          <a:p>
            <a:pPr marL="91440" indent="-91440" fontAlgn="auto">
              <a:buFont typeface="Arial" panose="020B0604020202020204" pitchFamily="34" charset="0"/>
              <a:buChar char="•"/>
              <a:defRPr/>
            </a:pPr>
            <a:r>
              <a:rPr lang="cs-CZ" altLang="en-US" sz="2800" dirty="0"/>
              <a:t> má problémové chování;</a:t>
            </a:r>
            <a:endParaRPr lang="en-GB" altLang="en-US" sz="2800" dirty="0"/>
          </a:p>
          <a:p>
            <a:pPr marL="91440" indent="-91440" fontAlgn="auto">
              <a:buFont typeface="Arial" panose="020B0604020202020204" pitchFamily="34" charset="0"/>
              <a:buChar char="•"/>
              <a:defRPr/>
            </a:pPr>
            <a:r>
              <a:rPr lang="cs-CZ" altLang="en-US" sz="2800" dirty="0"/>
              <a:t> je náchylný k úzkostem a depresi;</a:t>
            </a:r>
            <a:endParaRPr lang="en-GB" altLang="en-US" sz="2800" dirty="0"/>
          </a:p>
          <a:p>
            <a:pPr marL="91440" indent="-91440" fontAlgn="auto">
              <a:buFont typeface="Arial" panose="020B0604020202020204" pitchFamily="34" charset="0"/>
              <a:buChar char="•"/>
              <a:defRPr/>
            </a:pPr>
            <a:r>
              <a:rPr lang="cs-CZ" altLang="en-US" sz="2800" dirty="0"/>
              <a:t> má nízké sebevědomí (např. ve škole);</a:t>
            </a:r>
            <a:endParaRPr lang="en-GB" altLang="en-US" sz="2800" dirty="0"/>
          </a:p>
          <a:p>
            <a:pPr marL="91440" indent="-91440" fontAlgn="auto">
              <a:buFont typeface="Arial" panose="020B0604020202020204" pitchFamily="34" charset="0"/>
              <a:buChar char="•"/>
              <a:defRPr/>
            </a:pPr>
            <a:r>
              <a:rPr lang="cs-CZ" altLang="en-US" sz="2800" dirty="0"/>
              <a:t> ve škole je nespokojený („otrávený“); </a:t>
            </a:r>
            <a:endParaRPr lang="en-GB" altLang="en-US" sz="2800" dirty="0"/>
          </a:p>
          <a:p>
            <a:pPr marL="91440" indent="-91440" fontAlgn="auto">
              <a:buFont typeface="Arial" panose="020B0604020202020204" pitchFamily="34" charset="0"/>
              <a:buChar char="•"/>
              <a:defRPr/>
            </a:pPr>
            <a:r>
              <a:rPr lang="cs-CZ" altLang="en-US" sz="2800" dirty="0"/>
              <a:t> ve srovnání s ostatními typy nadaných je nezralý.</a:t>
            </a:r>
            <a:endParaRPr lang="en-GB" altLang="en-US" sz="2800" dirty="0"/>
          </a:p>
          <a:p>
            <a:pPr marL="91440" indent="-91440" fontAlgn="auto">
              <a:buFont typeface="Tw Cen MT" panose="020B0602020104020603" pitchFamily="34" charset="0"/>
              <a:buChar char=" "/>
              <a:defRPr/>
            </a:pPr>
            <a:endParaRPr lang="en-GB" altLang="en-US" dirty="0"/>
          </a:p>
        </p:txBody>
      </p:sp>
    </p:spTree>
    <p:extLst>
      <p:ext uri="{BB962C8B-B14F-4D97-AF65-F5344CB8AC3E}">
        <p14:creationId xmlns:p14="http://schemas.microsoft.com/office/powerpoint/2010/main" val="41296242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71550" y="476250"/>
            <a:ext cx="7726363" cy="504825"/>
          </a:xfrm>
        </p:spPr>
        <p:txBody>
          <a:bodyPr>
            <a:normAutofit fontScale="90000"/>
          </a:bodyPr>
          <a:lstStyle/>
          <a:p>
            <a:pPr fontAlgn="auto">
              <a:spcAft>
                <a:spcPts val="0"/>
              </a:spcAft>
              <a:defRPr/>
            </a:pPr>
            <a:r>
              <a:rPr lang="cs-CZ" altLang="en-US" b="1" dirty="0">
                <a:solidFill>
                  <a:schemeClr val="tx1">
                    <a:lumMod val="95000"/>
                    <a:lumOff val="5000"/>
                  </a:schemeClr>
                </a:solidFill>
              </a:rPr>
              <a:t>(Dvojí výjimečnost)</a:t>
            </a:r>
          </a:p>
        </p:txBody>
      </p:sp>
      <p:sp>
        <p:nvSpPr>
          <p:cNvPr id="28675" name="Rectangle 3"/>
          <p:cNvSpPr>
            <a:spLocks noGrp="1" noChangeArrowheads="1"/>
          </p:cNvSpPr>
          <p:nvPr>
            <p:ph idx="1"/>
          </p:nvPr>
        </p:nvSpPr>
        <p:spPr>
          <a:xfrm>
            <a:off x="611188" y="1341438"/>
            <a:ext cx="8075612" cy="4784725"/>
          </a:xfrm>
        </p:spPr>
        <p:txBody>
          <a:bodyPr/>
          <a:lstStyle/>
          <a:p>
            <a:pPr>
              <a:spcAft>
                <a:spcPct val="0"/>
              </a:spcAft>
              <a:buFont typeface="Arial" panose="020B0604020202020204" pitchFamily="34" charset="0"/>
              <a:buChar char="•"/>
            </a:pPr>
            <a:r>
              <a:rPr lang="cs-CZ" altLang="cs-CZ" sz="2400"/>
              <a:t>Je obtížné ji u dětí diagnostikovat.</a:t>
            </a:r>
            <a:r>
              <a:rPr lang="en-GB" altLang="cs-CZ" sz="2400"/>
              <a:t> </a:t>
            </a:r>
            <a:endParaRPr lang="cs-CZ" altLang="cs-CZ" sz="2400"/>
          </a:p>
          <a:p>
            <a:pPr>
              <a:spcAft>
                <a:spcPct val="0"/>
              </a:spcAft>
              <a:buFont typeface="Arial" panose="020B0604020202020204" pitchFamily="34" charset="0"/>
              <a:buChar char="•"/>
            </a:pPr>
            <a:r>
              <a:rPr lang="en-GB" altLang="cs-CZ" sz="2400"/>
              <a:t>H</a:t>
            </a:r>
            <a:r>
              <a:rPr lang="cs-CZ" altLang="cs-CZ" sz="2400"/>
              <a:t>e</a:t>
            </a:r>
            <a:r>
              <a:rPr lang="en-GB" altLang="cs-CZ" sz="2400"/>
              <a:t>ndi</a:t>
            </a:r>
            <a:r>
              <a:rPr lang="cs-CZ" altLang="cs-CZ" sz="2400"/>
              <a:t>ke</a:t>
            </a:r>
            <a:r>
              <a:rPr lang="en-GB" altLang="cs-CZ" sz="2400"/>
              <a:t>p a nadání se </a:t>
            </a:r>
            <a:r>
              <a:rPr lang="cs-CZ" altLang="cs-CZ" sz="2400"/>
              <a:t>mohou </a:t>
            </a:r>
            <a:r>
              <a:rPr lang="en-GB" altLang="cs-CZ" sz="2400"/>
              <a:t>často vzájemně </a:t>
            </a:r>
            <a:r>
              <a:rPr lang="en-GB" altLang="cs-CZ" sz="2400" b="1"/>
              <a:t>kompenz</a:t>
            </a:r>
            <a:r>
              <a:rPr lang="cs-CZ" altLang="cs-CZ" sz="2400" b="1"/>
              <a:t>ovat </a:t>
            </a:r>
            <a:r>
              <a:rPr lang="cs-CZ" altLang="cs-CZ" sz="2400"/>
              <a:t>nebo</a:t>
            </a:r>
            <a:r>
              <a:rPr lang="en-GB" altLang="cs-CZ" sz="2400"/>
              <a:t> </a:t>
            </a:r>
            <a:r>
              <a:rPr lang="en-GB" altLang="cs-CZ" sz="2400" b="1"/>
              <a:t>mask</a:t>
            </a:r>
            <a:r>
              <a:rPr lang="cs-CZ" altLang="cs-CZ" sz="2400" b="1"/>
              <a:t>ovat</a:t>
            </a:r>
            <a:r>
              <a:rPr lang="en-GB" altLang="cs-CZ" sz="2400"/>
              <a:t>, a proto bývají tyto děti učiteli označovány většinou jako průměrné</a:t>
            </a:r>
            <a:r>
              <a:rPr lang="cs-CZ" altLang="cs-CZ" sz="2400"/>
              <a:t> (někdy i podprůměrné, líné…)</a:t>
            </a:r>
            <a:endParaRPr lang="en-GB" altLang="cs-CZ" sz="2400"/>
          </a:p>
          <a:p>
            <a:pPr>
              <a:spcAft>
                <a:spcPct val="0"/>
              </a:spcAft>
              <a:buFont typeface="Arial" panose="020B0604020202020204" pitchFamily="34" charset="0"/>
              <a:buChar char="•"/>
            </a:pPr>
            <a:r>
              <a:rPr lang="en-GB" altLang="cs-CZ" sz="2400"/>
              <a:t>Mezi nejčastější kombinace rozumového nadání a diagnózy patří :</a:t>
            </a:r>
          </a:p>
          <a:p>
            <a:pPr>
              <a:spcAft>
                <a:spcPct val="0"/>
              </a:spcAft>
              <a:buFont typeface="Arial" panose="020B0604020202020204" pitchFamily="34" charset="0"/>
              <a:buChar char="•"/>
            </a:pPr>
            <a:r>
              <a:rPr lang="en-GB" altLang="cs-CZ" sz="2400" b="1"/>
              <a:t>Nadané děti se specifickými vývojovými poruchami učení</a:t>
            </a:r>
            <a:r>
              <a:rPr lang="cs-CZ" altLang="cs-CZ" sz="2400" b="1"/>
              <a:t> -</a:t>
            </a:r>
            <a:r>
              <a:rPr lang="en-GB" altLang="cs-CZ" sz="2400"/>
              <a:t> zejména s dyslexií, dysortografií, dysgrafií.</a:t>
            </a:r>
          </a:p>
          <a:p>
            <a:pPr>
              <a:spcAft>
                <a:spcPct val="0"/>
              </a:spcAft>
              <a:buFont typeface="Arial" panose="020B0604020202020204" pitchFamily="34" charset="0"/>
              <a:buChar char="•"/>
            </a:pPr>
            <a:r>
              <a:rPr lang="en-GB" altLang="cs-CZ" sz="2400" b="1"/>
              <a:t>Nadané děti s poruchami chování </a:t>
            </a:r>
            <a:r>
              <a:rPr lang="cs-CZ" altLang="cs-CZ" sz="2400" b="1"/>
              <a:t> - </a:t>
            </a:r>
            <a:r>
              <a:rPr lang="en-GB" altLang="cs-CZ" sz="2400" b="1"/>
              <a:t>ADHD</a:t>
            </a:r>
            <a:r>
              <a:rPr lang="cs-CZ" altLang="cs-CZ" sz="2400" b="1"/>
              <a:t> </a:t>
            </a:r>
            <a:r>
              <a:rPr lang="cs-CZ" altLang="cs-CZ" sz="2400"/>
              <a:t>(Attention Deficit Hyperactivity Disorders – hyperaktivita s poruchou pozornosti), </a:t>
            </a:r>
            <a:r>
              <a:rPr lang="cs-CZ" altLang="cs-CZ" sz="2400" b="1"/>
              <a:t>ADD</a:t>
            </a:r>
            <a:r>
              <a:rPr lang="cs-CZ" altLang="cs-CZ" sz="2400"/>
              <a:t> (Attention Deficit Disorders- porucha pozornosti) </a:t>
            </a:r>
            <a:endParaRPr lang="en-GB" altLang="cs-CZ" sz="2400"/>
          </a:p>
          <a:p>
            <a:pPr>
              <a:spcAft>
                <a:spcPct val="0"/>
              </a:spcAft>
              <a:buFont typeface="Arial" panose="020B0604020202020204" pitchFamily="34" charset="0"/>
              <a:buChar char="•"/>
            </a:pPr>
            <a:r>
              <a:rPr lang="en-GB" altLang="cs-CZ" sz="2400" b="1"/>
              <a:t>Nadané děti s Aspergerovým syndromem</a:t>
            </a:r>
            <a:r>
              <a:rPr lang="en-GB" altLang="cs-CZ" sz="2400"/>
              <a:t>.</a:t>
            </a:r>
            <a:endParaRPr lang="cs-CZ" altLang="en-US" sz="2400"/>
          </a:p>
        </p:txBody>
      </p:sp>
      <p:sp>
        <p:nvSpPr>
          <p:cNvPr id="2867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endParaRPr lang="cs-CZ" altLang="en-US">
              <a:latin typeface="Arial" panose="020B0604020202020204" pitchFamily="34" charset="0"/>
            </a:endParaRPr>
          </a:p>
        </p:txBody>
      </p:sp>
    </p:spTree>
    <p:extLst>
      <p:ext uri="{BB962C8B-B14F-4D97-AF65-F5344CB8AC3E}">
        <p14:creationId xmlns:p14="http://schemas.microsoft.com/office/powerpoint/2010/main" val="2107945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a:xfrm>
            <a:off x="685800" y="152400"/>
            <a:ext cx="6870700" cy="755650"/>
          </a:xfrm>
        </p:spPr>
        <p:txBody>
          <a:bodyPr/>
          <a:lstStyle/>
          <a:p>
            <a:pPr fontAlgn="auto">
              <a:spcAft>
                <a:spcPts val="0"/>
              </a:spcAft>
              <a:defRPr/>
            </a:pPr>
            <a:r>
              <a:rPr lang="cs-CZ" altLang="en-US">
                <a:solidFill>
                  <a:schemeClr val="tx1">
                    <a:lumMod val="95000"/>
                    <a:lumOff val="5000"/>
                  </a:schemeClr>
                </a:solidFill>
              </a:rPr>
              <a:t>Poznámka</a:t>
            </a:r>
            <a:endParaRPr lang="en-GB" altLang="en-US">
              <a:solidFill>
                <a:schemeClr val="tx1">
                  <a:lumMod val="95000"/>
                  <a:lumOff val="5000"/>
                </a:schemeClr>
              </a:solidFill>
            </a:endParaRPr>
          </a:p>
        </p:txBody>
      </p:sp>
      <p:sp>
        <p:nvSpPr>
          <p:cNvPr id="29699" name="Zástupný symbol pro obsah 2"/>
          <p:cNvSpPr>
            <a:spLocks noGrp="1"/>
          </p:cNvSpPr>
          <p:nvPr>
            <p:ph idx="1"/>
          </p:nvPr>
        </p:nvSpPr>
        <p:spPr>
          <a:xfrm>
            <a:off x="685800" y="1052513"/>
            <a:ext cx="7989888" cy="5472112"/>
          </a:xfrm>
        </p:spPr>
        <p:txBody>
          <a:bodyPr/>
          <a:lstStyle/>
          <a:p>
            <a:pPr algn="just"/>
            <a:r>
              <a:rPr lang="cs-CZ" altLang="en-US" sz="2400"/>
              <a:t>Od počátku osmdesátých let 20. století studie obecně charakterizují „dvakrát výjimečné“ děti jako ty, které jsou </a:t>
            </a:r>
            <a:r>
              <a:rPr lang="cs-CZ" altLang="en-US" sz="2400" b="1"/>
              <a:t>jednak výjimečně nadané a navíc mají nějaký diagnostikovaný handicap (fyzický, psychický nebo vývojovou poruchu učení). </a:t>
            </a:r>
          </a:p>
          <a:p>
            <a:pPr algn="just"/>
            <a:r>
              <a:rPr lang="cs-CZ" altLang="en-US" sz="2400"/>
              <a:t>Tato identifikace se aktuálně hodně změnila a testy z 80. let jsou dnes kritizovány pro závažné psychologické a teoretické nedostatky.</a:t>
            </a:r>
            <a:endParaRPr lang="en-GB" altLang="en-US" sz="2400"/>
          </a:p>
          <a:p>
            <a:pPr algn="just"/>
            <a:r>
              <a:rPr lang="cs-CZ" altLang="en-US" sz="2400"/>
              <a:t> Pro „dvakrát výjimečné“ nadané je velmi důležité, aby byla podporována </a:t>
            </a:r>
            <a:r>
              <a:rPr lang="cs-CZ" altLang="en-US" sz="2400" b="1"/>
              <a:t>jejich sociální kompetence a také emocionální stránka jejich osobnosti</a:t>
            </a:r>
            <a:r>
              <a:rPr lang="cs-CZ" altLang="en-US" sz="2400"/>
              <a:t>. </a:t>
            </a:r>
          </a:p>
          <a:p>
            <a:pPr algn="just"/>
            <a:r>
              <a:rPr lang="cs-CZ" altLang="en-US" sz="2400"/>
              <a:t>Intelektově jsou vždy před svými vrstevníky, sociálně a emocionálně však se zdají o 3 -­ 4 roky „mladší“ než jejich vrstevníci. </a:t>
            </a:r>
            <a:endParaRPr lang="en-GB" altLang="en-US" sz="2400"/>
          </a:p>
          <a:p>
            <a:pPr algn="just"/>
            <a:endParaRPr lang="en-GB" altLang="en-US" sz="2400"/>
          </a:p>
        </p:txBody>
      </p:sp>
    </p:spTree>
    <p:extLst>
      <p:ext uri="{BB962C8B-B14F-4D97-AF65-F5344CB8AC3E}">
        <p14:creationId xmlns:p14="http://schemas.microsoft.com/office/powerpoint/2010/main" val="2957625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684213" y="152400"/>
            <a:ext cx="8135937" cy="1600200"/>
          </a:xfrm>
        </p:spPr>
        <p:txBody>
          <a:bodyPr/>
          <a:lstStyle/>
          <a:p>
            <a:pPr fontAlgn="auto">
              <a:spcAft>
                <a:spcPts val="0"/>
              </a:spcAft>
              <a:defRPr/>
            </a:pPr>
            <a:r>
              <a:rPr lang="cs-CZ" altLang="en-US" sz="3200" b="1" i="1" dirty="0">
                <a:solidFill>
                  <a:schemeClr val="tx1">
                    <a:lumMod val="95000"/>
                    <a:lumOff val="5000"/>
                  </a:schemeClr>
                </a:solidFill>
              </a:rPr>
              <a:t>Podpora doma pro tento typ nadaného a ve škole:</a:t>
            </a:r>
            <a:br>
              <a:rPr lang="en-GB" altLang="en-US" sz="3200" dirty="0">
                <a:solidFill>
                  <a:schemeClr val="tx1">
                    <a:lumMod val="95000"/>
                    <a:lumOff val="5000"/>
                  </a:schemeClr>
                </a:solidFill>
              </a:rPr>
            </a:br>
            <a:endParaRPr lang="en-GB" altLang="en-US" sz="3200" dirty="0">
              <a:solidFill>
                <a:schemeClr val="tx1">
                  <a:lumMod val="95000"/>
                  <a:lumOff val="5000"/>
                </a:schemeClr>
              </a:solidFill>
            </a:endParaRPr>
          </a:p>
        </p:txBody>
      </p:sp>
      <p:sp>
        <p:nvSpPr>
          <p:cNvPr id="30723" name="Zástupný symbol pro obsah 2"/>
          <p:cNvSpPr>
            <a:spLocks noGrp="1"/>
          </p:cNvSpPr>
          <p:nvPr>
            <p:ph idx="1"/>
          </p:nvPr>
        </p:nvSpPr>
        <p:spPr>
          <a:xfrm>
            <a:off x="684213" y="1628775"/>
            <a:ext cx="8280400" cy="4002088"/>
          </a:xfrm>
        </p:spPr>
        <p:txBody>
          <a:bodyPr/>
          <a:lstStyle/>
          <a:p>
            <a:pPr>
              <a:buFont typeface="Arial" panose="020B0604020202020204" pitchFamily="34" charset="0"/>
              <a:buChar char="•"/>
            </a:pPr>
            <a:r>
              <a:rPr lang="cs-CZ" altLang="en-US" sz="2800"/>
              <a:t> používat různá měřítka úspěchu;</a:t>
            </a:r>
            <a:endParaRPr lang="en-GB" altLang="en-US" sz="2800"/>
          </a:p>
          <a:p>
            <a:pPr>
              <a:buFont typeface="Arial" panose="020B0604020202020204" pitchFamily="34" charset="0"/>
              <a:buChar char="•"/>
            </a:pPr>
            <a:r>
              <a:rPr lang="cs-CZ" altLang="en-US" sz="2800"/>
              <a:t> zjistit, jak dítě funguje ve třídě;</a:t>
            </a:r>
            <a:endParaRPr lang="en-GB" altLang="en-US" sz="2800"/>
          </a:p>
          <a:p>
            <a:pPr>
              <a:buFont typeface="Arial" panose="020B0604020202020204" pitchFamily="34" charset="0"/>
              <a:buChar char="•"/>
            </a:pPr>
            <a:r>
              <a:rPr lang="cs-CZ" altLang="en-US" sz="2800"/>
              <a:t> zajistit hodnocení v rámci jeho kurikula;</a:t>
            </a:r>
            <a:endParaRPr lang="en-GB" altLang="en-US" sz="2800"/>
          </a:p>
          <a:p>
            <a:pPr>
              <a:buFont typeface="Arial" panose="020B0604020202020204" pitchFamily="34" charset="0"/>
              <a:buChar char="•"/>
            </a:pPr>
            <a:r>
              <a:rPr lang="cs-CZ" altLang="en-US" sz="2800"/>
              <a:t> ptát se dítěte;</a:t>
            </a:r>
            <a:endParaRPr lang="en-GB" altLang="en-US" sz="2800"/>
          </a:p>
          <a:p>
            <a:pPr>
              <a:buFont typeface="Arial" panose="020B0604020202020204" pitchFamily="34" charset="0"/>
              <a:buChar char="•"/>
            </a:pPr>
            <a:r>
              <a:rPr lang="cs-CZ" altLang="en-US" sz="2800"/>
              <a:t> zdůrazňovat talent, brát ohledy na postižení;</a:t>
            </a:r>
            <a:endParaRPr lang="en-GB" altLang="en-US" sz="2800"/>
          </a:p>
          <a:p>
            <a:pPr>
              <a:buFont typeface="Arial" panose="020B0604020202020204" pitchFamily="34" charset="0"/>
              <a:buChar char="•"/>
            </a:pPr>
            <a:r>
              <a:rPr lang="cs-CZ" altLang="en-US" sz="2800"/>
              <a:t> prioritou by měly být dostatečně obtížné úkoly v oblasti jejich hlavního zájmu.</a:t>
            </a:r>
            <a:endParaRPr lang="en-GB" altLang="en-US" sz="2800"/>
          </a:p>
          <a:p>
            <a:pPr>
              <a:buFont typeface="Arial" panose="020B0604020202020204" pitchFamily="34" charset="0"/>
              <a:buChar char="•"/>
            </a:pPr>
            <a:endParaRPr lang="en-GB" altLang="en-US" sz="2800"/>
          </a:p>
        </p:txBody>
      </p:sp>
    </p:spTree>
    <p:extLst>
      <p:ext uri="{BB962C8B-B14F-4D97-AF65-F5344CB8AC3E}">
        <p14:creationId xmlns:p14="http://schemas.microsoft.com/office/powerpoint/2010/main" val="2223102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611188" y="152400"/>
            <a:ext cx="8353425" cy="612775"/>
          </a:xfrm>
        </p:spPr>
        <p:txBody>
          <a:bodyPr>
            <a:normAutofit fontScale="90000"/>
          </a:bodyPr>
          <a:lstStyle/>
          <a:p>
            <a:pPr fontAlgn="auto">
              <a:spcAft>
                <a:spcPts val="0"/>
              </a:spcAft>
              <a:defRPr/>
            </a:pPr>
            <a:br>
              <a:rPr lang="cs-CZ" altLang="en-US" b="1" i="1" dirty="0">
                <a:solidFill>
                  <a:schemeClr val="tx1">
                    <a:lumMod val="95000"/>
                    <a:lumOff val="5000"/>
                  </a:schemeClr>
                </a:solidFill>
              </a:rPr>
            </a:br>
            <a:br>
              <a:rPr lang="cs-CZ" altLang="en-US" b="1" i="1" dirty="0">
                <a:solidFill>
                  <a:schemeClr val="tx1">
                    <a:lumMod val="95000"/>
                    <a:lumOff val="5000"/>
                  </a:schemeClr>
                </a:solidFill>
              </a:rPr>
            </a:br>
            <a:br>
              <a:rPr lang="cs-CZ" altLang="en-US" b="1" i="1" dirty="0">
                <a:solidFill>
                  <a:schemeClr val="tx1">
                    <a:lumMod val="95000"/>
                    <a:lumOff val="5000"/>
                  </a:schemeClr>
                </a:solidFill>
              </a:rPr>
            </a:br>
            <a:r>
              <a:rPr lang="cs-CZ" altLang="en-US" b="1" i="1" dirty="0">
                <a:solidFill>
                  <a:schemeClr val="tx1">
                    <a:lumMod val="95000"/>
                    <a:lumOff val="5000"/>
                  </a:schemeClr>
                </a:solidFill>
              </a:rPr>
              <a:t>6. nezávisle se učící nadaný ­ charakteristika:</a:t>
            </a:r>
            <a:br>
              <a:rPr lang="en-GB" altLang="en-US" dirty="0">
                <a:solidFill>
                  <a:schemeClr val="tx1">
                    <a:lumMod val="95000"/>
                    <a:lumOff val="5000"/>
                  </a:schemeClr>
                </a:solidFill>
              </a:rPr>
            </a:br>
            <a:endParaRPr lang="en-GB" altLang="en-US" dirty="0">
              <a:solidFill>
                <a:schemeClr val="tx1">
                  <a:lumMod val="95000"/>
                  <a:lumOff val="5000"/>
                </a:schemeClr>
              </a:solidFill>
            </a:endParaRPr>
          </a:p>
        </p:txBody>
      </p:sp>
      <p:sp>
        <p:nvSpPr>
          <p:cNvPr id="28675" name="Zástupný symbol pro obsah 2"/>
          <p:cNvSpPr>
            <a:spLocks noGrp="1"/>
          </p:cNvSpPr>
          <p:nvPr>
            <p:ph idx="1"/>
          </p:nvPr>
        </p:nvSpPr>
        <p:spPr>
          <a:xfrm>
            <a:off x="611188" y="1773238"/>
            <a:ext cx="8208962" cy="3887787"/>
          </a:xfrm>
        </p:spPr>
        <p:txBody>
          <a:bodyPr rtlCol="0">
            <a:normAutofit fontScale="85000" lnSpcReduction="10000"/>
          </a:bodyPr>
          <a:lstStyle/>
          <a:p>
            <a:pPr marL="91440" indent="-91440" fontAlgn="auto">
              <a:buFont typeface="Arial" panose="020B0604020202020204" pitchFamily="34" charset="0"/>
              <a:buChar char="•"/>
              <a:defRPr/>
            </a:pPr>
            <a:r>
              <a:rPr lang="cs-CZ" altLang="en-US" sz="3300" dirty="0"/>
              <a:t> je vytrvalý, klade si cíle;</a:t>
            </a:r>
            <a:endParaRPr lang="en-GB" altLang="en-US" sz="3300" dirty="0"/>
          </a:p>
          <a:p>
            <a:pPr marL="91440" indent="-91440" fontAlgn="auto">
              <a:buFont typeface="Arial" panose="020B0604020202020204" pitchFamily="34" charset="0"/>
              <a:buChar char="•"/>
              <a:defRPr/>
            </a:pPr>
            <a:r>
              <a:rPr lang="cs-CZ" altLang="en-US" sz="3300" dirty="0"/>
              <a:t> vyhledává náročné úkoly;</a:t>
            </a:r>
            <a:endParaRPr lang="en-GB" altLang="en-US" sz="3300" dirty="0"/>
          </a:p>
          <a:p>
            <a:pPr marL="91440" indent="-91440" fontAlgn="auto">
              <a:buFont typeface="Arial" panose="020B0604020202020204" pitchFamily="34" charset="0"/>
              <a:buChar char="•"/>
              <a:defRPr/>
            </a:pPr>
            <a:r>
              <a:rPr lang="cs-CZ" altLang="en-US" sz="3300" dirty="0"/>
              <a:t> je výkonný;</a:t>
            </a:r>
            <a:endParaRPr lang="en-GB" altLang="en-US" sz="3300" dirty="0"/>
          </a:p>
          <a:p>
            <a:pPr marL="91440" indent="-91440" fontAlgn="auto">
              <a:buFont typeface="Arial" panose="020B0604020202020204" pitchFamily="34" charset="0"/>
              <a:buChar char="•"/>
              <a:defRPr/>
            </a:pPr>
            <a:r>
              <a:rPr lang="cs-CZ" altLang="en-US" sz="3300" dirty="0"/>
              <a:t> je odvážný;</a:t>
            </a:r>
            <a:endParaRPr lang="en-GB" altLang="en-US" sz="3300" dirty="0"/>
          </a:p>
          <a:p>
            <a:pPr marL="91440" indent="-91440" fontAlgn="auto">
              <a:buFont typeface="Arial" panose="020B0604020202020204" pitchFamily="34" charset="0"/>
              <a:buChar char="•"/>
              <a:defRPr/>
            </a:pPr>
            <a:r>
              <a:rPr lang="cs-CZ" altLang="en-US" sz="3300" dirty="0"/>
              <a:t> má dobré sebeovládání;</a:t>
            </a:r>
            <a:endParaRPr lang="en-GB" altLang="en-US" sz="3300" dirty="0"/>
          </a:p>
          <a:p>
            <a:pPr marL="91440" indent="-91440" fontAlgn="auto">
              <a:buFont typeface="Arial" panose="020B0604020202020204" pitchFamily="34" charset="0"/>
              <a:buChar char="•"/>
              <a:defRPr/>
            </a:pPr>
            <a:r>
              <a:rPr lang="cs-CZ" altLang="en-US" sz="3300" dirty="0"/>
              <a:t> může, ale nemusí, považovat akademické vzdělání za jednu ze svých priorit;</a:t>
            </a:r>
            <a:endParaRPr lang="en-GB" altLang="en-US" sz="3300" dirty="0"/>
          </a:p>
          <a:p>
            <a:pPr marL="91440" indent="-91440" fontAlgn="auto">
              <a:buFont typeface="Arial" panose="020B0604020202020204" pitchFamily="34" charset="0"/>
              <a:buChar char="•"/>
              <a:defRPr/>
            </a:pPr>
            <a:r>
              <a:rPr lang="cs-CZ" altLang="en-US" sz="3300" dirty="0"/>
              <a:t> dokáže se vyrovnat se zklamáním a neúspěchem.</a:t>
            </a:r>
            <a:endParaRPr lang="en-GB" altLang="en-US" sz="3300" dirty="0"/>
          </a:p>
          <a:p>
            <a:pPr marL="91440" indent="-91440" fontAlgn="auto">
              <a:buFont typeface="Arial" panose="020B0604020202020204" pitchFamily="34" charset="0"/>
              <a:buChar char="•"/>
              <a:defRPr/>
            </a:pPr>
            <a:endParaRPr lang="en-GB" altLang="en-US" sz="3300" dirty="0"/>
          </a:p>
          <a:p>
            <a:pPr marL="91440" indent="-91440" fontAlgn="auto">
              <a:buFont typeface="Tw Cen MT" panose="020B0602020104020603" pitchFamily="34" charset="0"/>
              <a:buChar char=" "/>
              <a:defRPr/>
            </a:pPr>
            <a:endParaRPr lang="en-GB" altLang="en-US" dirty="0"/>
          </a:p>
        </p:txBody>
      </p:sp>
    </p:spTree>
    <p:extLst>
      <p:ext uri="{BB962C8B-B14F-4D97-AF65-F5344CB8AC3E}">
        <p14:creationId xmlns:p14="http://schemas.microsoft.com/office/powerpoint/2010/main" val="2487527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a:xfrm>
            <a:off x="685800" y="152400"/>
            <a:ext cx="7847013" cy="1981200"/>
          </a:xfrm>
        </p:spPr>
        <p:txBody>
          <a:bodyPr/>
          <a:lstStyle/>
          <a:p>
            <a:pPr algn="ctr" fontAlgn="auto">
              <a:spcAft>
                <a:spcPts val="0"/>
              </a:spcAft>
              <a:defRPr/>
            </a:pPr>
            <a:r>
              <a:rPr lang="cs-CZ" altLang="en-US" sz="3600" b="1" i="1" dirty="0">
                <a:solidFill>
                  <a:schemeClr val="tx1">
                    <a:lumMod val="95000"/>
                    <a:lumOff val="5000"/>
                  </a:schemeClr>
                </a:solidFill>
              </a:rPr>
              <a:t>Podpora doma pro tento typ nadaného a ve škole:</a:t>
            </a:r>
            <a:br>
              <a:rPr lang="en-GB" altLang="en-US" sz="3600" dirty="0">
                <a:solidFill>
                  <a:schemeClr val="tx1">
                    <a:lumMod val="95000"/>
                    <a:lumOff val="5000"/>
                  </a:schemeClr>
                </a:solidFill>
              </a:rPr>
            </a:br>
            <a:endParaRPr lang="en-GB" altLang="en-US" sz="3600" dirty="0">
              <a:solidFill>
                <a:schemeClr val="tx1">
                  <a:lumMod val="95000"/>
                  <a:lumOff val="5000"/>
                </a:schemeClr>
              </a:solidFill>
            </a:endParaRPr>
          </a:p>
        </p:txBody>
      </p:sp>
      <p:sp>
        <p:nvSpPr>
          <p:cNvPr id="33795" name="Zástupný symbol pro obsah 2"/>
          <p:cNvSpPr>
            <a:spLocks noGrp="1"/>
          </p:cNvSpPr>
          <p:nvPr>
            <p:ph idx="1"/>
          </p:nvPr>
        </p:nvSpPr>
        <p:spPr>
          <a:xfrm>
            <a:off x="685800" y="1989138"/>
            <a:ext cx="8062664" cy="3497262"/>
          </a:xfrm>
        </p:spPr>
        <p:txBody>
          <a:bodyPr/>
          <a:lstStyle/>
          <a:p>
            <a:pPr>
              <a:buFont typeface="Arial" panose="020B0604020202020204" pitchFamily="34" charset="0"/>
              <a:buChar char="•"/>
            </a:pPr>
            <a:r>
              <a:rPr lang="cs-CZ" altLang="en-US" sz="2800" dirty="0"/>
              <a:t> více podpory, ne méně!</a:t>
            </a:r>
            <a:endParaRPr lang="en-GB" altLang="en-US" sz="2800" dirty="0"/>
          </a:p>
          <a:p>
            <a:pPr>
              <a:buFont typeface="Arial" panose="020B0604020202020204" pitchFamily="34" charset="0"/>
              <a:buChar char="•"/>
            </a:pPr>
            <a:r>
              <a:rPr lang="cs-CZ" altLang="en-US" sz="2800" dirty="0"/>
              <a:t> pomoc při zvládání sociálních a psychologických těžkostí související s jejich úspěchem;</a:t>
            </a:r>
            <a:endParaRPr lang="en-GB" altLang="en-US" sz="2800" dirty="0"/>
          </a:p>
          <a:p>
            <a:pPr>
              <a:buFont typeface="Arial" panose="020B0604020202020204" pitchFamily="34" charset="0"/>
              <a:buChar char="•"/>
            </a:pPr>
            <a:r>
              <a:rPr lang="cs-CZ" altLang="en-US" sz="2800" dirty="0"/>
              <a:t> naučit je, jak mají sami sebe řídit;</a:t>
            </a:r>
            <a:endParaRPr lang="en-GB" altLang="en-US" sz="2800" dirty="0"/>
          </a:p>
          <a:p>
            <a:pPr>
              <a:buFont typeface="Arial" panose="020B0604020202020204" pitchFamily="34" charset="0"/>
              <a:buChar char="•"/>
            </a:pPr>
            <a:r>
              <a:rPr lang="cs-CZ" altLang="en-US" sz="2800" dirty="0"/>
              <a:t> vytvořit podpůrný tým;</a:t>
            </a:r>
            <a:endParaRPr lang="en-GB" altLang="en-US" sz="2800" dirty="0"/>
          </a:p>
          <a:p>
            <a:pPr>
              <a:buFont typeface="Arial" panose="020B0604020202020204" pitchFamily="34" charset="0"/>
              <a:buChar char="•"/>
            </a:pPr>
            <a:r>
              <a:rPr lang="cs-CZ" altLang="en-US" sz="2800" dirty="0"/>
              <a:t> najít mentora.</a:t>
            </a:r>
            <a:endParaRPr lang="en-GB" altLang="en-US" sz="2800" dirty="0"/>
          </a:p>
          <a:p>
            <a:pPr>
              <a:buFont typeface="Arial" panose="020B0604020202020204" pitchFamily="34" charset="0"/>
              <a:buChar char="•"/>
            </a:pPr>
            <a:endParaRPr lang="en-GB" altLang="en-US" sz="2800" dirty="0"/>
          </a:p>
        </p:txBody>
      </p:sp>
    </p:spTree>
    <p:extLst>
      <p:ext uri="{BB962C8B-B14F-4D97-AF65-F5344CB8AC3E}">
        <p14:creationId xmlns:p14="http://schemas.microsoft.com/office/powerpoint/2010/main" val="17137770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pPr algn="ctr" fontAlgn="auto">
              <a:spcAft>
                <a:spcPts val="0"/>
              </a:spcAft>
              <a:defRPr/>
            </a:pPr>
            <a:r>
              <a:rPr lang="cs-CZ" altLang="en-US" sz="4400" b="1" dirty="0">
                <a:solidFill>
                  <a:schemeClr val="tx1">
                    <a:lumMod val="95000"/>
                    <a:lumOff val="5000"/>
                  </a:schemeClr>
                </a:solidFill>
              </a:rPr>
              <a:t>Zajímavost k aktuální typologii nadaných</a:t>
            </a:r>
            <a:endParaRPr lang="en-GB" altLang="en-US" sz="4400" b="1" dirty="0">
              <a:solidFill>
                <a:schemeClr val="tx1">
                  <a:lumMod val="95000"/>
                  <a:lumOff val="5000"/>
                </a:schemeClr>
              </a:solidFill>
            </a:endParaRPr>
          </a:p>
        </p:txBody>
      </p:sp>
      <p:sp>
        <p:nvSpPr>
          <p:cNvPr id="31747" name="Zástupný symbol pro obsah 2"/>
          <p:cNvSpPr>
            <a:spLocks noGrp="1"/>
          </p:cNvSpPr>
          <p:nvPr>
            <p:ph idx="1"/>
          </p:nvPr>
        </p:nvSpPr>
        <p:spPr>
          <a:xfrm>
            <a:off x="395288" y="1828800"/>
            <a:ext cx="8208962" cy="3657600"/>
          </a:xfrm>
        </p:spPr>
        <p:txBody>
          <a:bodyPr rtlCol="0">
            <a:normAutofit fontScale="92500"/>
          </a:bodyPr>
          <a:lstStyle/>
          <a:p>
            <a:pPr marL="91440" indent="-91440" fontAlgn="auto">
              <a:buFont typeface="Tw Cen MT" panose="020B0602020104020603" pitchFamily="34" charset="0"/>
              <a:buChar char=" "/>
              <a:defRPr/>
            </a:pPr>
            <a:r>
              <a:rPr lang="cs-CZ" altLang="en-US" sz="2800"/>
              <a:t>Maureen Neihart se zabýval otázkou, zda uvedené typy nadání jsou </a:t>
            </a:r>
            <a:r>
              <a:rPr lang="cs-CZ" altLang="en-US" sz="2800" b="1"/>
              <a:t>stejně vnímány ve všech zemích světa. </a:t>
            </a:r>
          </a:p>
          <a:p>
            <a:pPr marL="91440" indent="-91440" fontAlgn="auto">
              <a:buFont typeface="Tw Cen MT" panose="020B0602020104020603" pitchFamily="34" charset="0"/>
              <a:buChar char=" "/>
              <a:defRPr/>
            </a:pPr>
            <a:r>
              <a:rPr lang="cs-CZ" altLang="en-US" sz="2800"/>
              <a:t>Podle jejích závěrů se identifikace typů nadaných v Evropě a v Asii liší. </a:t>
            </a:r>
          </a:p>
          <a:p>
            <a:pPr marL="91440" indent="-91440" fontAlgn="auto">
              <a:buFont typeface="Tw Cen MT" panose="020B0602020104020603" pitchFamily="34" charset="0"/>
              <a:buChar char=" "/>
              <a:defRPr/>
            </a:pPr>
            <a:r>
              <a:rPr lang="cs-CZ" altLang="en-US" sz="2800"/>
              <a:t>Např. v Asii je v současnosti mnoho nadaných typu 6 ­ </a:t>
            </a:r>
            <a:r>
              <a:rPr lang="cs-CZ" altLang="en-US" sz="2800" i="1"/>
              <a:t>„nezávisle se učící nadaný“, </a:t>
            </a:r>
            <a:r>
              <a:rPr lang="cs-CZ" altLang="en-US" sz="2800"/>
              <a:t>zatímco typ 1 ­ </a:t>
            </a:r>
            <a:r>
              <a:rPr lang="cs-CZ" altLang="en-US" sz="2800" i="1"/>
              <a:t>„úspěšný nadaný“, </a:t>
            </a:r>
            <a:r>
              <a:rPr lang="cs-CZ" altLang="en-US" sz="2800"/>
              <a:t>se zde vyskytuje velmi málo.</a:t>
            </a:r>
            <a:endParaRPr lang="en-GB" altLang="en-US" sz="2800"/>
          </a:p>
          <a:p>
            <a:pPr marL="91440" indent="-91440" fontAlgn="auto">
              <a:buFont typeface="Tw Cen MT" panose="020B0602020104020603" pitchFamily="34" charset="0"/>
              <a:buChar char=" "/>
              <a:defRPr/>
            </a:pPr>
            <a:r>
              <a:rPr lang="cs-CZ" altLang="en-US" b="1" i="1"/>
              <a:t> </a:t>
            </a:r>
            <a:endParaRPr lang="en-GB" altLang="en-US"/>
          </a:p>
          <a:p>
            <a:pPr marL="91440" indent="-91440" fontAlgn="auto">
              <a:buFont typeface="Tw Cen MT" panose="020B0602020104020603" pitchFamily="34" charset="0"/>
              <a:buChar char=" "/>
              <a:defRPr/>
            </a:pPr>
            <a:endParaRPr lang="en-GB" altLang="en-US"/>
          </a:p>
        </p:txBody>
      </p:sp>
    </p:spTree>
    <p:extLst>
      <p:ext uri="{BB962C8B-B14F-4D97-AF65-F5344CB8AC3E}">
        <p14:creationId xmlns:p14="http://schemas.microsoft.com/office/powerpoint/2010/main" val="109927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1008112"/>
          </a:xfrm>
        </p:spPr>
        <p:txBody>
          <a:bodyPr/>
          <a:lstStyle/>
          <a:p>
            <a:pPr algn="ctr"/>
            <a:r>
              <a:rPr lang="cs-CZ" sz="4800" b="1" dirty="0"/>
              <a:t>Výkon – MŠMT vymezení </a:t>
            </a:r>
            <a:br>
              <a:rPr lang="cs-CZ" dirty="0"/>
            </a:br>
            <a:r>
              <a:rPr lang="cs-CZ" sz="1600" dirty="0"/>
              <a:t>(vyhláška č. 27/2016 Sb., 2016)</a:t>
            </a:r>
          </a:p>
        </p:txBody>
      </p:sp>
      <p:sp>
        <p:nvSpPr>
          <p:cNvPr id="3" name="Zástupný symbol pro obsah 2"/>
          <p:cNvSpPr>
            <a:spLocks noGrp="1"/>
          </p:cNvSpPr>
          <p:nvPr>
            <p:ph idx="1"/>
          </p:nvPr>
        </p:nvSpPr>
        <p:spPr>
          <a:xfrm>
            <a:off x="323528" y="1196752"/>
            <a:ext cx="8363272" cy="5400600"/>
          </a:xfrm>
        </p:spPr>
        <p:txBody>
          <a:bodyPr/>
          <a:lstStyle/>
          <a:p>
            <a:r>
              <a:rPr lang="cs-CZ" b="1" i="1" dirty="0"/>
              <a:t>Za nadaného žáka </a:t>
            </a:r>
            <a:r>
              <a:rPr lang="cs-CZ" i="1" dirty="0"/>
              <a:t>se pro účely této vyhlášky považuje především žák, který při adekvátní podpoře </a:t>
            </a:r>
            <a:r>
              <a:rPr lang="cs-CZ" b="1" i="1" dirty="0">
                <a:solidFill>
                  <a:srgbClr val="FF0000"/>
                </a:solidFill>
              </a:rPr>
              <a:t>vykazuje</a:t>
            </a:r>
            <a:r>
              <a:rPr lang="cs-CZ" i="1" dirty="0"/>
              <a:t> ve srovnání s vrstevníky </a:t>
            </a:r>
            <a:r>
              <a:rPr lang="cs-CZ" b="1" i="1" dirty="0">
                <a:solidFill>
                  <a:srgbClr val="FF0000"/>
                </a:solidFill>
              </a:rPr>
              <a:t>vysokou úroveň </a:t>
            </a:r>
            <a:r>
              <a:rPr lang="cs-CZ" b="1" i="1" dirty="0"/>
              <a:t>v jedné či více oblastech rozumových schopností, v pohybových, manuálních, uměleckých nebo sociálních dovednostech.</a:t>
            </a:r>
          </a:p>
          <a:p>
            <a:r>
              <a:rPr lang="cs-CZ" b="1" i="1" dirty="0"/>
              <a:t>Za mimořádně nadaného žáka </a:t>
            </a:r>
            <a:r>
              <a:rPr lang="cs-CZ" i="1" dirty="0"/>
              <a:t>se pro účely této vyhlášky považuje především žák, jehož rozložení schopností </a:t>
            </a:r>
            <a:r>
              <a:rPr lang="cs-CZ" b="1" i="1" dirty="0">
                <a:solidFill>
                  <a:srgbClr val="FF0000"/>
                </a:solidFill>
              </a:rPr>
              <a:t>dosahuje</a:t>
            </a:r>
            <a:r>
              <a:rPr lang="cs-CZ" i="1" dirty="0">
                <a:solidFill>
                  <a:srgbClr val="FF0000"/>
                </a:solidFill>
              </a:rPr>
              <a:t> </a:t>
            </a:r>
            <a:r>
              <a:rPr lang="cs-CZ" b="1" i="1" dirty="0">
                <a:solidFill>
                  <a:srgbClr val="FF0000"/>
                </a:solidFill>
              </a:rPr>
              <a:t>mimořádné úrovně při vysoké tvořivosti </a:t>
            </a:r>
            <a:r>
              <a:rPr lang="cs-CZ" b="1" i="1" dirty="0"/>
              <a:t>v celém okruhu činností nebo v jednotlivých oblastech rozumových schopností, v pohybových, manuálních, uměleckých nebo sociálních dovednostech.</a:t>
            </a:r>
            <a:br>
              <a:rPr lang="cs-CZ" i="1" dirty="0"/>
            </a:br>
            <a:endParaRPr lang="cs-CZ" i="1" dirty="0"/>
          </a:p>
          <a:p>
            <a:endParaRPr lang="cs-CZ" dirty="0"/>
          </a:p>
        </p:txBody>
      </p:sp>
    </p:spTree>
    <p:extLst>
      <p:ext uri="{BB962C8B-B14F-4D97-AF65-F5344CB8AC3E}">
        <p14:creationId xmlns:p14="http://schemas.microsoft.com/office/powerpoint/2010/main" val="29346908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457200" y="404813"/>
            <a:ext cx="8229600" cy="936625"/>
          </a:xfrm>
        </p:spPr>
        <p:txBody>
          <a:bodyPr>
            <a:normAutofit fontScale="90000"/>
          </a:bodyPr>
          <a:lstStyle/>
          <a:p>
            <a:pPr algn="ctr" fontAlgn="auto">
              <a:spcAft>
                <a:spcPts val="0"/>
              </a:spcAft>
              <a:defRPr/>
            </a:pPr>
            <a:br>
              <a:rPr lang="cs-CZ" altLang="en-US" sz="4000" b="1" dirty="0">
                <a:solidFill>
                  <a:schemeClr val="tx1">
                    <a:lumMod val="95000"/>
                    <a:lumOff val="5000"/>
                  </a:schemeClr>
                </a:solidFill>
              </a:rPr>
            </a:br>
            <a:br>
              <a:rPr lang="cs-CZ" altLang="en-US" sz="4000" b="1" dirty="0">
                <a:solidFill>
                  <a:schemeClr val="tx1">
                    <a:lumMod val="95000"/>
                    <a:lumOff val="5000"/>
                  </a:schemeClr>
                </a:solidFill>
              </a:rPr>
            </a:br>
            <a:r>
              <a:rPr lang="cs-CZ" altLang="en-US" b="1" dirty="0">
                <a:solidFill>
                  <a:schemeClr val="tx1">
                    <a:lumMod val="95000"/>
                    <a:lumOff val="5000"/>
                  </a:schemeClr>
                </a:solidFill>
              </a:rPr>
              <a:t>Disproporce ve vývoji nadaných</a:t>
            </a:r>
          </a:p>
        </p:txBody>
      </p:sp>
      <p:sp>
        <p:nvSpPr>
          <p:cNvPr id="35843" name="Rectangle 3"/>
          <p:cNvSpPr>
            <a:spLocks noGrp="1" noChangeArrowheads="1"/>
          </p:cNvSpPr>
          <p:nvPr>
            <p:ph idx="1"/>
          </p:nvPr>
        </p:nvSpPr>
        <p:spPr>
          <a:xfrm>
            <a:off x="457200" y="1484313"/>
            <a:ext cx="8435975" cy="4641850"/>
          </a:xfrm>
        </p:spPr>
        <p:txBody>
          <a:bodyPr/>
          <a:lstStyle/>
          <a:p>
            <a:endParaRPr lang="cs-CZ" altLang="cs-CZ" sz="2400"/>
          </a:p>
          <a:p>
            <a:r>
              <a:rPr lang="cs-CZ" altLang="cs-CZ" sz="2400"/>
              <a:t>U nadaných  jedinců může docházet k různým </a:t>
            </a:r>
            <a:r>
              <a:rPr lang="cs-CZ" altLang="cs-CZ" sz="2400" b="1"/>
              <a:t>disproporcím ve vývoji.</a:t>
            </a:r>
          </a:p>
          <a:p>
            <a:r>
              <a:rPr lang="cs-CZ" altLang="cs-CZ" sz="2400"/>
              <a:t>Ve výuce se tyto disproporce mohou jevit jako </a:t>
            </a:r>
            <a:r>
              <a:rPr lang="cs-CZ" altLang="cs-CZ" sz="2400" b="1"/>
              <a:t>neschopnost </a:t>
            </a:r>
            <a:r>
              <a:rPr lang="cs-CZ" altLang="cs-CZ" sz="2400"/>
              <a:t>– např. sestavení aparatury v chemii, slabé výkony v Tv. </a:t>
            </a:r>
          </a:p>
          <a:p>
            <a:r>
              <a:rPr lang="cs-CZ" altLang="cs-CZ" sz="2400"/>
              <a:t>Nebezpečí frustrace – nepochopení ze strany učitele, rodičů.</a:t>
            </a:r>
            <a:endParaRPr lang="en-GB" altLang="cs-CZ" sz="2400"/>
          </a:p>
          <a:p>
            <a:r>
              <a:rPr lang="cs-CZ" altLang="cs-CZ" sz="2400" b="1"/>
              <a:t>Dvojí výjimečnost </a:t>
            </a:r>
            <a:r>
              <a:rPr lang="cs-CZ" altLang="cs-CZ" sz="2400"/>
              <a:t>– nadané děti s</a:t>
            </a:r>
            <a:r>
              <a:rPr lang="en-GB" altLang="cs-CZ" sz="2400"/>
              <a:t> určitým</a:t>
            </a:r>
            <a:r>
              <a:rPr lang="cs-CZ" altLang="cs-CZ" sz="2400"/>
              <a:t> hendikepem (dislexie, ADHD…). </a:t>
            </a:r>
            <a:r>
              <a:rPr lang="en-GB" altLang="cs-CZ" sz="2400"/>
              <a:t>  </a:t>
            </a:r>
          </a:p>
        </p:txBody>
      </p:sp>
      <p:sp>
        <p:nvSpPr>
          <p:cNvPr id="3584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endParaRPr lang="cs-CZ" altLang="en-US">
              <a:latin typeface="Arial" panose="020B0604020202020204" pitchFamily="34" charset="0"/>
            </a:endParaRPr>
          </a:p>
        </p:txBody>
      </p:sp>
    </p:spTree>
    <p:extLst>
      <p:ext uri="{BB962C8B-B14F-4D97-AF65-F5344CB8AC3E}">
        <p14:creationId xmlns:p14="http://schemas.microsoft.com/office/powerpoint/2010/main" val="2004613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2"/>
          <p:cNvSpPr>
            <a:spLocks noGrp="1"/>
          </p:cNvSpPr>
          <p:nvPr>
            <p:ph type="title"/>
          </p:nvPr>
        </p:nvSpPr>
        <p:spPr>
          <a:xfrm>
            <a:off x="107950" y="765175"/>
            <a:ext cx="8578850" cy="576263"/>
          </a:xfrm>
        </p:spPr>
        <p:txBody>
          <a:bodyPr/>
          <a:lstStyle/>
          <a:p>
            <a:pPr algn="ctr" fontAlgn="auto">
              <a:spcAft>
                <a:spcPts val="0"/>
              </a:spcAft>
              <a:defRPr/>
            </a:pPr>
            <a:r>
              <a:rPr lang="cs-CZ" altLang="en-US" sz="3600" b="1" dirty="0">
                <a:solidFill>
                  <a:schemeClr val="tx1">
                    <a:lumMod val="95000"/>
                    <a:lumOff val="5000"/>
                  </a:schemeClr>
                </a:solidFill>
              </a:rPr>
              <a:t>Nejčastěji uváděné disproporce </a:t>
            </a:r>
            <a:endParaRPr lang="en-GB" altLang="en-US" sz="3600" b="1" dirty="0">
              <a:solidFill>
                <a:schemeClr val="tx1">
                  <a:lumMod val="95000"/>
                  <a:lumOff val="5000"/>
                </a:schemeClr>
              </a:solidFill>
            </a:endParaRPr>
          </a:p>
        </p:txBody>
      </p:sp>
      <p:graphicFrame>
        <p:nvGraphicFramePr>
          <p:cNvPr id="7" name="Zástupný symbol pro obsah 6"/>
          <p:cNvGraphicFramePr>
            <a:graphicFrameLocks noGrp="1"/>
          </p:cNvGraphicFramePr>
          <p:nvPr>
            <p:ph idx="1"/>
          </p:nvPr>
        </p:nvGraphicFramePr>
        <p:xfrm>
          <a:off x="395288" y="1773238"/>
          <a:ext cx="8291512" cy="4840290"/>
        </p:xfrm>
        <a:graphic>
          <a:graphicData uri="http://schemas.openxmlformats.org/drawingml/2006/table">
            <a:tbl>
              <a:tblPr/>
              <a:tblGrid>
                <a:gridCol w="4145756">
                  <a:extLst>
                    <a:ext uri="{9D8B030D-6E8A-4147-A177-3AD203B41FA5}">
                      <a16:colId xmlns:a16="http://schemas.microsoft.com/office/drawing/2014/main" val="20000"/>
                    </a:ext>
                  </a:extLst>
                </a:gridCol>
                <a:gridCol w="4145756">
                  <a:extLst>
                    <a:ext uri="{9D8B030D-6E8A-4147-A177-3AD203B41FA5}">
                      <a16:colId xmlns:a16="http://schemas.microsoft.com/office/drawing/2014/main" val="20001"/>
                    </a:ext>
                  </a:extLst>
                </a:gridCol>
              </a:tblGrid>
              <a:tr h="333764">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altLang="en-US" sz="1800" b="1" i="0" u="none" strike="noStrike" cap="none" normalizeH="0" baseline="0" dirty="0">
                          <a:ln>
                            <a:noFill/>
                          </a:ln>
                          <a:solidFill>
                            <a:schemeClr val="tx1"/>
                          </a:solidFill>
                          <a:effectLst/>
                          <a:latin typeface="Times New Roman" pitchFamily="18" charset="0"/>
                          <a:cs typeface="Times New Roman" pitchFamily="18" charset="0"/>
                        </a:rPr>
                        <a:t>Vysoká úroveň</a:t>
                      </a:r>
                      <a:endParaRPr kumimoji="0" lang="en-GB" alt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altLang="en-US" sz="1800" b="1" i="0" u="none" strike="noStrike" cap="none" normalizeH="0" baseline="0" dirty="0">
                          <a:ln>
                            <a:noFill/>
                          </a:ln>
                          <a:solidFill>
                            <a:schemeClr val="tx1"/>
                          </a:solidFill>
                          <a:effectLst/>
                          <a:latin typeface="Times New Roman" pitchFamily="18" charset="0"/>
                          <a:cs typeface="Times New Roman" pitchFamily="18" charset="0"/>
                        </a:rPr>
                        <a:t>Nízká úroveň</a:t>
                      </a:r>
                      <a:endParaRPr kumimoji="0" lang="en-GB" alt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3764">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dirty="0">
                          <a:ln>
                            <a:noFill/>
                          </a:ln>
                          <a:solidFill>
                            <a:srgbClr val="000000"/>
                          </a:solidFill>
                          <a:effectLst/>
                          <a:latin typeface="Times New Roman" pitchFamily="18" charset="0"/>
                          <a:cs typeface="Times New Roman" pitchFamily="18" charset="0"/>
                        </a:rPr>
                        <a:t>1. psychický vývoj</a:t>
                      </a:r>
                      <a:endParaRPr kumimoji="0" lang="en-GB" alt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a:ln>
                            <a:noFill/>
                          </a:ln>
                          <a:solidFill>
                            <a:srgbClr val="000000"/>
                          </a:solidFill>
                          <a:effectLst/>
                          <a:latin typeface="Times New Roman" pitchFamily="18" charset="0"/>
                          <a:cs typeface="Times New Roman" pitchFamily="18" charset="0"/>
                        </a:rPr>
                        <a:t>1. tělesný vývoj</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1"/>
                  </a:ext>
                </a:extLst>
              </a:tr>
              <a:tr h="333764">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a:ln>
                            <a:noFill/>
                          </a:ln>
                          <a:solidFill>
                            <a:srgbClr val="000000"/>
                          </a:solidFill>
                          <a:effectLst/>
                          <a:latin typeface="Times New Roman" pitchFamily="18" charset="0"/>
                          <a:cs typeface="Times New Roman" pitchFamily="18" charset="0"/>
                        </a:rPr>
                        <a:t>2. intelektová úroveň</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F"/>
                    </a:solidFill>
                  </a:tcPr>
                </a:tc>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a:ln>
                            <a:noFill/>
                          </a:ln>
                          <a:solidFill>
                            <a:srgbClr val="000000"/>
                          </a:solidFill>
                          <a:effectLst/>
                          <a:latin typeface="Times New Roman" pitchFamily="18" charset="0"/>
                          <a:cs typeface="Times New Roman" pitchFamily="18" charset="0"/>
                        </a:rPr>
                        <a:t>2. emocionálně-sociální úroveň</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F"/>
                    </a:solidFill>
                  </a:tcPr>
                </a:tc>
                <a:extLst>
                  <a:ext uri="{0D108BD9-81ED-4DB2-BD59-A6C34878D82A}">
                    <a16:rowId xmlns:a16="http://schemas.microsoft.com/office/drawing/2014/main" val="10002"/>
                  </a:ext>
                </a:extLst>
              </a:tr>
              <a:tr h="333764">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a:ln>
                            <a:noFill/>
                          </a:ln>
                          <a:solidFill>
                            <a:srgbClr val="000000"/>
                          </a:solidFill>
                          <a:effectLst/>
                          <a:latin typeface="Times New Roman" pitchFamily="18" charset="0"/>
                          <a:cs typeface="Times New Roman" pitchFamily="18" charset="0"/>
                        </a:rPr>
                        <a:t>3. verbální složka intelektu</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a:ln>
                            <a:noFill/>
                          </a:ln>
                          <a:solidFill>
                            <a:srgbClr val="000000"/>
                          </a:solidFill>
                          <a:effectLst/>
                          <a:latin typeface="Times New Roman" pitchFamily="18" charset="0"/>
                          <a:cs typeface="Times New Roman" pitchFamily="18" charset="0"/>
                        </a:rPr>
                        <a:t>3. neverbální složka intelektu</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3"/>
                  </a:ext>
                </a:extLst>
              </a:tr>
              <a:tr h="634294">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a:ln>
                            <a:noFill/>
                          </a:ln>
                          <a:solidFill>
                            <a:srgbClr val="000000"/>
                          </a:solidFill>
                          <a:effectLst/>
                          <a:latin typeface="Times New Roman" pitchFamily="18" charset="0"/>
                          <a:cs typeface="Times New Roman" pitchFamily="18" charset="0"/>
                        </a:rPr>
                        <a:t>4. zrychlené myšlení a řeč</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F"/>
                    </a:solidFill>
                  </a:tcPr>
                </a:tc>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a:ln>
                            <a:noFill/>
                          </a:ln>
                          <a:solidFill>
                            <a:srgbClr val="000000"/>
                          </a:solidFill>
                          <a:effectLst/>
                          <a:latin typeface="Times New Roman" pitchFamily="18" charset="0"/>
                          <a:cs typeface="Times New Roman" pitchFamily="18" charset="0"/>
                        </a:rPr>
                        <a:t>4. pomalé psaní, slabé grafomotorické projevy</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F"/>
                    </a:solidFill>
                  </a:tcPr>
                </a:tc>
                <a:extLst>
                  <a:ext uri="{0D108BD9-81ED-4DB2-BD59-A6C34878D82A}">
                    <a16:rowId xmlns:a16="http://schemas.microsoft.com/office/drawing/2014/main" val="10004"/>
                  </a:ext>
                </a:extLst>
              </a:tr>
              <a:tr h="634294">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a:ln>
                            <a:noFill/>
                          </a:ln>
                          <a:solidFill>
                            <a:srgbClr val="000000"/>
                          </a:solidFill>
                          <a:effectLst/>
                          <a:latin typeface="Times New Roman" pitchFamily="18" charset="0"/>
                          <a:cs typeface="Times New Roman" pitchFamily="18" charset="0"/>
                        </a:rPr>
                        <a:t>5. logické myšlení, brilantnost úvah</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a:ln>
                            <a:noFill/>
                          </a:ln>
                          <a:solidFill>
                            <a:srgbClr val="000000"/>
                          </a:solidFill>
                          <a:effectLst/>
                          <a:latin typeface="Times New Roman" pitchFamily="18" charset="0"/>
                          <a:cs typeface="Times New Roman" pitchFamily="18" charset="0"/>
                        </a:rPr>
                        <a:t>5. mechanické myšlení, získávání poznatků</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5"/>
                  </a:ext>
                </a:extLst>
              </a:tr>
              <a:tr h="333764">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a:ln>
                            <a:noFill/>
                          </a:ln>
                          <a:solidFill>
                            <a:srgbClr val="000000"/>
                          </a:solidFill>
                          <a:effectLst/>
                          <a:latin typeface="Times New Roman" pitchFamily="18" charset="0"/>
                          <a:cs typeface="Times New Roman" pitchFamily="18" charset="0"/>
                        </a:rPr>
                        <a:t>6. logické, problémové učení</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F"/>
                    </a:solidFill>
                  </a:tcPr>
                </a:tc>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a:ln>
                            <a:noFill/>
                          </a:ln>
                          <a:solidFill>
                            <a:srgbClr val="000000"/>
                          </a:solidFill>
                          <a:effectLst/>
                          <a:latin typeface="Times New Roman" pitchFamily="18" charset="0"/>
                          <a:cs typeface="Times New Roman" pitchFamily="18" charset="0"/>
                        </a:rPr>
                        <a:t>6. klasické, pamětní učení</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F"/>
                    </a:solidFill>
                  </a:tcPr>
                </a:tc>
                <a:extLst>
                  <a:ext uri="{0D108BD9-81ED-4DB2-BD59-A6C34878D82A}">
                    <a16:rowId xmlns:a16="http://schemas.microsoft.com/office/drawing/2014/main" val="10006"/>
                  </a:ext>
                </a:extLst>
              </a:tr>
              <a:tr h="634294">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a:ln>
                            <a:noFill/>
                          </a:ln>
                          <a:solidFill>
                            <a:srgbClr val="000000"/>
                          </a:solidFill>
                          <a:effectLst/>
                          <a:latin typeface="Times New Roman" pitchFamily="18" charset="0"/>
                          <a:cs typeface="Times New Roman" pitchFamily="18" charset="0"/>
                        </a:rPr>
                        <a:t>7. tvořivost, nové originální prvky řešení problémů</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a:ln>
                            <a:noFill/>
                          </a:ln>
                          <a:solidFill>
                            <a:srgbClr val="000000"/>
                          </a:solidFill>
                          <a:effectLst/>
                          <a:latin typeface="Times New Roman" pitchFamily="18" charset="0"/>
                          <a:cs typeface="Times New Roman" pitchFamily="18" charset="0"/>
                        </a:rPr>
                        <a:t>7. klasické chápání a použití ověřených vzorů a modelů</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7"/>
                  </a:ext>
                </a:extLst>
              </a:tr>
              <a:tr h="634294">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a:ln>
                            <a:noFill/>
                          </a:ln>
                          <a:solidFill>
                            <a:srgbClr val="000000"/>
                          </a:solidFill>
                          <a:effectLst/>
                          <a:latin typeface="Times New Roman" pitchFamily="18" charset="0"/>
                          <a:cs typeface="Times New Roman" pitchFamily="18" charset="0"/>
                        </a:rPr>
                        <a:t>8. zájem o řešení komplikovaných, neznámých úloh</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F"/>
                    </a:solidFill>
                  </a:tcPr>
                </a:tc>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a:ln>
                            <a:noFill/>
                          </a:ln>
                          <a:solidFill>
                            <a:srgbClr val="000000"/>
                          </a:solidFill>
                          <a:effectLst/>
                          <a:latin typeface="Times New Roman" pitchFamily="18" charset="0"/>
                          <a:cs typeface="Times New Roman" pitchFamily="18" charset="0"/>
                        </a:rPr>
                        <a:t>8. upřednostňování mechanických, jednotvárných a lehkých úloh</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F"/>
                    </a:solidFill>
                  </a:tcPr>
                </a:tc>
                <a:extLst>
                  <a:ext uri="{0D108BD9-81ED-4DB2-BD59-A6C34878D82A}">
                    <a16:rowId xmlns:a16="http://schemas.microsoft.com/office/drawing/2014/main" val="10008"/>
                  </a:ext>
                </a:extLst>
              </a:tr>
              <a:tr h="634294">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dirty="0">
                          <a:ln>
                            <a:noFill/>
                          </a:ln>
                          <a:solidFill>
                            <a:srgbClr val="000000"/>
                          </a:solidFill>
                          <a:effectLst/>
                          <a:latin typeface="Times New Roman" pitchFamily="18" charset="0"/>
                          <a:cs typeface="Times New Roman" pitchFamily="18" charset="0"/>
                        </a:rPr>
                        <a:t>9. potřeba nových informací</a:t>
                      </a:r>
                      <a:endParaRPr kumimoji="0" lang="en-GB" alt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lvl1pPr eaLnBrk="0" hangingPunct="0">
                        <a:spcBef>
                          <a:spcPct val="20000"/>
                        </a:spcBef>
                        <a:buClr>
                          <a:schemeClr val="folHlink"/>
                        </a:buClr>
                        <a:buSzPct val="90000"/>
                        <a:buFont typeface="Wingdings" pitchFamily="2" charset="2"/>
                        <a:defRPr sz="24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charset="0"/>
                        </a:defRPr>
                      </a:lvl3pPr>
                      <a:lvl4pPr marL="1600200" indent="-228600" eaLnBrk="0" hangingPunct="0">
                        <a:spcBef>
                          <a:spcPct val="20000"/>
                        </a:spcBef>
                        <a:buClr>
                          <a:schemeClr val="accent1"/>
                        </a:buClr>
                        <a:buFont typeface="Wingdings" pitchFamily="2" charset="2"/>
                        <a:defRPr>
                          <a:solidFill>
                            <a:schemeClr val="tx1"/>
                          </a:solidFill>
                          <a:latin typeface="Arial" charset="0"/>
                        </a:defRPr>
                      </a:lvl4pPr>
                      <a:lvl5pPr marL="2057400" indent="-228600" eaLnBrk="0" hangingPunct="0">
                        <a:spcBef>
                          <a:spcPct val="20000"/>
                        </a:spcBef>
                        <a:buClr>
                          <a:schemeClr val="accent1"/>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altLang="en-US" sz="1800" b="0" i="0" u="none" strike="noStrike" cap="none" normalizeH="0" baseline="0" dirty="0">
                          <a:ln>
                            <a:noFill/>
                          </a:ln>
                          <a:solidFill>
                            <a:srgbClr val="000000"/>
                          </a:solidFill>
                          <a:effectLst/>
                          <a:latin typeface="Times New Roman" pitchFamily="18" charset="0"/>
                          <a:cs typeface="Times New Roman" pitchFamily="18" charset="0"/>
                        </a:rPr>
                        <a:t>9. držení se předepsaného, osnovami určeného učiva</a:t>
                      </a:r>
                      <a:endParaRPr kumimoji="0" lang="en-GB" alt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74368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779934"/>
          </a:xfrm>
        </p:spPr>
        <p:txBody>
          <a:bodyPr/>
          <a:lstStyle/>
          <a:p>
            <a:r>
              <a:rPr lang="cs-CZ" dirty="0"/>
              <a:t>Shrnutí:</a:t>
            </a:r>
          </a:p>
        </p:txBody>
      </p:sp>
      <p:sp>
        <p:nvSpPr>
          <p:cNvPr id="3" name="Zástupný symbol pro obsah 2"/>
          <p:cNvSpPr>
            <a:spLocks noGrp="1"/>
          </p:cNvSpPr>
          <p:nvPr>
            <p:ph idx="1"/>
          </p:nvPr>
        </p:nvSpPr>
        <p:spPr>
          <a:xfrm>
            <a:off x="457200" y="1484785"/>
            <a:ext cx="8229600" cy="4839816"/>
          </a:xfrm>
        </p:spPr>
        <p:txBody>
          <a:bodyPr/>
          <a:lstStyle/>
          <a:p>
            <a:r>
              <a:rPr lang="cs-CZ" sz="3600" dirty="0"/>
              <a:t>Co bychom měli o nadaném vědět:</a:t>
            </a:r>
          </a:p>
          <a:p>
            <a:pPr lvl="1"/>
            <a:r>
              <a:rPr lang="cs-CZ" sz="3600" dirty="0"/>
              <a:t>v čem je nadané</a:t>
            </a:r>
          </a:p>
          <a:p>
            <a:pPr lvl="1"/>
            <a:r>
              <a:rPr lang="cs-CZ" sz="3600" dirty="0"/>
              <a:t>míru nadání</a:t>
            </a:r>
          </a:p>
          <a:p>
            <a:pPr lvl="1"/>
            <a:r>
              <a:rPr lang="cs-CZ" sz="3600" dirty="0"/>
              <a:t>jaký typ nadaného </a:t>
            </a:r>
          </a:p>
          <a:p>
            <a:pPr lvl="1"/>
            <a:r>
              <a:rPr lang="cs-CZ" sz="3600" dirty="0"/>
              <a:t> osobnost žáka </a:t>
            </a:r>
          </a:p>
          <a:p>
            <a:r>
              <a:rPr lang="cs-CZ" sz="1600" dirty="0"/>
              <a:t>(Hubatka Miloslav </a:t>
            </a:r>
            <a:r>
              <a:rPr lang="cs-CZ" sz="1600" b="1" dirty="0"/>
              <a:t>Úspěšní vychovávají děti jinak – pohled pedagoga</a:t>
            </a:r>
            <a:r>
              <a:rPr lang="cs-CZ" sz="1600" dirty="0"/>
              <a:t>; Miková, Šárka; </a:t>
            </a:r>
            <a:r>
              <a:rPr lang="cs-CZ" sz="1600" dirty="0" err="1"/>
              <a:t>Stang</a:t>
            </a:r>
            <a:r>
              <a:rPr lang="cs-CZ" sz="1600" dirty="0"/>
              <a:t>, Jiřina </a:t>
            </a:r>
            <a:r>
              <a:rPr lang="cs-CZ" sz="1600" b="1" dirty="0"/>
              <a:t>Typologie osobnosti u dětí – pohled psychologů  - </a:t>
            </a:r>
            <a:r>
              <a:rPr lang="cs-CZ" sz="1600" dirty="0"/>
              <a:t>ukázka z knížky </a:t>
            </a:r>
            <a:r>
              <a:rPr lang="cs-CZ" sz="1600" dirty="0">
                <a:hlinkClick r:id="rId2"/>
              </a:rPr>
              <a:t>https://obchod.portal.cz/pedagogika/typologie-osobnosti-u-deti/#ukazky</a:t>
            </a:r>
            <a:endParaRPr lang="cs-CZ" sz="1600" dirty="0"/>
          </a:p>
          <a:p>
            <a:endParaRPr lang="cs-CZ" sz="1600" dirty="0"/>
          </a:p>
          <a:p>
            <a:endParaRPr lang="cs-CZ" sz="3600" dirty="0"/>
          </a:p>
        </p:txBody>
      </p:sp>
    </p:spTree>
    <p:extLst>
      <p:ext uri="{BB962C8B-B14F-4D97-AF65-F5344CB8AC3E}">
        <p14:creationId xmlns:p14="http://schemas.microsoft.com/office/powerpoint/2010/main" val="41213137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59854"/>
          </a:xfrm>
        </p:spPr>
        <p:txBody>
          <a:bodyPr/>
          <a:lstStyle/>
          <a:p>
            <a:r>
              <a:rPr lang="cs-CZ" sz="2400" dirty="0"/>
              <a:t>Typ žáků podle Hubatky</a:t>
            </a:r>
          </a:p>
        </p:txBody>
      </p:sp>
      <p:pic>
        <p:nvPicPr>
          <p:cNvPr id="5" name="Zástupný symbol pro obsah 4"/>
          <p:cNvPicPr>
            <a:picLocks noGrp="1" noChangeAspect="1"/>
          </p:cNvPicPr>
          <p:nvPr>
            <p:ph idx="1"/>
          </p:nvPr>
        </p:nvPicPr>
        <p:blipFill>
          <a:blip r:embed="rId2"/>
          <a:stretch>
            <a:fillRect/>
          </a:stretch>
        </p:blipFill>
        <p:spPr>
          <a:xfrm>
            <a:off x="971600" y="734777"/>
            <a:ext cx="7487374" cy="5948467"/>
          </a:xfrm>
          <a:prstGeom prst="rect">
            <a:avLst/>
          </a:prstGeom>
        </p:spPr>
      </p:pic>
    </p:spTree>
    <p:extLst>
      <p:ext uri="{BB962C8B-B14F-4D97-AF65-F5344CB8AC3E}">
        <p14:creationId xmlns:p14="http://schemas.microsoft.com/office/powerpoint/2010/main" val="12490814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1"/>
            <a:ext cx="8229600" cy="1458491"/>
          </a:xfrm>
        </p:spPr>
        <p:txBody>
          <a:bodyPr/>
          <a:lstStyle/>
          <a:p>
            <a:pPr algn="ctr"/>
            <a:r>
              <a:rPr lang="cs-CZ" dirty="0"/>
              <a:t>Vsuvka o typech dětí podle Hubatky</a:t>
            </a:r>
          </a:p>
        </p:txBody>
      </p:sp>
      <p:sp>
        <p:nvSpPr>
          <p:cNvPr id="3" name="Zástupný symbol pro obsah 2"/>
          <p:cNvSpPr>
            <a:spLocks noGrp="1"/>
          </p:cNvSpPr>
          <p:nvPr>
            <p:ph idx="1"/>
          </p:nvPr>
        </p:nvSpPr>
        <p:spPr/>
        <p:txBody>
          <a:bodyPr/>
          <a:lstStyle/>
          <a:p>
            <a:r>
              <a:rPr lang="cs-CZ" dirty="0"/>
              <a:t>Dle zájmu popis typů</a:t>
            </a:r>
          </a:p>
        </p:txBody>
      </p:sp>
    </p:spTree>
    <p:extLst>
      <p:ext uri="{BB962C8B-B14F-4D97-AF65-F5344CB8AC3E}">
        <p14:creationId xmlns:p14="http://schemas.microsoft.com/office/powerpoint/2010/main" val="17943572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75EDBDE-20E5-E038-0335-45D7BF27211C}"/>
              </a:ext>
            </a:extLst>
          </p:cNvPr>
          <p:cNvSpPr>
            <a:spLocks noGrp="1"/>
          </p:cNvSpPr>
          <p:nvPr>
            <p:ph idx="4294967295"/>
          </p:nvPr>
        </p:nvSpPr>
        <p:spPr>
          <a:xfrm>
            <a:off x="1043608" y="1935163"/>
            <a:ext cx="7185992" cy="4389437"/>
          </a:xfrm>
        </p:spPr>
        <p:txBody>
          <a:bodyPr/>
          <a:lstStyle/>
          <a:p>
            <a:endParaRPr lang="cs-CZ" dirty="0"/>
          </a:p>
          <a:p>
            <a:pPr algn="ctr"/>
            <a:r>
              <a:rPr lang="cs-CZ" dirty="0"/>
              <a:t> </a:t>
            </a:r>
            <a:r>
              <a:rPr lang="cs-CZ" sz="6000" dirty="0"/>
              <a:t>Konec první části – </a:t>
            </a:r>
            <a:r>
              <a:rPr lang="cs-CZ" sz="6000"/>
              <a:t>pokračování příště</a:t>
            </a:r>
            <a:endParaRPr lang="cs-CZ" sz="6000" dirty="0"/>
          </a:p>
        </p:txBody>
      </p:sp>
    </p:spTree>
    <p:extLst>
      <p:ext uri="{BB962C8B-B14F-4D97-AF65-F5344CB8AC3E}">
        <p14:creationId xmlns:p14="http://schemas.microsoft.com/office/powerpoint/2010/main" val="37676266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899886" y="3068960"/>
            <a:ext cx="8229600" cy="1143000"/>
          </a:xfrm>
        </p:spPr>
        <p:txBody>
          <a:bodyPr/>
          <a:lstStyle/>
          <a:p>
            <a:pPr algn="ctr"/>
            <a:r>
              <a:rPr lang="cs-CZ" dirty="0"/>
              <a:t>Jak tedy vzdělávat (přírodovědně) nadané žáky?</a:t>
            </a:r>
            <a:br>
              <a:rPr lang="cs-CZ" dirty="0"/>
            </a:br>
            <a:r>
              <a:rPr lang="cs-CZ" dirty="0"/>
              <a:t>Jaké faktory vzít v úvahu?</a:t>
            </a:r>
          </a:p>
        </p:txBody>
      </p:sp>
    </p:spTree>
    <p:extLst>
      <p:ext uri="{BB962C8B-B14F-4D97-AF65-F5344CB8AC3E}">
        <p14:creationId xmlns:p14="http://schemas.microsoft.com/office/powerpoint/2010/main" val="32427741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576064"/>
          </a:xfrm>
        </p:spPr>
        <p:txBody>
          <a:bodyPr/>
          <a:lstStyle/>
          <a:p>
            <a:r>
              <a:rPr lang="cs-CZ" dirty="0"/>
              <a:t>Práce s nadanými</a:t>
            </a:r>
          </a:p>
        </p:txBody>
      </p:sp>
      <p:sp>
        <p:nvSpPr>
          <p:cNvPr id="3" name="Zástupný symbol pro obsah 2"/>
          <p:cNvSpPr>
            <a:spLocks noGrp="1"/>
          </p:cNvSpPr>
          <p:nvPr>
            <p:ph idx="1"/>
          </p:nvPr>
        </p:nvSpPr>
        <p:spPr>
          <a:xfrm>
            <a:off x="251520" y="980728"/>
            <a:ext cx="8712968" cy="5343873"/>
          </a:xfrm>
        </p:spPr>
        <p:txBody>
          <a:bodyPr/>
          <a:lstStyle/>
          <a:p>
            <a:r>
              <a:rPr lang="cs-CZ" sz="2400" dirty="0"/>
              <a:t>V centru pozornosti současných výzkumů, týkajících se nadání, </a:t>
            </a:r>
            <a:r>
              <a:rPr lang="cs-CZ" sz="2400" b="1" dirty="0"/>
              <a:t>je interakce mezi potenciálem dítěte a možnostmi jeho rozvoje.</a:t>
            </a:r>
            <a:r>
              <a:rPr lang="cs-CZ" sz="2400" dirty="0"/>
              <a:t> </a:t>
            </a:r>
          </a:p>
          <a:p>
            <a:r>
              <a:rPr lang="cs-CZ" sz="2400" dirty="0"/>
              <a:t>Přiměřené vzdělávání vyžaduje odpovídající vybavení a úroveň výuky. </a:t>
            </a:r>
          </a:p>
          <a:p>
            <a:r>
              <a:rPr lang="cs-CZ" sz="2400" dirty="0"/>
              <a:t>Vysoká úroveň potenciálu může být ve školách rozvíjena prostřednictvím:</a:t>
            </a:r>
            <a:endParaRPr lang="en-GB" sz="2400" dirty="0"/>
          </a:p>
          <a:p>
            <a:pPr marL="0" lvl="0" indent="0">
              <a:buNone/>
            </a:pPr>
            <a:r>
              <a:rPr lang="cs-CZ" sz="2400" b="1" dirty="0"/>
              <a:t>(a)diferenciace</a:t>
            </a:r>
            <a:r>
              <a:rPr lang="cs-CZ" sz="2400" dirty="0"/>
              <a:t> - přiměřenost kurikula a učiva vlastnostem konkrétního žáka (pestrá nabídka pro různé typy žáků)</a:t>
            </a:r>
            <a:endParaRPr lang="en-GB" sz="2400" dirty="0"/>
          </a:p>
          <a:p>
            <a:pPr marL="0" lvl="0" indent="0">
              <a:buNone/>
            </a:pPr>
            <a:r>
              <a:rPr lang="cs-CZ" sz="2400" b="1" dirty="0"/>
              <a:t>(b) individualizace</a:t>
            </a:r>
            <a:r>
              <a:rPr lang="cs-CZ" sz="2400" dirty="0"/>
              <a:t> - vzdělání „šité na míru“. Žák má větší odpovědnost za obsah a tempo svého vzdělávání. Měl by se vést k tomu, aby kvalitu svého učení sám kontroloval. Stanovování vlastních cílů vzdělávání a vlastních vzdělávacích strategií.   </a:t>
            </a:r>
            <a:endParaRPr lang="en-GB" sz="2400" dirty="0"/>
          </a:p>
          <a:p>
            <a:pPr marL="0" indent="0">
              <a:buNone/>
            </a:pPr>
            <a:endParaRPr lang="en-GB" dirty="0"/>
          </a:p>
          <a:p>
            <a:endParaRPr lang="cs-CZ" dirty="0"/>
          </a:p>
        </p:txBody>
      </p:sp>
    </p:spTree>
    <p:extLst>
      <p:ext uri="{BB962C8B-B14F-4D97-AF65-F5344CB8AC3E}">
        <p14:creationId xmlns:p14="http://schemas.microsoft.com/office/powerpoint/2010/main" val="39392625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8712968" cy="792088"/>
          </a:xfrm>
        </p:spPr>
        <p:txBody>
          <a:bodyPr/>
          <a:lstStyle/>
          <a:p>
            <a:pPr algn="ctr"/>
            <a:r>
              <a:rPr lang="cs-CZ" sz="4000" b="1" dirty="0"/>
              <a:t>Základní způsoby práce s nadanými žáky</a:t>
            </a:r>
            <a:endParaRPr lang="cs-CZ" sz="4000" dirty="0"/>
          </a:p>
        </p:txBody>
      </p:sp>
      <p:sp>
        <p:nvSpPr>
          <p:cNvPr id="3" name="Zástupný symbol pro obsah 2"/>
          <p:cNvSpPr>
            <a:spLocks noGrp="1"/>
          </p:cNvSpPr>
          <p:nvPr>
            <p:ph idx="1"/>
          </p:nvPr>
        </p:nvSpPr>
        <p:spPr>
          <a:xfrm>
            <a:off x="457200" y="1052736"/>
            <a:ext cx="8229600" cy="5271865"/>
          </a:xfrm>
        </p:spPr>
        <p:txBody>
          <a:bodyPr/>
          <a:lstStyle/>
          <a:p>
            <a:pPr lvl="0"/>
            <a:r>
              <a:rPr lang="cs-CZ" sz="2400" b="1" dirty="0"/>
              <a:t>akcelerace</a:t>
            </a:r>
            <a:r>
              <a:rPr lang="cs-CZ" sz="2400" dirty="0"/>
              <a:t> - urychlování postupu (předčasný vstup do školy, přeskočení ročníku). Princip akcelerace umožňuje seskupování žáků podle úrovně dosažených kompetencí, vytváření věkově heterogenních skupin. Tyto vzdělávací programy vyhovují zejména žákům s rychlým učebním tempem.</a:t>
            </a:r>
            <a:endParaRPr lang="en-GB" sz="2400" dirty="0"/>
          </a:p>
          <a:p>
            <a:pPr lvl="0"/>
            <a:r>
              <a:rPr lang="cs-CZ" sz="2400" b="1" dirty="0"/>
              <a:t>obohacování (</a:t>
            </a:r>
            <a:r>
              <a:rPr lang="cs-CZ" sz="2400" b="1" dirty="0" err="1"/>
              <a:t>enrichment</a:t>
            </a:r>
            <a:r>
              <a:rPr lang="cs-CZ" sz="2400" b="1" dirty="0"/>
              <a:t>)</a:t>
            </a:r>
            <a:r>
              <a:rPr lang="cs-CZ" sz="2400" dirty="0"/>
              <a:t> - rozšíření učiva, vyšší náročnost výuky. Je zaměřeno zejména na rozvoj vyšších mentálních procesů a rozvoj tvořivosti. Důraz je kladen především na řešení problémových úloh žákem, na strategii plánování řešení úloh a na rozvoj strategií myšlení.</a:t>
            </a:r>
            <a:endParaRPr lang="en-GB" sz="2400" dirty="0"/>
          </a:p>
          <a:p>
            <a:r>
              <a:rPr lang="cs-CZ" sz="2400" dirty="0"/>
              <a:t>Princip akcelerace je často doprovázen metodami obohacování, oba přístupy se při vzdělávání nadaného žáka doplňují.</a:t>
            </a:r>
            <a:endParaRPr lang="en-GB" sz="2400" dirty="0"/>
          </a:p>
          <a:p>
            <a:endParaRPr lang="cs-CZ" sz="2400" dirty="0"/>
          </a:p>
        </p:txBody>
      </p:sp>
    </p:spTree>
    <p:extLst>
      <p:ext uri="{BB962C8B-B14F-4D97-AF65-F5344CB8AC3E}">
        <p14:creationId xmlns:p14="http://schemas.microsoft.com/office/powerpoint/2010/main" val="8500582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23850" y="115888"/>
            <a:ext cx="8374063" cy="1152525"/>
          </a:xfrm>
        </p:spPr>
        <p:txBody>
          <a:bodyPr/>
          <a:lstStyle/>
          <a:p>
            <a:pPr fontAlgn="auto">
              <a:spcAft>
                <a:spcPts val="0"/>
              </a:spcAft>
              <a:defRPr/>
            </a:pPr>
            <a:r>
              <a:rPr lang="cs-CZ" altLang="en-US" b="1">
                <a:solidFill>
                  <a:schemeClr val="tx1">
                    <a:lumMod val="95000"/>
                    <a:lumOff val="5000"/>
                  </a:schemeClr>
                </a:solidFill>
              </a:rPr>
              <a:t>Kdy přistoupit k akceleraci</a:t>
            </a:r>
          </a:p>
        </p:txBody>
      </p:sp>
      <p:sp>
        <p:nvSpPr>
          <p:cNvPr id="64515" name="Rectangle 3"/>
          <p:cNvSpPr>
            <a:spLocks noGrp="1" noChangeArrowheads="1"/>
          </p:cNvSpPr>
          <p:nvPr>
            <p:ph idx="1"/>
          </p:nvPr>
        </p:nvSpPr>
        <p:spPr>
          <a:xfrm>
            <a:off x="457200" y="1341438"/>
            <a:ext cx="8229600" cy="4784725"/>
          </a:xfrm>
        </p:spPr>
        <p:txBody>
          <a:bodyPr/>
          <a:lstStyle/>
          <a:p>
            <a:pPr>
              <a:lnSpc>
                <a:spcPct val="80000"/>
              </a:lnSpc>
            </a:pPr>
            <a:r>
              <a:rPr lang="cs-CZ" altLang="en-US" sz="2400"/>
              <a:t>Akcelerace = razantnější zásah do průběhu studia žáka. </a:t>
            </a:r>
          </a:p>
          <a:p>
            <a:pPr>
              <a:lnSpc>
                <a:spcPct val="80000"/>
              </a:lnSpc>
            </a:pPr>
            <a:r>
              <a:rPr lang="cs-CZ" altLang="en-US" sz="2400"/>
              <a:t>Akcelerace je doporučována pouze pro děti v pásmu horních 2% inteligence – mimořádně nadané. </a:t>
            </a:r>
          </a:p>
          <a:p>
            <a:pPr>
              <a:lnSpc>
                <a:spcPct val="80000"/>
              </a:lnSpc>
            </a:pPr>
            <a:r>
              <a:rPr lang="cs-CZ" altLang="en-US" sz="2400"/>
              <a:t>Nutné zjistit </a:t>
            </a:r>
            <a:r>
              <a:rPr lang="cs-CZ" altLang="en-US" sz="2400" b="1"/>
              <a:t>příčiny </a:t>
            </a:r>
            <a:r>
              <a:rPr lang="cs-CZ" altLang="en-US" sz="2400"/>
              <a:t>– často nátlak učitelů ale především rodičů. </a:t>
            </a:r>
          </a:p>
          <a:p>
            <a:pPr>
              <a:lnSpc>
                <a:spcPct val="80000"/>
              </a:lnSpc>
            </a:pPr>
            <a:r>
              <a:rPr lang="cs-CZ" altLang="en-US" sz="2400" b="1"/>
              <a:t>Učitel</a:t>
            </a:r>
            <a:r>
              <a:rPr lang="cs-CZ" altLang="en-US" sz="2400"/>
              <a:t>, který bude s dítětem spolupracovat, musí s akcelerací </a:t>
            </a:r>
            <a:r>
              <a:rPr lang="cs-CZ" altLang="en-US" sz="2400" b="1"/>
              <a:t>souhlasit</a:t>
            </a:r>
            <a:r>
              <a:rPr lang="cs-CZ" altLang="en-US" sz="2400"/>
              <a:t>, stejně tak musí souhlasit </a:t>
            </a:r>
            <a:r>
              <a:rPr lang="cs-CZ" altLang="en-US" sz="2400" b="1"/>
              <a:t>rodiče</a:t>
            </a:r>
            <a:r>
              <a:rPr lang="cs-CZ" altLang="en-US" sz="2400"/>
              <a:t> a dobrovolně souhlasit i sám </a:t>
            </a:r>
            <a:r>
              <a:rPr lang="cs-CZ" altLang="en-US" sz="2400" b="1"/>
              <a:t>akcelerovaný žák</a:t>
            </a:r>
            <a:r>
              <a:rPr lang="cs-CZ" altLang="en-US" sz="2400"/>
              <a:t>. </a:t>
            </a:r>
          </a:p>
          <a:p>
            <a:pPr>
              <a:lnSpc>
                <a:spcPct val="80000"/>
              </a:lnSpc>
            </a:pPr>
            <a:r>
              <a:rPr lang="cs-CZ" altLang="en-US" sz="2400"/>
              <a:t>Dítě by mělo být v dané oblasti </a:t>
            </a:r>
            <a:r>
              <a:rPr lang="cs-CZ" altLang="en-US" sz="2400" b="1"/>
              <a:t>excelentní</a:t>
            </a:r>
            <a:r>
              <a:rPr lang="cs-CZ" altLang="en-US" sz="2400"/>
              <a:t>, </a:t>
            </a:r>
            <a:r>
              <a:rPr lang="cs-CZ" altLang="en-US" sz="2400" b="1"/>
              <a:t>emocionálně stabilní</a:t>
            </a:r>
            <a:r>
              <a:rPr lang="cs-CZ" altLang="en-US" sz="2400"/>
              <a:t> a být připraveno na to, co ho čeká (např. starší spolužáci – viz nebezpečí akcelerace) – posouzení odborníka (psycholog). </a:t>
            </a:r>
            <a:br>
              <a:rPr lang="cs-CZ" altLang="en-US" sz="2400"/>
            </a:br>
            <a:endParaRPr lang="cs-CZ" altLang="en-US" sz="2400"/>
          </a:p>
        </p:txBody>
      </p:sp>
      <p:sp>
        <p:nvSpPr>
          <p:cNvPr id="6451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endParaRPr lang="cs-CZ" altLang="en-US">
              <a:latin typeface="Arial" panose="020B0604020202020204" pitchFamily="34" charset="0"/>
            </a:endParaRPr>
          </a:p>
        </p:txBody>
      </p:sp>
    </p:spTree>
    <p:extLst>
      <p:ext uri="{BB962C8B-B14F-4D97-AF65-F5344CB8AC3E}">
        <p14:creationId xmlns:p14="http://schemas.microsoft.com/office/powerpoint/2010/main" val="331116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707926"/>
          </a:xfrm>
        </p:spPr>
        <p:txBody>
          <a:bodyPr/>
          <a:lstStyle/>
          <a:p>
            <a:pPr algn="ctr"/>
            <a:r>
              <a:rPr lang="cs-CZ" sz="4400" b="1" dirty="0"/>
              <a:t>Oblasti nadání – MŠMT vymezení</a:t>
            </a:r>
          </a:p>
        </p:txBody>
      </p:sp>
      <p:sp>
        <p:nvSpPr>
          <p:cNvPr id="3" name="Zástupný symbol pro obsah 2"/>
          <p:cNvSpPr>
            <a:spLocks noGrp="1"/>
          </p:cNvSpPr>
          <p:nvPr>
            <p:ph idx="1"/>
          </p:nvPr>
        </p:nvSpPr>
        <p:spPr>
          <a:xfrm>
            <a:off x="457200" y="1412777"/>
            <a:ext cx="8229600" cy="4911824"/>
          </a:xfrm>
        </p:spPr>
        <p:txBody>
          <a:bodyPr/>
          <a:lstStyle/>
          <a:p>
            <a:endParaRPr lang="cs-CZ" sz="2800" b="1" i="1" dirty="0"/>
          </a:p>
          <a:p>
            <a:r>
              <a:rPr lang="cs-CZ" sz="3200" b="1" i="1" dirty="0"/>
              <a:t>Kognitivní (rozumové) </a:t>
            </a:r>
          </a:p>
          <a:p>
            <a:r>
              <a:rPr lang="cs-CZ" sz="2800" b="1" i="1" dirty="0"/>
              <a:t>Sportovní - </a:t>
            </a:r>
            <a:r>
              <a:rPr lang="cs-CZ" sz="1800" b="1" i="1" dirty="0"/>
              <a:t>video tanec </a:t>
            </a:r>
            <a:r>
              <a:rPr lang="cs-CZ" sz="1800" u="sng" dirty="0">
                <a:hlinkClick r:id="rId2"/>
              </a:rPr>
              <a:t>https://www.youtube.com/watch?v=ERkJpVn5CYk</a:t>
            </a:r>
            <a:endParaRPr lang="cs-CZ" sz="1800" b="1" i="1" dirty="0"/>
          </a:p>
          <a:p>
            <a:r>
              <a:rPr lang="cs-CZ" sz="2800" b="1" i="1" dirty="0"/>
              <a:t>Umělecké – </a:t>
            </a:r>
            <a:r>
              <a:rPr lang="cs-CZ" sz="1800" b="1" i="1" dirty="0"/>
              <a:t>video u Krause dívka klavíristka</a:t>
            </a:r>
          </a:p>
          <a:p>
            <a:r>
              <a:rPr lang="cs-CZ"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https://www.youtube.com/watch?v=Db9NkIVDNdE</a:t>
            </a:r>
            <a:endParaRPr lang="cs-CZ" sz="1800" b="1" i="1" dirty="0"/>
          </a:p>
          <a:p>
            <a:r>
              <a:rPr lang="cs-CZ" sz="2800" b="1" i="1" dirty="0"/>
              <a:t>Sociální</a:t>
            </a:r>
          </a:p>
          <a:p>
            <a:pPr marL="0" indent="0">
              <a:buNone/>
            </a:pPr>
            <a:endParaRPr lang="cs-CZ" sz="2800" b="1" i="1" dirty="0"/>
          </a:p>
          <a:p>
            <a:pPr marL="0" indent="0">
              <a:buNone/>
            </a:pPr>
            <a:r>
              <a:rPr lang="cs-CZ" sz="2800" b="1" i="1" dirty="0"/>
              <a:t>S kterou oblastí je spojeno školní vzdělávání nejvíce? </a:t>
            </a:r>
          </a:p>
          <a:p>
            <a:endParaRPr lang="cs-CZ" sz="2800" b="1" i="1" dirty="0"/>
          </a:p>
          <a:p>
            <a:endParaRPr lang="cs-CZ" dirty="0"/>
          </a:p>
        </p:txBody>
      </p:sp>
    </p:spTree>
    <p:extLst>
      <p:ext uri="{BB962C8B-B14F-4D97-AF65-F5344CB8AC3E}">
        <p14:creationId xmlns:p14="http://schemas.microsoft.com/office/powerpoint/2010/main" val="3340661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8313" y="115888"/>
            <a:ext cx="8229600" cy="1009650"/>
          </a:xfrm>
        </p:spPr>
        <p:txBody>
          <a:bodyPr/>
          <a:lstStyle/>
          <a:p>
            <a:pPr algn="ctr" fontAlgn="auto">
              <a:spcAft>
                <a:spcPts val="0"/>
              </a:spcAft>
              <a:defRPr/>
            </a:pPr>
            <a:r>
              <a:rPr lang="cs-CZ" altLang="en-US" b="1" dirty="0">
                <a:solidFill>
                  <a:schemeClr val="tx1">
                    <a:lumMod val="95000"/>
                    <a:lumOff val="5000"/>
                  </a:schemeClr>
                </a:solidFill>
              </a:rPr>
              <a:t>Klady akcelerace</a:t>
            </a:r>
          </a:p>
        </p:txBody>
      </p:sp>
      <p:sp>
        <p:nvSpPr>
          <p:cNvPr id="65539" name="Rectangle 3"/>
          <p:cNvSpPr>
            <a:spLocks noGrp="1" noChangeArrowheads="1"/>
          </p:cNvSpPr>
          <p:nvPr>
            <p:ph idx="1"/>
          </p:nvPr>
        </p:nvSpPr>
        <p:spPr>
          <a:xfrm>
            <a:off x="457200" y="1268413"/>
            <a:ext cx="8229600" cy="4857750"/>
          </a:xfrm>
        </p:spPr>
        <p:txBody>
          <a:bodyPr/>
          <a:lstStyle/>
          <a:p>
            <a:pPr>
              <a:lnSpc>
                <a:spcPct val="80000"/>
              </a:lnSpc>
            </a:pPr>
            <a:r>
              <a:rPr lang="cs-CZ" altLang="cs-CZ" sz="2800"/>
              <a:t>Úroveň studijních požadavků je adekvátní schopnostem nadaného – nízké nároky demotivují </a:t>
            </a:r>
            <a:r>
              <a:rPr lang="cs-CZ" altLang="cs-CZ" sz="2800" i="1"/>
              <a:t>(underacheivement);</a:t>
            </a:r>
          </a:p>
          <a:p>
            <a:pPr>
              <a:lnSpc>
                <a:spcPct val="80000"/>
              </a:lnSpc>
            </a:pPr>
            <a:r>
              <a:rPr lang="cs-CZ" altLang="cs-CZ" sz="2800"/>
              <a:t>větší konkurence – starší spolužáci; </a:t>
            </a:r>
          </a:p>
          <a:p>
            <a:pPr>
              <a:lnSpc>
                <a:spcPct val="80000"/>
              </a:lnSpc>
            </a:pPr>
            <a:r>
              <a:rPr lang="cs-CZ" altLang="cs-CZ" sz="2800"/>
              <a:t>zvýšená produktivita nadaných dětí – musí se vyrovnat s náročnějšími úkoly; </a:t>
            </a:r>
          </a:p>
          <a:p>
            <a:pPr>
              <a:lnSpc>
                <a:spcPct val="80000"/>
              </a:lnSpc>
            </a:pPr>
            <a:r>
              <a:rPr lang="cs-CZ" altLang="cs-CZ" sz="2800"/>
              <a:t>méně monotónní práce a nudy  -  zvýšená motivace; </a:t>
            </a:r>
          </a:p>
          <a:p>
            <a:pPr>
              <a:lnSpc>
                <a:spcPct val="80000"/>
              </a:lnSpc>
            </a:pPr>
            <a:r>
              <a:rPr lang="cs-CZ" altLang="cs-CZ" sz="2800"/>
              <a:t>vyvarování se konfliktů s vrstevníky, kteří nesdílejí jejich zájmy a schopnosti.</a:t>
            </a:r>
          </a:p>
        </p:txBody>
      </p:sp>
      <p:sp>
        <p:nvSpPr>
          <p:cNvPr id="6554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endParaRPr lang="cs-CZ" altLang="en-US">
              <a:latin typeface="Arial" panose="020B0604020202020204" pitchFamily="34" charset="0"/>
            </a:endParaRPr>
          </a:p>
        </p:txBody>
      </p:sp>
    </p:spTree>
    <p:extLst>
      <p:ext uri="{BB962C8B-B14F-4D97-AF65-F5344CB8AC3E}">
        <p14:creationId xmlns:p14="http://schemas.microsoft.com/office/powerpoint/2010/main" val="20347152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en-US"/>
              <a:t>Zápory akcelerace - 4 oblasti </a:t>
            </a:r>
          </a:p>
        </p:txBody>
      </p:sp>
      <p:sp>
        <p:nvSpPr>
          <p:cNvPr id="31747" name="Rectangle 3"/>
          <p:cNvSpPr>
            <a:spLocks noGrp="1" noChangeArrowheads="1"/>
          </p:cNvSpPr>
          <p:nvPr>
            <p:ph idx="1"/>
          </p:nvPr>
        </p:nvSpPr>
        <p:spPr/>
        <p:txBody>
          <a:bodyPr/>
          <a:lstStyle/>
          <a:p>
            <a:pPr marL="0" indent="0" eaLnBrk="1" hangingPunct="1">
              <a:lnSpc>
                <a:spcPct val="80000"/>
              </a:lnSpc>
              <a:buFont typeface="Wingdings 2" panose="05020102010507070707" pitchFamily="18" charset="2"/>
              <a:buNone/>
            </a:pPr>
            <a:r>
              <a:rPr lang="cs-CZ" altLang="cs-CZ" sz="2400" b="1"/>
              <a:t>1.</a:t>
            </a:r>
            <a:r>
              <a:rPr lang="cs-CZ" altLang="cs-CZ" sz="2400"/>
              <a:t> </a:t>
            </a:r>
            <a:r>
              <a:rPr lang="cs-CZ" altLang="cs-CZ" sz="2400" b="1"/>
              <a:t>Akademické:</a:t>
            </a:r>
            <a:br>
              <a:rPr lang="cs-CZ" altLang="cs-CZ" sz="2400"/>
            </a:br>
            <a:r>
              <a:rPr lang="cs-CZ" altLang="cs-CZ" sz="2400"/>
              <a:t>· neschopnost se srovnat s většími nároky – přecenění schopností,</a:t>
            </a:r>
            <a:br>
              <a:rPr lang="cs-CZ" altLang="cs-CZ" sz="2400"/>
            </a:br>
            <a:r>
              <a:rPr lang="cs-CZ" altLang="cs-CZ" sz="2400"/>
              <a:t>· </a:t>
            </a:r>
            <a:r>
              <a:rPr lang="cs-CZ" altLang="cs-CZ" sz="2400" b="1"/>
              <a:t>mezery v učivu </a:t>
            </a:r>
            <a:r>
              <a:rPr lang="cs-CZ" altLang="cs-CZ" sz="2400"/>
              <a:t>– nestudují systematicky, </a:t>
            </a:r>
            <a:br>
              <a:rPr lang="cs-CZ" altLang="cs-CZ" sz="2400"/>
            </a:br>
            <a:r>
              <a:rPr lang="cs-CZ" altLang="cs-CZ" sz="2400"/>
              <a:t>· fyzicky či emocionálně </a:t>
            </a:r>
            <a:r>
              <a:rPr lang="cs-CZ" altLang="cs-CZ" sz="2400" b="1"/>
              <a:t>nezralí – </a:t>
            </a:r>
            <a:r>
              <a:rPr lang="cs-CZ" altLang="cs-CZ" sz="2400"/>
              <a:t>nerovnoměrný vývoj,</a:t>
            </a:r>
            <a:br>
              <a:rPr lang="cs-CZ" altLang="cs-CZ" sz="2400"/>
            </a:br>
            <a:r>
              <a:rPr lang="cs-CZ" altLang="cs-CZ" sz="2400"/>
              <a:t>· postrádají </a:t>
            </a:r>
            <a:r>
              <a:rPr lang="cs-CZ" altLang="cs-CZ" sz="2400" b="1"/>
              <a:t>zkušenosti </a:t>
            </a:r>
            <a:r>
              <a:rPr lang="cs-CZ" altLang="cs-CZ" sz="2400"/>
              <a:t>z předchozích ročníků,</a:t>
            </a:r>
            <a:br>
              <a:rPr lang="cs-CZ" altLang="cs-CZ" sz="2400"/>
            </a:br>
            <a:r>
              <a:rPr lang="cs-CZ" altLang="cs-CZ" sz="2400"/>
              <a:t>· větší množství vědomostí může  </a:t>
            </a:r>
            <a:r>
              <a:rPr lang="cs-CZ" altLang="cs-CZ" sz="2400" b="1"/>
              <a:t>zbrzdit </a:t>
            </a:r>
            <a:r>
              <a:rPr lang="cs-CZ" altLang="cs-CZ" sz="2400"/>
              <a:t>rozvoj jejich kreativity a divergentního myšlení (zajímavé výzkumy!).</a:t>
            </a:r>
          </a:p>
          <a:p>
            <a:pPr marL="0" indent="0" eaLnBrk="1" hangingPunct="1">
              <a:lnSpc>
                <a:spcPct val="80000"/>
              </a:lnSpc>
              <a:buFont typeface="Wingdings 2" panose="05020102010507070707" pitchFamily="18" charset="2"/>
              <a:buNone/>
            </a:pPr>
            <a:br>
              <a:rPr lang="cs-CZ" altLang="cs-CZ" sz="2400"/>
            </a:br>
            <a:r>
              <a:rPr lang="cs-CZ" altLang="cs-CZ" sz="2400" b="1"/>
              <a:t>2. Emocionální:</a:t>
            </a:r>
            <a:br>
              <a:rPr lang="cs-CZ" altLang="cs-CZ" sz="2400"/>
            </a:br>
            <a:r>
              <a:rPr lang="cs-CZ" altLang="cs-CZ" sz="2400"/>
              <a:t>· frustrace z vyšších nároků způsobuje </a:t>
            </a:r>
            <a:r>
              <a:rPr lang="cs-CZ" altLang="cs-CZ" sz="2400" b="1"/>
              <a:t>stres a vyhoření,</a:t>
            </a:r>
            <a:br>
              <a:rPr lang="cs-CZ" altLang="cs-CZ" sz="2400" b="1"/>
            </a:br>
            <a:r>
              <a:rPr lang="cs-CZ" altLang="cs-CZ" sz="2400"/>
              <a:t>· omezené možnosti k vytvoření přátelství - vede k </a:t>
            </a:r>
            <a:r>
              <a:rPr lang="cs-CZ" altLang="cs-CZ" sz="2400" b="1"/>
              <a:t>izolaci,</a:t>
            </a:r>
            <a:br>
              <a:rPr lang="cs-CZ" altLang="cs-CZ" sz="2400"/>
            </a:br>
            <a:r>
              <a:rPr lang="cs-CZ" altLang="cs-CZ" sz="2400"/>
              <a:t>· omezené možnosti věnovat se </a:t>
            </a:r>
            <a:r>
              <a:rPr lang="cs-CZ" altLang="cs-CZ" sz="2400" b="1"/>
              <a:t>zájmům a koníčkům- </a:t>
            </a:r>
            <a:r>
              <a:rPr lang="cs-CZ" altLang="cs-CZ" sz="2400"/>
              <a:t>vede k problémům v pozdějším životě.</a:t>
            </a:r>
            <a:br>
              <a:rPr lang="cs-CZ" altLang="cs-CZ" sz="2400"/>
            </a:br>
            <a:endParaRPr lang="cs-CZ" altLang="en-US" sz="2400"/>
          </a:p>
        </p:txBody>
      </p:sp>
      <p:sp>
        <p:nvSpPr>
          <p:cNvPr id="3174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en-US"/>
          </a:p>
        </p:txBody>
      </p:sp>
    </p:spTree>
    <p:extLst>
      <p:ext uri="{BB962C8B-B14F-4D97-AF65-F5344CB8AC3E}">
        <p14:creationId xmlns:p14="http://schemas.microsoft.com/office/powerpoint/2010/main" val="3188439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23850" y="115888"/>
            <a:ext cx="8229600" cy="1143000"/>
          </a:xfrm>
        </p:spPr>
        <p:txBody>
          <a:bodyPr/>
          <a:lstStyle/>
          <a:p>
            <a:pPr algn="ctr" fontAlgn="auto">
              <a:spcAft>
                <a:spcPts val="0"/>
              </a:spcAft>
              <a:defRPr/>
            </a:pPr>
            <a:r>
              <a:rPr lang="cs-CZ" altLang="en-US" dirty="0">
                <a:solidFill>
                  <a:schemeClr val="tx1">
                    <a:lumMod val="95000"/>
                    <a:lumOff val="5000"/>
                  </a:schemeClr>
                </a:solidFill>
              </a:rPr>
              <a:t>Zápory akcelerace - 4 oblasti </a:t>
            </a:r>
          </a:p>
        </p:txBody>
      </p:sp>
      <p:sp>
        <p:nvSpPr>
          <p:cNvPr id="66563" name="Rectangle 3"/>
          <p:cNvSpPr>
            <a:spLocks noGrp="1" noChangeArrowheads="1"/>
          </p:cNvSpPr>
          <p:nvPr>
            <p:ph idx="1"/>
          </p:nvPr>
        </p:nvSpPr>
        <p:spPr>
          <a:xfrm>
            <a:off x="457200" y="1412875"/>
            <a:ext cx="8229600" cy="4713288"/>
          </a:xfrm>
        </p:spPr>
        <p:txBody>
          <a:bodyPr/>
          <a:lstStyle/>
          <a:p>
            <a:pPr>
              <a:lnSpc>
                <a:spcPct val="80000"/>
              </a:lnSpc>
            </a:pPr>
            <a:r>
              <a:rPr lang="cs-CZ" altLang="en-US" sz="2400" b="1"/>
              <a:t>3. Sociální:</a:t>
            </a:r>
            <a:br>
              <a:rPr lang="cs-CZ" altLang="en-US" sz="2400"/>
            </a:br>
            <a:r>
              <a:rPr lang="cs-CZ" altLang="en-US" sz="2400"/>
              <a:t>· limitované možnosti </a:t>
            </a:r>
            <a:r>
              <a:rPr lang="cs-CZ" altLang="en-US" sz="2400" b="1"/>
              <a:t>rozvinout sociální schopnosti </a:t>
            </a:r>
            <a:r>
              <a:rPr lang="cs-CZ" altLang="en-US" sz="2400"/>
              <a:t>v kolektivu starších spolužáků;</a:t>
            </a:r>
            <a:br>
              <a:rPr lang="cs-CZ" altLang="en-US" sz="2400"/>
            </a:br>
            <a:r>
              <a:rPr lang="cs-CZ" altLang="en-US" sz="2400"/>
              <a:t>· nedostatek času a možností </a:t>
            </a:r>
            <a:r>
              <a:rPr lang="cs-CZ" altLang="en-US" sz="2400" b="1"/>
              <a:t>spřátelit se s vrstevníky </a:t>
            </a:r>
            <a:r>
              <a:rPr lang="cs-CZ" altLang="en-US" sz="2400"/>
              <a:t>a </a:t>
            </a:r>
            <a:r>
              <a:rPr lang="cs-CZ" altLang="en-US" sz="2400" b="1"/>
              <a:t>odmítání</a:t>
            </a:r>
            <a:r>
              <a:rPr lang="cs-CZ" altLang="en-US" sz="2400"/>
              <a:t> staršími spolužáky;</a:t>
            </a:r>
            <a:br>
              <a:rPr lang="cs-CZ" altLang="en-US" sz="2400"/>
            </a:br>
            <a:r>
              <a:rPr lang="cs-CZ" altLang="en-US" sz="2400"/>
              <a:t>· chybí </a:t>
            </a:r>
            <a:r>
              <a:rPr lang="cs-CZ" altLang="en-US" sz="2400" b="1"/>
              <a:t>sociální aktivity vhodné </a:t>
            </a:r>
            <a:r>
              <a:rPr lang="cs-CZ" altLang="en-US" sz="2400"/>
              <a:t>jeho </a:t>
            </a:r>
            <a:r>
              <a:rPr lang="cs-CZ" altLang="en-US" sz="2400" b="1"/>
              <a:t>věku</a:t>
            </a:r>
            <a:r>
              <a:rPr lang="cs-CZ" altLang="en-US" sz="2400"/>
              <a:t>.</a:t>
            </a:r>
          </a:p>
          <a:p>
            <a:pPr>
              <a:lnSpc>
                <a:spcPct val="80000"/>
              </a:lnSpc>
            </a:pPr>
            <a:br>
              <a:rPr lang="cs-CZ" altLang="en-US" sz="2400"/>
            </a:br>
            <a:r>
              <a:rPr lang="cs-CZ" altLang="en-US" sz="2400" b="1"/>
              <a:t>4. Omezené mimoškolní možnosti:</a:t>
            </a:r>
            <a:br>
              <a:rPr lang="cs-CZ" altLang="en-US" sz="2400"/>
            </a:br>
            <a:r>
              <a:rPr lang="cs-CZ" altLang="en-US" sz="2400"/>
              <a:t>· méně možností účastnit se mimoškolních aktivit s vrstevníky;</a:t>
            </a:r>
            <a:br>
              <a:rPr lang="cs-CZ" altLang="en-US" sz="2400"/>
            </a:br>
            <a:r>
              <a:rPr lang="cs-CZ" altLang="en-US" sz="2400"/>
              <a:t>· </a:t>
            </a:r>
            <a:r>
              <a:rPr lang="cs-CZ" altLang="en-US" sz="2400" b="1"/>
              <a:t>fyzická nevyspělost </a:t>
            </a:r>
            <a:r>
              <a:rPr lang="cs-CZ" altLang="en-US" sz="2400"/>
              <a:t>omezuje jejich začlenění do fyzických aktivit se spolužáky .</a:t>
            </a:r>
            <a:br>
              <a:rPr lang="cs-CZ" altLang="en-US" sz="2400"/>
            </a:br>
            <a:br>
              <a:rPr lang="cs-CZ" altLang="en-US" sz="2400"/>
            </a:br>
            <a:endParaRPr lang="cs-CZ" altLang="en-US" sz="2400"/>
          </a:p>
        </p:txBody>
      </p:sp>
      <p:sp>
        <p:nvSpPr>
          <p:cNvPr id="6656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endParaRPr lang="cs-CZ" altLang="en-US">
              <a:latin typeface="Arial" panose="020B0604020202020204" pitchFamily="34" charset="0"/>
            </a:endParaRPr>
          </a:p>
        </p:txBody>
      </p:sp>
    </p:spTree>
    <p:extLst>
      <p:ext uri="{BB962C8B-B14F-4D97-AF65-F5344CB8AC3E}">
        <p14:creationId xmlns:p14="http://schemas.microsoft.com/office/powerpoint/2010/main" val="12499716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549275"/>
            <a:ext cx="8229600" cy="863600"/>
          </a:xfrm>
        </p:spPr>
        <p:txBody>
          <a:bodyPr/>
          <a:lstStyle/>
          <a:p>
            <a:pPr algn="ctr" fontAlgn="auto">
              <a:spcAft>
                <a:spcPts val="0"/>
              </a:spcAft>
              <a:defRPr/>
            </a:pPr>
            <a:r>
              <a:rPr lang="cs-CZ" altLang="en-US" b="1" dirty="0">
                <a:solidFill>
                  <a:schemeClr val="tx1">
                    <a:lumMod val="95000"/>
                    <a:lumOff val="5000"/>
                  </a:schemeClr>
                </a:solidFill>
              </a:rPr>
              <a:t>Obohacování - metody </a:t>
            </a:r>
          </a:p>
        </p:txBody>
      </p:sp>
      <p:sp>
        <p:nvSpPr>
          <p:cNvPr id="59395" name="Rectangle 3"/>
          <p:cNvSpPr>
            <a:spLocks noGrp="1" noChangeArrowheads="1"/>
          </p:cNvSpPr>
          <p:nvPr>
            <p:ph idx="1"/>
          </p:nvPr>
        </p:nvSpPr>
        <p:spPr>
          <a:xfrm>
            <a:off x="250825" y="1484313"/>
            <a:ext cx="8435975" cy="5113337"/>
          </a:xfrm>
        </p:spPr>
        <p:txBody>
          <a:bodyPr rtlCol="0">
            <a:normAutofit/>
          </a:bodyPr>
          <a:lstStyle/>
          <a:p>
            <a:pPr marL="91440" indent="-91440" fontAlgn="auto">
              <a:lnSpc>
                <a:spcPct val="70000"/>
              </a:lnSpc>
              <a:buFont typeface="Tw Cen MT" panose="020B0602020104020603" pitchFamily="34" charset="0"/>
              <a:buChar char=" "/>
              <a:defRPr/>
            </a:pPr>
            <a:r>
              <a:rPr lang="cs-CZ" altLang="en-US" sz="2200"/>
              <a:t>Jde především o </a:t>
            </a:r>
            <a:r>
              <a:rPr lang="cs-CZ" altLang="en-US" sz="2200" b="1"/>
              <a:t>rozšíření </a:t>
            </a:r>
            <a:r>
              <a:rPr lang="cs-CZ" altLang="en-US" sz="2200"/>
              <a:t>znalostí</a:t>
            </a:r>
            <a:r>
              <a:rPr lang="cs-CZ" altLang="en-US" sz="2200" b="1"/>
              <a:t>, dovedností, pochopení a zájmů </a:t>
            </a:r>
            <a:r>
              <a:rPr lang="cs-CZ" altLang="en-US" sz="2200"/>
              <a:t>za hranici běžného kurikula. </a:t>
            </a:r>
          </a:p>
          <a:p>
            <a:pPr marL="91440" indent="-91440" fontAlgn="auto">
              <a:lnSpc>
                <a:spcPct val="70000"/>
              </a:lnSpc>
              <a:buFont typeface="Tw Cen MT" panose="020B0602020104020603" pitchFamily="34" charset="0"/>
              <a:buChar char=" "/>
              <a:defRPr/>
            </a:pPr>
            <a:endParaRPr lang="cs-CZ" altLang="en-US" sz="2200"/>
          </a:p>
          <a:p>
            <a:pPr marL="91440" indent="-91440" fontAlgn="auto">
              <a:lnSpc>
                <a:spcPct val="70000"/>
              </a:lnSpc>
              <a:buFont typeface="Tw Cen MT" panose="020B0602020104020603" pitchFamily="34" charset="0"/>
              <a:buChar char=" "/>
              <a:defRPr/>
            </a:pPr>
            <a:r>
              <a:rPr lang="cs-CZ" altLang="en-US" sz="2200"/>
              <a:t>Mělo by vždy probíhat na </a:t>
            </a:r>
            <a:r>
              <a:rPr lang="cs-CZ" altLang="en-US" sz="2200" b="1"/>
              <a:t>úrovni vývojových potřeb </a:t>
            </a:r>
            <a:r>
              <a:rPr lang="cs-CZ" altLang="en-US" sz="2200"/>
              <a:t>žáka. </a:t>
            </a:r>
          </a:p>
          <a:p>
            <a:pPr marL="91440" indent="-91440" fontAlgn="auto">
              <a:lnSpc>
                <a:spcPct val="70000"/>
              </a:lnSpc>
              <a:buFont typeface="Tw Cen MT" panose="020B0602020104020603" pitchFamily="34" charset="0"/>
              <a:buChar char=" "/>
              <a:defRPr/>
            </a:pPr>
            <a:endParaRPr lang="cs-CZ" altLang="en-US" sz="2200"/>
          </a:p>
          <a:p>
            <a:pPr marL="91440" indent="-91440" fontAlgn="auto">
              <a:lnSpc>
                <a:spcPct val="70000"/>
              </a:lnSpc>
              <a:buFont typeface="Tw Cen MT" panose="020B0602020104020603" pitchFamily="34" charset="0"/>
              <a:buChar char=" "/>
              <a:defRPr/>
            </a:pPr>
            <a:r>
              <a:rPr lang="cs-CZ" altLang="en-US" sz="2200" b="1"/>
              <a:t>Příklady obohacování</a:t>
            </a:r>
            <a:r>
              <a:rPr lang="cs-CZ" altLang="en-US" sz="2200"/>
              <a:t>: </a:t>
            </a:r>
            <a:br>
              <a:rPr lang="cs-CZ" altLang="en-US" sz="2200"/>
            </a:br>
            <a:r>
              <a:rPr lang="cs-CZ" altLang="en-US" sz="2200"/>
              <a:t>· exkurze</a:t>
            </a:r>
            <a:br>
              <a:rPr lang="cs-CZ" altLang="en-US" sz="2200"/>
            </a:br>
            <a:r>
              <a:rPr lang="cs-CZ" altLang="en-US" sz="2200"/>
              <a:t>· zapojení do soutěží</a:t>
            </a:r>
            <a:br>
              <a:rPr lang="cs-CZ" altLang="en-US" sz="2200"/>
            </a:br>
            <a:r>
              <a:rPr lang="cs-CZ" altLang="en-US" sz="2200"/>
              <a:t>· odpolední vzdělávací kluby</a:t>
            </a:r>
            <a:br>
              <a:rPr lang="cs-CZ" altLang="en-US" sz="2200"/>
            </a:br>
            <a:r>
              <a:rPr lang="cs-CZ" altLang="en-US" sz="2200"/>
              <a:t>· odborníci ve výuce</a:t>
            </a:r>
            <a:br>
              <a:rPr lang="cs-CZ" altLang="en-US" sz="2200"/>
            </a:br>
            <a:r>
              <a:rPr lang="cs-CZ" altLang="en-US" sz="2200"/>
              <a:t>· využívání technologií</a:t>
            </a:r>
          </a:p>
          <a:p>
            <a:pPr marL="91440" indent="-91440" fontAlgn="auto">
              <a:lnSpc>
                <a:spcPct val="70000"/>
              </a:lnSpc>
              <a:buFont typeface="Tw Cen MT" panose="020B0602020104020603" pitchFamily="34" charset="0"/>
              <a:buChar char=" "/>
              <a:defRPr/>
            </a:pPr>
            <a:r>
              <a:rPr lang="cs-CZ" altLang="en-US" sz="2200" b="1"/>
              <a:t>extra materiály –</a:t>
            </a:r>
            <a:r>
              <a:rPr lang="cs-CZ" altLang="en-US" sz="2200"/>
              <a:t> knihovna, stavebnice, přístup na Internet</a:t>
            </a:r>
          </a:p>
          <a:p>
            <a:pPr marL="709613" lvl="1" indent="-342900" fontAlgn="auto">
              <a:lnSpc>
                <a:spcPct val="70000"/>
              </a:lnSpc>
              <a:buFontTx/>
              <a:buChar char="-"/>
              <a:defRPr/>
            </a:pPr>
            <a:r>
              <a:rPr lang="cs-CZ" altLang="en-US" sz="2000"/>
              <a:t>souvislost s obsahem hodin- lze je využít v době, kdy děti předčasně dokončí úkol, nebo pro motivaci,</a:t>
            </a:r>
          </a:p>
          <a:p>
            <a:pPr marL="709613" lvl="1" indent="-342900" fontAlgn="auto">
              <a:lnSpc>
                <a:spcPct val="70000"/>
              </a:lnSpc>
              <a:buFontTx/>
              <a:buChar char="-"/>
              <a:defRPr/>
            </a:pPr>
            <a:r>
              <a:rPr lang="cs-CZ" altLang="en-US" sz="2000"/>
              <a:t>pečlivě vybrané hračky či hry mohou podnítit pozorovací a plánovací schopnosti dítěte – </a:t>
            </a:r>
            <a:r>
              <a:rPr lang="cs-CZ" altLang="en-US" sz="2000" b="1"/>
              <a:t>rozvoj kreativity.</a:t>
            </a:r>
          </a:p>
          <a:p>
            <a:pPr marL="709613" lvl="1" indent="-342900" fontAlgn="auto">
              <a:lnSpc>
                <a:spcPct val="70000"/>
              </a:lnSpc>
              <a:buFont typeface="Wingdings 2" panose="05020102010507070707" pitchFamily="18" charset="2"/>
              <a:buNone/>
              <a:defRPr/>
            </a:pPr>
            <a:r>
              <a:rPr lang="cs-CZ" altLang="en-US" sz="2000"/>
              <a:t> </a:t>
            </a:r>
            <a:br>
              <a:rPr lang="cs-CZ" altLang="en-US" sz="2000"/>
            </a:br>
            <a:br>
              <a:rPr lang="cs-CZ" altLang="en-US" sz="2000"/>
            </a:br>
            <a:endParaRPr lang="cs-CZ" altLang="en-US" sz="2000"/>
          </a:p>
        </p:txBody>
      </p:sp>
      <p:sp>
        <p:nvSpPr>
          <p:cNvPr id="6144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endParaRPr lang="cs-CZ" altLang="en-US">
              <a:latin typeface="Arial" panose="020B0604020202020204" pitchFamily="34" charset="0"/>
            </a:endParaRPr>
          </a:p>
        </p:txBody>
      </p:sp>
    </p:spTree>
    <p:extLst>
      <p:ext uri="{BB962C8B-B14F-4D97-AF65-F5344CB8AC3E}">
        <p14:creationId xmlns:p14="http://schemas.microsoft.com/office/powerpoint/2010/main" val="4043719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648072"/>
          </a:xfrm>
        </p:spPr>
        <p:txBody>
          <a:bodyPr/>
          <a:lstStyle/>
          <a:p>
            <a:pPr algn="ctr"/>
            <a:r>
              <a:rPr lang="cs-CZ" dirty="0"/>
              <a:t>Organizační formy</a:t>
            </a:r>
          </a:p>
        </p:txBody>
      </p:sp>
      <p:sp>
        <p:nvSpPr>
          <p:cNvPr id="3" name="Zástupný symbol pro obsah 2"/>
          <p:cNvSpPr>
            <a:spLocks noGrp="1"/>
          </p:cNvSpPr>
          <p:nvPr>
            <p:ph idx="1"/>
          </p:nvPr>
        </p:nvSpPr>
        <p:spPr>
          <a:xfrm>
            <a:off x="457200" y="1124745"/>
            <a:ext cx="8229600" cy="5199856"/>
          </a:xfrm>
        </p:spPr>
        <p:txBody>
          <a:bodyPr/>
          <a:lstStyle/>
          <a:p>
            <a:pPr marL="0" lvl="0" indent="0">
              <a:buNone/>
            </a:pPr>
            <a:r>
              <a:rPr lang="cs-CZ" b="1" dirty="0"/>
              <a:t>přeskupování žáků</a:t>
            </a:r>
            <a:r>
              <a:rPr lang="cs-CZ" dirty="0"/>
              <a:t> </a:t>
            </a:r>
          </a:p>
          <a:p>
            <a:pPr lvl="0"/>
            <a:r>
              <a:rPr lang="cs-CZ" dirty="0"/>
              <a:t>speciální školy a třídy</a:t>
            </a:r>
            <a:endParaRPr lang="en-GB" dirty="0"/>
          </a:p>
          <a:p>
            <a:r>
              <a:rPr lang="cs-CZ" dirty="0"/>
              <a:t>soustřeďování nadaných v rámci školy a třídy</a:t>
            </a:r>
            <a:endParaRPr lang="en-GB" dirty="0"/>
          </a:p>
          <a:p>
            <a:r>
              <a:rPr lang="cs-CZ" dirty="0"/>
              <a:t>účast na projektech</a:t>
            </a:r>
            <a:endParaRPr lang="en-GB" dirty="0"/>
          </a:p>
          <a:p>
            <a:r>
              <a:rPr lang="cs-CZ" dirty="0"/>
              <a:t>spolupráce s dalšími institucemi (víkendové semináře atd.)</a:t>
            </a:r>
            <a:endParaRPr lang="en-GB" dirty="0"/>
          </a:p>
          <a:p>
            <a:pPr marL="0" lvl="0" indent="0">
              <a:buNone/>
            </a:pPr>
            <a:r>
              <a:rPr lang="cs-CZ" b="1" dirty="0"/>
              <a:t>kombinace těchto postupů</a:t>
            </a:r>
            <a:r>
              <a:rPr lang="cs-CZ" dirty="0"/>
              <a:t>, např.:</a:t>
            </a:r>
            <a:endParaRPr lang="en-GB" dirty="0"/>
          </a:p>
          <a:p>
            <a:pPr lvl="0"/>
            <a:r>
              <a:rPr lang="cs-CZ" dirty="0"/>
              <a:t>souběžné studium některých předmětů nebo oblastí učiva ve vyšší třídě nebo na vyšším stupni vzdělávání </a:t>
            </a:r>
            <a:endParaRPr lang="en-GB" dirty="0"/>
          </a:p>
          <a:p>
            <a:r>
              <a:rPr lang="cs-CZ" dirty="0"/>
              <a:t>domácí výuka</a:t>
            </a:r>
          </a:p>
        </p:txBody>
      </p:sp>
    </p:spTree>
    <p:extLst>
      <p:ext uri="{BB962C8B-B14F-4D97-AF65-F5344CB8AC3E}">
        <p14:creationId xmlns:p14="http://schemas.microsoft.com/office/powerpoint/2010/main" val="22618990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1584176"/>
          </a:xfrm>
        </p:spPr>
        <p:txBody>
          <a:bodyPr/>
          <a:lstStyle/>
          <a:p>
            <a:pPr algn="ctr"/>
            <a:br>
              <a:rPr lang="cs-CZ" sz="3200" dirty="0"/>
            </a:br>
            <a:br>
              <a:rPr lang="cs-CZ" sz="3200" dirty="0"/>
            </a:br>
            <a:br>
              <a:rPr lang="cs-CZ" sz="3200" dirty="0"/>
            </a:br>
            <a:br>
              <a:rPr lang="cs-CZ" sz="3200" dirty="0"/>
            </a:br>
            <a:br>
              <a:rPr lang="cs-CZ" sz="3200" dirty="0"/>
            </a:br>
            <a:br>
              <a:rPr lang="cs-CZ" sz="3200" dirty="0"/>
            </a:br>
            <a:br>
              <a:rPr lang="cs-CZ" sz="3200" dirty="0"/>
            </a:br>
            <a:br>
              <a:rPr lang="cs-CZ" sz="3200" dirty="0"/>
            </a:br>
            <a:r>
              <a:rPr lang="cs-CZ" sz="3200" dirty="0"/>
              <a:t>Konkrétní problémy, se kterými se může pedagog setkat při výuce nadaných dětí </a:t>
            </a:r>
            <a:r>
              <a:rPr lang="cs-CZ" sz="1400" dirty="0"/>
              <a:t>(Jurášková, 2003).</a:t>
            </a:r>
            <a:br>
              <a:rPr lang="cs-CZ" sz="3200" dirty="0"/>
            </a:br>
            <a:br>
              <a:rPr lang="cs-CZ" sz="3200" dirty="0"/>
            </a:br>
            <a:endParaRPr lang="cs-CZ" sz="3200" dirty="0"/>
          </a:p>
        </p:txBody>
      </p:sp>
      <p:sp>
        <p:nvSpPr>
          <p:cNvPr id="3" name="Zástupný symbol pro obsah 2"/>
          <p:cNvSpPr>
            <a:spLocks noGrp="1"/>
          </p:cNvSpPr>
          <p:nvPr>
            <p:ph idx="1"/>
          </p:nvPr>
        </p:nvSpPr>
        <p:spPr>
          <a:xfrm>
            <a:off x="251520" y="1196753"/>
            <a:ext cx="8435280" cy="5127848"/>
          </a:xfrm>
        </p:spPr>
        <p:txBody>
          <a:bodyPr/>
          <a:lstStyle/>
          <a:p>
            <a:r>
              <a:rPr lang="cs-CZ" sz="2400" b="1" i="1" dirty="0"/>
              <a:t>hyperaktivita</a:t>
            </a:r>
            <a:endParaRPr lang="cs-CZ" sz="2400" dirty="0"/>
          </a:p>
          <a:p>
            <a:r>
              <a:rPr lang="cs-CZ" sz="2400" b="1" i="1" dirty="0"/>
              <a:t>odmítání instrukcí učitele, negativismus</a:t>
            </a:r>
            <a:endParaRPr lang="cs-CZ" sz="2400" dirty="0"/>
          </a:p>
          <a:p>
            <a:r>
              <a:rPr lang="cs-CZ" sz="2400" b="1" i="1" dirty="0"/>
              <a:t>chytání za slovo, nesouhlas, kladení provokujících otázek</a:t>
            </a:r>
            <a:endParaRPr lang="cs-CZ" sz="2400" dirty="0"/>
          </a:p>
          <a:p>
            <a:r>
              <a:rPr lang="cs-CZ" sz="2400" b="1" i="1" dirty="0"/>
              <a:t>individualismus, neochota spolupracovat např. se spolužákem ve skupince</a:t>
            </a:r>
            <a:endParaRPr lang="cs-CZ" sz="2400" dirty="0"/>
          </a:p>
          <a:p>
            <a:r>
              <a:rPr lang="cs-CZ" sz="2400" b="1" i="1" dirty="0"/>
              <a:t>vlastní způsob řešení problémů, odmítání standardních postupů (např. mezikroky při </a:t>
            </a:r>
            <a:endParaRPr lang="cs-CZ" sz="2400" dirty="0"/>
          </a:p>
          <a:p>
            <a:pPr marL="0" indent="0">
              <a:buNone/>
            </a:pPr>
            <a:r>
              <a:rPr lang="cs-CZ" sz="2400" b="1" i="1" dirty="0"/>
              <a:t>výpočtech)</a:t>
            </a:r>
            <a:endParaRPr lang="cs-CZ" sz="2400" dirty="0"/>
          </a:p>
          <a:p>
            <a:r>
              <a:rPr lang="cs-CZ" sz="2400" b="1" i="1" dirty="0"/>
              <a:t> „černobílé“, kategorické myšlení (např. nemůže-li být nejlepší, bude nejhorší)</a:t>
            </a:r>
            <a:endParaRPr lang="cs-CZ" sz="2400" dirty="0"/>
          </a:p>
          <a:p>
            <a:r>
              <a:rPr lang="cs-CZ" sz="2400" b="1" i="1" dirty="0"/>
              <a:t>• výrazné afektivní reakce (např. projevy nespokojenosti při neúspěchu)</a:t>
            </a:r>
            <a:endParaRPr lang="cs-CZ" sz="2400" dirty="0"/>
          </a:p>
          <a:p>
            <a:endParaRPr lang="cs-CZ" dirty="0"/>
          </a:p>
        </p:txBody>
      </p:sp>
    </p:spTree>
    <p:extLst>
      <p:ext uri="{BB962C8B-B14F-4D97-AF65-F5344CB8AC3E}">
        <p14:creationId xmlns:p14="http://schemas.microsoft.com/office/powerpoint/2010/main" val="39056230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635918"/>
          </a:xfrm>
        </p:spPr>
        <p:txBody>
          <a:bodyPr/>
          <a:lstStyle/>
          <a:p>
            <a:pPr algn="ctr"/>
            <a:r>
              <a:rPr lang="cs-CZ" dirty="0"/>
              <a:t>Legislativa</a:t>
            </a:r>
          </a:p>
        </p:txBody>
      </p:sp>
      <p:sp>
        <p:nvSpPr>
          <p:cNvPr id="3" name="Zástupný symbol pro obsah 2"/>
          <p:cNvSpPr>
            <a:spLocks noGrp="1"/>
          </p:cNvSpPr>
          <p:nvPr>
            <p:ph idx="1"/>
          </p:nvPr>
        </p:nvSpPr>
        <p:spPr>
          <a:xfrm>
            <a:off x="457200" y="1484785"/>
            <a:ext cx="8579296" cy="4839816"/>
          </a:xfrm>
        </p:spPr>
        <p:txBody>
          <a:bodyPr/>
          <a:lstStyle/>
          <a:p>
            <a:pPr marL="0" indent="0">
              <a:buNone/>
            </a:pPr>
            <a:r>
              <a:rPr lang="cs-CZ" dirty="0">
                <a:hlinkClick r:id="rId2"/>
              </a:rPr>
              <a:t>https://www.nadanedeti.cz/domains/nadanedeti.cz/odborne-zdroje-zakladni-informace-skolska-legislativa</a:t>
            </a:r>
            <a:endParaRPr lang="cs-CZ" dirty="0"/>
          </a:p>
          <a:p>
            <a:pPr marL="0" indent="0">
              <a:buNone/>
            </a:pPr>
            <a:r>
              <a:rPr lang="cs-CZ" dirty="0"/>
              <a:t>Předčasné zahájení školní docházky</a:t>
            </a:r>
            <a:br>
              <a:rPr lang="cs-CZ" dirty="0"/>
            </a:br>
            <a:r>
              <a:rPr lang="cs-CZ" dirty="0"/>
              <a:t>Akcelerace v mateřské škole</a:t>
            </a:r>
            <a:br>
              <a:rPr lang="cs-CZ" dirty="0"/>
            </a:br>
            <a:r>
              <a:rPr lang="cs-CZ" dirty="0"/>
              <a:t>Individuální vzdělávací plán v MŠ</a:t>
            </a:r>
            <a:br>
              <a:rPr lang="cs-CZ" dirty="0"/>
            </a:br>
            <a:r>
              <a:rPr lang="cs-CZ" dirty="0"/>
              <a:t>Akcelerace na základní škole</a:t>
            </a:r>
            <a:br>
              <a:rPr lang="cs-CZ" dirty="0"/>
            </a:br>
            <a:r>
              <a:rPr lang="cs-CZ" dirty="0"/>
              <a:t>Zahájení školní docházky ve vyšším ročníku</a:t>
            </a:r>
            <a:br>
              <a:rPr lang="cs-CZ" dirty="0"/>
            </a:br>
            <a:r>
              <a:rPr lang="cs-CZ" dirty="0"/>
              <a:t>Třídy s rozšířenou výukou některých předmětů</a:t>
            </a:r>
            <a:br>
              <a:rPr lang="cs-CZ" dirty="0"/>
            </a:br>
            <a:r>
              <a:rPr lang="cs-CZ" dirty="0"/>
              <a:t>Individuální vzdělávací plán za základní škole</a:t>
            </a:r>
            <a:br>
              <a:rPr lang="cs-CZ" dirty="0"/>
            </a:br>
            <a:r>
              <a:rPr lang="cs-CZ" dirty="0"/>
              <a:t>Speciální školy pro mimořádně nadané žáky</a:t>
            </a:r>
            <a:br>
              <a:rPr lang="cs-CZ" dirty="0"/>
            </a:br>
            <a:r>
              <a:rPr lang="cs-CZ" dirty="0"/>
              <a:t>Individuální vzdělávací plán na střední škole</a:t>
            </a:r>
            <a:br>
              <a:rPr lang="cs-CZ" dirty="0"/>
            </a:br>
            <a:r>
              <a:rPr lang="cs-CZ" dirty="0"/>
              <a:t>Umělecky a sportovně nadaní žáci na SŠ</a:t>
            </a:r>
          </a:p>
        </p:txBody>
      </p:sp>
    </p:spTree>
    <p:extLst>
      <p:ext uri="{BB962C8B-B14F-4D97-AF65-F5344CB8AC3E}">
        <p14:creationId xmlns:p14="http://schemas.microsoft.com/office/powerpoint/2010/main" val="34790827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611560" y="1935163"/>
            <a:ext cx="7618040" cy="4389437"/>
          </a:xfrm>
        </p:spPr>
        <p:txBody>
          <a:bodyPr/>
          <a:lstStyle/>
          <a:p>
            <a:pPr marL="0" indent="0" algn="ctr">
              <a:buNone/>
            </a:pPr>
            <a:r>
              <a:rPr lang="cs-CZ" sz="4000" dirty="0"/>
              <a:t>Jak učit nadané?</a:t>
            </a:r>
          </a:p>
          <a:p>
            <a:r>
              <a:rPr lang="cs-CZ" dirty="0">
                <a:hlinkClick r:id="rId2"/>
              </a:rPr>
              <a:t>https://www.nadanedeti.cz/domains/nadanedeti.cz/pro-odborniky-video3</a:t>
            </a:r>
            <a:endParaRPr lang="cs-CZ" dirty="0"/>
          </a:p>
          <a:p>
            <a:endParaRPr lang="cs-CZ" dirty="0"/>
          </a:p>
        </p:txBody>
      </p:sp>
    </p:spTree>
    <p:extLst>
      <p:ext uri="{BB962C8B-B14F-4D97-AF65-F5344CB8AC3E}">
        <p14:creationId xmlns:p14="http://schemas.microsoft.com/office/powerpoint/2010/main" val="40948847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95288" y="260350"/>
            <a:ext cx="8229600" cy="1143000"/>
          </a:xfrm>
        </p:spPr>
        <p:txBody>
          <a:bodyPr/>
          <a:lstStyle/>
          <a:p>
            <a:pPr algn="ctr" fontAlgn="auto">
              <a:spcAft>
                <a:spcPts val="0"/>
              </a:spcAft>
              <a:defRPr/>
            </a:pPr>
            <a:r>
              <a:rPr lang="cs-CZ" altLang="en-US" dirty="0">
                <a:solidFill>
                  <a:schemeClr val="tx1">
                    <a:lumMod val="95000"/>
                    <a:lumOff val="5000"/>
                  </a:schemeClr>
                </a:solidFill>
              </a:rPr>
              <a:t>Modely práce s nadanými</a:t>
            </a:r>
          </a:p>
        </p:txBody>
      </p:sp>
      <p:sp>
        <p:nvSpPr>
          <p:cNvPr id="65539" name="Rectangle 3"/>
          <p:cNvSpPr>
            <a:spLocks noGrp="1" noChangeArrowheads="1"/>
          </p:cNvSpPr>
          <p:nvPr>
            <p:ph sz="half" idx="1"/>
          </p:nvPr>
        </p:nvSpPr>
        <p:spPr>
          <a:xfrm>
            <a:off x="323850" y="1920875"/>
            <a:ext cx="4248150" cy="4433888"/>
          </a:xfrm>
        </p:spPr>
        <p:txBody>
          <a:bodyPr rtlCol="0">
            <a:normAutofit/>
          </a:bodyPr>
          <a:lstStyle/>
          <a:p>
            <a:pPr marL="0" indent="0" fontAlgn="auto">
              <a:lnSpc>
                <a:spcPct val="80000"/>
              </a:lnSpc>
              <a:buFont typeface="Wingdings 2" panose="05020102010507070707" pitchFamily="18" charset="2"/>
              <a:buNone/>
              <a:defRPr/>
            </a:pPr>
            <a:r>
              <a:rPr lang="cs-CZ" altLang="cs-CZ" sz="2400"/>
              <a:t>1. </a:t>
            </a:r>
            <a:r>
              <a:rPr lang="cs-CZ" altLang="cs-CZ" sz="2400" b="1"/>
              <a:t>Aplikace Bloomovy taxonomie ve výuce nadaných </a:t>
            </a:r>
            <a:r>
              <a:rPr lang="cs-CZ" altLang="cs-CZ" sz="1800"/>
              <a:t>(Winebrennerová, 2001)</a:t>
            </a:r>
            <a:br>
              <a:rPr lang="cs-CZ" altLang="cs-CZ" sz="1800"/>
            </a:br>
            <a:r>
              <a:rPr lang="cs-CZ" altLang="cs-CZ" sz="1800"/>
              <a:t> - </a:t>
            </a:r>
            <a:r>
              <a:rPr lang="cs-CZ" altLang="cs-CZ" sz="2400"/>
              <a:t>nadaní mají své </a:t>
            </a:r>
          </a:p>
          <a:p>
            <a:pPr marL="0" indent="0" fontAlgn="auto">
              <a:lnSpc>
                <a:spcPct val="80000"/>
              </a:lnSpc>
              <a:buFont typeface="Wingdings 2" panose="05020102010507070707" pitchFamily="18" charset="2"/>
              <a:buNone/>
              <a:defRPr/>
            </a:pPr>
            <a:r>
              <a:rPr lang="cs-CZ" altLang="cs-CZ" sz="2400"/>
              <a:t>vědomosti vzhledem ke </a:t>
            </a:r>
          </a:p>
          <a:p>
            <a:pPr marL="0" indent="0" fontAlgn="auto">
              <a:lnSpc>
                <a:spcPct val="80000"/>
              </a:lnSpc>
              <a:buFont typeface="Wingdings 2" panose="05020102010507070707" pitchFamily="18" charset="2"/>
              <a:buNone/>
              <a:defRPr/>
            </a:pPr>
            <a:r>
              <a:rPr lang="cs-CZ" altLang="cs-CZ" sz="2400"/>
              <a:t>svým zájmům dostatečně </a:t>
            </a:r>
          </a:p>
          <a:p>
            <a:pPr marL="0" indent="0" fontAlgn="auto">
              <a:lnSpc>
                <a:spcPct val="80000"/>
              </a:lnSpc>
              <a:buFont typeface="Wingdings 2" panose="05020102010507070707" pitchFamily="18" charset="2"/>
              <a:buNone/>
              <a:defRPr/>
            </a:pPr>
            <a:r>
              <a:rPr lang="cs-CZ" altLang="cs-CZ" sz="2400"/>
              <a:t>široké - ve výchovném</a:t>
            </a:r>
          </a:p>
          <a:p>
            <a:pPr marL="0" indent="0" fontAlgn="auto">
              <a:lnSpc>
                <a:spcPct val="80000"/>
              </a:lnSpc>
              <a:buFont typeface="Wingdings 2" panose="05020102010507070707" pitchFamily="18" charset="2"/>
              <a:buNone/>
              <a:defRPr/>
            </a:pPr>
            <a:r>
              <a:rPr lang="cs-CZ" altLang="cs-CZ" sz="2400"/>
              <a:t> procesu se doporučuje </a:t>
            </a:r>
          </a:p>
          <a:p>
            <a:pPr marL="0" indent="0" fontAlgn="auto">
              <a:lnSpc>
                <a:spcPct val="80000"/>
              </a:lnSpc>
              <a:buFont typeface="Wingdings 2" panose="05020102010507070707" pitchFamily="18" charset="2"/>
              <a:buNone/>
              <a:defRPr/>
            </a:pPr>
            <a:r>
              <a:rPr lang="cs-CZ" altLang="cs-CZ" sz="2400"/>
              <a:t>začít hned </a:t>
            </a:r>
            <a:r>
              <a:rPr lang="cs-CZ" altLang="cs-CZ" sz="2400" b="1"/>
              <a:t>se třemi </a:t>
            </a:r>
          </a:p>
          <a:p>
            <a:pPr marL="0" indent="0" fontAlgn="auto">
              <a:lnSpc>
                <a:spcPct val="80000"/>
              </a:lnSpc>
              <a:buFont typeface="Wingdings 2" panose="05020102010507070707" pitchFamily="18" charset="2"/>
              <a:buNone/>
              <a:defRPr/>
            </a:pPr>
            <a:r>
              <a:rPr lang="cs-CZ" altLang="cs-CZ" sz="2400" b="1"/>
              <a:t>nejvyššími úrovněmi</a:t>
            </a:r>
            <a:br>
              <a:rPr lang="cs-CZ" altLang="cs-CZ" sz="2400" b="1"/>
            </a:br>
            <a:br>
              <a:rPr lang="cs-CZ" altLang="cs-CZ" sz="2400"/>
            </a:br>
            <a:endParaRPr lang="cs-CZ" altLang="en-US" sz="2400"/>
          </a:p>
        </p:txBody>
      </p:sp>
      <p:sp>
        <p:nvSpPr>
          <p:cNvPr id="65540" name="Zástupný symbol pro obsah 3"/>
          <p:cNvSpPr>
            <a:spLocks noGrp="1"/>
          </p:cNvSpPr>
          <p:nvPr>
            <p:ph sz="half" idx="2"/>
          </p:nvPr>
        </p:nvSpPr>
        <p:spPr>
          <a:xfrm>
            <a:off x="4492625" y="2286000"/>
            <a:ext cx="3565525" cy="4022725"/>
          </a:xfrm>
        </p:spPr>
        <p:txBody>
          <a:bodyPr rtlCol="0">
            <a:normAutofit/>
          </a:bodyPr>
          <a:lstStyle/>
          <a:p>
            <a:pPr marL="91440" indent="-91440" fontAlgn="auto">
              <a:buFont typeface="Wingdings 2" panose="05020102010507070707" pitchFamily="18" charset="2"/>
              <a:buNone/>
              <a:defRPr/>
            </a:pPr>
            <a:br>
              <a:rPr lang="cs-CZ" altLang="cs-CZ"/>
            </a:br>
            <a:endParaRPr lang="en-GB" altLang="cs-CZ"/>
          </a:p>
        </p:txBody>
      </p:sp>
      <p:sp>
        <p:nvSpPr>
          <p:cNvPr id="6758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endParaRPr lang="cs-CZ" altLang="en-US">
              <a:latin typeface="Arial" panose="020B0604020202020204" pitchFamily="34" charset="0"/>
            </a:endParaRPr>
          </a:p>
        </p:txBody>
      </p:sp>
      <p:pic>
        <p:nvPicPr>
          <p:cNvPr id="67590"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844675"/>
            <a:ext cx="4722813"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441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68313" y="476250"/>
            <a:ext cx="8229600" cy="1152525"/>
          </a:xfrm>
        </p:spPr>
        <p:txBody>
          <a:bodyPr/>
          <a:lstStyle/>
          <a:p>
            <a:pPr algn="ctr" fontAlgn="auto">
              <a:spcAft>
                <a:spcPts val="0"/>
              </a:spcAft>
              <a:defRPr/>
            </a:pPr>
            <a:r>
              <a:rPr lang="cs-CZ" altLang="en-US" sz="4000" b="1" dirty="0" err="1">
                <a:solidFill>
                  <a:schemeClr val="tx1">
                    <a:lumMod val="95000"/>
                    <a:lumOff val="5000"/>
                  </a:schemeClr>
                </a:solidFill>
              </a:rPr>
              <a:t>Renzulliho</a:t>
            </a:r>
            <a:r>
              <a:rPr lang="cs-CZ" altLang="cs-CZ" sz="4000" b="1" dirty="0">
                <a:solidFill>
                  <a:schemeClr val="tx1">
                    <a:lumMod val="95000"/>
                    <a:lumOff val="5000"/>
                  </a:schemeClr>
                </a:solidFill>
              </a:rPr>
              <a:t> „model otáčivých dveří“</a:t>
            </a:r>
            <a:r>
              <a:rPr lang="cs-CZ" altLang="en-US" sz="4000" b="1" dirty="0">
                <a:solidFill>
                  <a:schemeClr val="tx1">
                    <a:lumMod val="95000"/>
                    <a:lumOff val="5000"/>
                  </a:schemeClr>
                </a:solidFill>
              </a:rPr>
              <a:t> </a:t>
            </a:r>
          </a:p>
        </p:txBody>
      </p:sp>
      <p:sp>
        <p:nvSpPr>
          <p:cNvPr id="71683" name="Rectangle 3"/>
          <p:cNvSpPr>
            <a:spLocks noGrp="1" noChangeArrowheads="1"/>
          </p:cNvSpPr>
          <p:nvPr>
            <p:ph idx="1"/>
          </p:nvPr>
        </p:nvSpPr>
        <p:spPr>
          <a:xfrm>
            <a:off x="457200" y="1628775"/>
            <a:ext cx="8229600" cy="5056188"/>
          </a:xfrm>
        </p:spPr>
        <p:txBody>
          <a:bodyPr/>
          <a:lstStyle/>
          <a:p>
            <a:pPr>
              <a:lnSpc>
                <a:spcPct val="80000"/>
              </a:lnSpc>
            </a:pPr>
            <a:r>
              <a:rPr lang="cs-CZ" altLang="cs-CZ" sz="2400"/>
              <a:t>Je založen na metodě </a:t>
            </a:r>
            <a:r>
              <a:rPr lang="cs-CZ" altLang="cs-CZ" sz="2400" b="1"/>
              <a:t>obohacování</a:t>
            </a:r>
            <a:r>
              <a:rPr lang="cs-CZ" altLang="cs-CZ" sz="2400"/>
              <a:t> – postaven na dobrovolnickém základě – žáci nejsou vybíráni – hlásí se sami, ale postupně „odpadají“ </a:t>
            </a:r>
          </a:p>
          <a:p>
            <a:pPr>
              <a:lnSpc>
                <a:spcPct val="80000"/>
              </a:lnSpc>
            </a:pPr>
            <a:r>
              <a:rPr lang="cs-CZ" altLang="cs-CZ" sz="2400" b="1"/>
              <a:t>„Obohacující triáda</a:t>
            </a:r>
            <a:r>
              <a:rPr lang="cs-CZ" altLang="cs-CZ" sz="2400"/>
              <a:t>“ – metody ve třech následných stupních</a:t>
            </a:r>
          </a:p>
          <a:p>
            <a:pPr>
              <a:lnSpc>
                <a:spcPct val="80000"/>
              </a:lnSpc>
            </a:pPr>
            <a:r>
              <a:rPr lang="cs-CZ" altLang="cs-CZ" sz="2400"/>
              <a:t> </a:t>
            </a:r>
            <a:r>
              <a:rPr lang="cs-CZ" altLang="cs-CZ" sz="2400" b="1"/>
              <a:t>Metody I. typu </a:t>
            </a:r>
            <a:r>
              <a:rPr lang="cs-CZ" altLang="cs-CZ" b="1"/>
              <a:t>-</a:t>
            </a:r>
            <a:r>
              <a:rPr lang="cs-CZ" altLang="cs-CZ"/>
              <a:t> cíl vyvolat zájem o nějakou oblast; získat přehled o struktuře a možnostech - zájmová centra ve třídě, exkurze, diskuse s odborníky. </a:t>
            </a:r>
          </a:p>
          <a:p>
            <a:pPr>
              <a:lnSpc>
                <a:spcPct val="80000"/>
              </a:lnSpc>
            </a:pPr>
            <a:r>
              <a:rPr lang="cs-CZ" altLang="cs-CZ" sz="2400" b="1"/>
              <a:t>Metody II. typu</a:t>
            </a:r>
            <a:r>
              <a:rPr lang="cs-CZ" altLang="cs-CZ" sz="2400"/>
              <a:t> </a:t>
            </a:r>
            <a:r>
              <a:rPr lang="cs-CZ" altLang="cs-CZ"/>
              <a:t>- rozvoj procesů myšlení a cítění. Cílem je kognitivní a afektivní trénink, zručnost v samostudiu a pokročilé dovednosti zkoumání a práce s informačními zdroji. Trénují se také schopnosti ústní, písemné i vizuální komunikace. </a:t>
            </a:r>
          </a:p>
          <a:p>
            <a:pPr>
              <a:lnSpc>
                <a:spcPct val="80000"/>
              </a:lnSpc>
            </a:pPr>
            <a:r>
              <a:rPr lang="cs-CZ" altLang="cs-CZ" sz="2400" b="1"/>
              <a:t>Metody III. typu </a:t>
            </a:r>
            <a:r>
              <a:rPr lang="cs-CZ" altLang="cs-CZ" b="1"/>
              <a:t>- </a:t>
            </a:r>
            <a:r>
              <a:rPr lang="cs-CZ" altLang="cs-CZ"/>
              <a:t>zkoumání reálných problémů – </a:t>
            </a:r>
          </a:p>
          <a:p>
            <a:pPr>
              <a:lnSpc>
                <a:spcPct val="80000"/>
              </a:lnSpc>
            </a:pPr>
            <a:r>
              <a:rPr lang="cs-CZ" altLang="cs-CZ"/>
              <a:t>             samostatný výzkum, rozvoj zájmu, motivace,  </a:t>
            </a:r>
          </a:p>
          <a:p>
            <a:pPr>
              <a:lnSpc>
                <a:spcPct val="80000"/>
              </a:lnSpc>
            </a:pPr>
            <a:r>
              <a:rPr lang="cs-CZ" altLang="cs-CZ"/>
              <a:t>             samostatnosti a tvořivosti nadaných účastníků.</a:t>
            </a:r>
            <a:endParaRPr lang="en-GB" altLang="cs-CZ"/>
          </a:p>
          <a:p>
            <a:pPr>
              <a:lnSpc>
                <a:spcPct val="80000"/>
              </a:lnSpc>
            </a:pPr>
            <a:endParaRPr lang="cs-CZ" altLang="en-US"/>
          </a:p>
        </p:txBody>
      </p:sp>
      <p:sp>
        <p:nvSpPr>
          <p:cNvPr id="7168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endParaRPr lang="cs-CZ" altLang="en-US">
              <a:latin typeface="Arial" panose="020B0604020202020204" pitchFamily="34" charset="0"/>
            </a:endParaRPr>
          </a:p>
        </p:txBody>
      </p:sp>
    </p:spTree>
    <p:extLst>
      <p:ext uri="{BB962C8B-B14F-4D97-AF65-F5344CB8AC3E}">
        <p14:creationId xmlns:p14="http://schemas.microsoft.com/office/powerpoint/2010/main" val="2552605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683568" y="1340768"/>
            <a:ext cx="7330008" cy="3096344"/>
          </a:xfrm>
        </p:spPr>
        <p:txBody>
          <a:bodyPr/>
          <a:lstStyle/>
          <a:p>
            <a:pPr algn="ctr"/>
            <a:r>
              <a:rPr lang="cs-CZ" i="1" dirty="0"/>
              <a:t>Jak „zjistit“ úroveň?</a:t>
            </a:r>
            <a:br>
              <a:rPr lang="cs-CZ" i="1" dirty="0"/>
            </a:br>
            <a:br>
              <a:rPr lang="cs-CZ" i="1" dirty="0"/>
            </a:br>
            <a:r>
              <a:rPr lang="cs-CZ" sz="4000" dirty="0">
                <a:solidFill>
                  <a:srgbClr val="FF0000"/>
                </a:solidFill>
              </a:rPr>
              <a:t>Prosím návrhy…</a:t>
            </a:r>
          </a:p>
        </p:txBody>
      </p:sp>
    </p:spTree>
    <p:extLst>
      <p:ext uri="{BB962C8B-B14F-4D97-AF65-F5344CB8AC3E}">
        <p14:creationId xmlns:p14="http://schemas.microsoft.com/office/powerpoint/2010/main" val="30348879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a:xfrm>
            <a:off x="250825" y="152400"/>
            <a:ext cx="8208963" cy="1044575"/>
          </a:xfrm>
        </p:spPr>
        <p:txBody>
          <a:bodyPr>
            <a:normAutofit fontScale="90000"/>
          </a:bodyPr>
          <a:lstStyle/>
          <a:p>
            <a:pPr algn="ctr" fontAlgn="auto">
              <a:spcAft>
                <a:spcPts val="0"/>
              </a:spcAft>
              <a:defRPr/>
            </a:pPr>
            <a:br>
              <a:rPr lang="cs-CZ" altLang="en-US" sz="3200" dirty="0">
                <a:solidFill>
                  <a:schemeClr val="tx1">
                    <a:lumMod val="95000"/>
                    <a:lumOff val="5000"/>
                  </a:schemeClr>
                </a:solidFill>
              </a:rPr>
            </a:br>
            <a:r>
              <a:rPr lang="cs-CZ" altLang="en-US" sz="3600" b="1" dirty="0">
                <a:solidFill>
                  <a:schemeClr val="tx1">
                    <a:lumMod val="95000"/>
                    <a:lumOff val="5000"/>
                  </a:schemeClr>
                </a:solidFill>
              </a:rPr>
              <a:t>Vybraná pravidla pro učitele nadaných žáků</a:t>
            </a:r>
            <a:br>
              <a:rPr lang="en-GB" altLang="en-US" sz="3600" b="1" dirty="0">
                <a:solidFill>
                  <a:schemeClr val="tx1">
                    <a:lumMod val="95000"/>
                    <a:lumOff val="5000"/>
                  </a:schemeClr>
                </a:solidFill>
              </a:rPr>
            </a:br>
            <a:endParaRPr lang="en-GB" altLang="en-US" sz="3600" b="1" dirty="0">
              <a:solidFill>
                <a:schemeClr val="tx1">
                  <a:lumMod val="95000"/>
                  <a:lumOff val="5000"/>
                </a:schemeClr>
              </a:solidFill>
            </a:endParaRPr>
          </a:p>
        </p:txBody>
      </p:sp>
      <p:sp>
        <p:nvSpPr>
          <p:cNvPr id="3" name="Zástupný symbol pro obsah 2"/>
          <p:cNvSpPr>
            <a:spLocks noGrp="1"/>
          </p:cNvSpPr>
          <p:nvPr>
            <p:ph idx="1"/>
          </p:nvPr>
        </p:nvSpPr>
        <p:spPr>
          <a:xfrm>
            <a:off x="539552" y="981075"/>
            <a:ext cx="8064698" cy="5400253"/>
          </a:xfrm>
        </p:spPr>
        <p:txBody>
          <a:bodyPr rtlCol="0">
            <a:normAutofit/>
          </a:bodyPr>
          <a:lstStyle/>
          <a:p>
            <a:pPr marL="91440" indent="-91440" fontAlgn="auto">
              <a:buFont typeface="Tw Cen MT" panose="020B0602020104020603" pitchFamily="34" charset="0"/>
              <a:buChar char=" "/>
              <a:defRPr/>
            </a:pPr>
            <a:r>
              <a:rPr lang="cs-CZ" sz="1200" dirty="0"/>
              <a:t>ŠKRABÁNKOVÁ, Jana. Formy práce s talentovanými studenty gymnázia ve výuce chemie. In </a:t>
            </a:r>
            <a:r>
              <a:rPr lang="cs-CZ" sz="1200" i="1" dirty="0"/>
              <a:t>XX. mezinárodní kolokvium o řízení osvojovacího procesu: </a:t>
            </a:r>
            <a:r>
              <a:rPr lang="cs-CZ" sz="1200" dirty="0"/>
              <a:t>sborník příspěvků.</a:t>
            </a:r>
            <a:r>
              <a:rPr lang="cs-CZ" sz="1200" i="1" dirty="0"/>
              <a:t> </a:t>
            </a:r>
            <a:r>
              <a:rPr lang="cs-CZ" sz="1200" dirty="0"/>
              <a:t>Vyškov : Vysoká vojenská škola pozemního vojska, 2002, s. 405. </a:t>
            </a:r>
            <a:endParaRPr lang="en-GB" sz="1200" dirty="0"/>
          </a:p>
          <a:p>
            <a:pPr marL="0" indent="0" fontAlgn="auto">
              <a:buFontTx/>
              <a:buNone/>
              <a:defRPr/>
            </a:pPr>
            <a:r>
              <a:rPr lang="cs-CZ" sz="2400" b="1" i="1" dirty="0"/>
              <a:t>Učitel:</a:t>
            </a:r>
            <a:endParaRPr lang="en-GB" sz="2400" b="1" dirty="0"/>
          </a:p>
          <a:p>
            <a:pPr fontAlgn="auto">
              <a:buFont typeface="Arial" panose="020B0604020202020204" pitchFamily="34" charset="0"/>
              <a:buChar char="•"/>
              <a:defRPr/>
            </a:pPr>
            <a:r>
              <a:rPr lang="cs-CZ" sz="2400" dirty="0"/>
              <a:t> musí aktivně pracovat na svém dalším vzdělávání</a:t>
            </a:r>
            <a:r>
              <a:rPr lang="cs-CZ" sz="2400" b="1" dirty="0"/>
              <a:t> </a:t>
            </a:r>
            <a:r>
              <a:rPr lang="cs-CZ" sz="2400" dirty="0"/>
              <a:t>(</a:t>
            </a:r>
            <a:r>
              <a:rPr lang="cs-CZ" sz="2400" dirty="0" err="1"/>
              <a:t>autoedukace</a:t>
            </a:r>
            <a:r>
              <a:rPr lang="cs-CZ" sz="2400" dirty="0"/>
              <a:t>); </a:t>
            </a:r>
            <a:endParaRPr lang="en-GB" sz="2400" dirty="0"/>
          </a:p>
          <a:p>
            <a:pPr fontAlgn="auto">
              <a:buFont typeface="Arial" panose="020B0604020202020204" pitchFamily="34" charset="0"/>
              <a:buChar char="•"/>
              <a:defRPr/>
            </a:pPr>
            <a:r>
              <a:rPr lang="cs-CZ" sz="2400" dirty="0"/>
              <a:t> musí dbát na přehlednost učiva;</a:t>
            </a:r>
            <a:endParaRPr lang="en-GB" sz="2400" dirty="0"/>
          </a:p>
          <a:p>
            <a:pPr fontAlgn="auto">
              <a:buFont typeface="Arial" panose="020B0604020202020204" pitchFamily="34" charset="0"/>
              <a:buChar char="•"/>
              <a:defRPr/>
            </a:pPr>
            <a:r>
              <a:rPr lang="cs-CZ" sz="2400" dirty="0"/>
              <a:t> nesmí slevit z náročnosti (např. na úkor zpestření a aktualizace učiva)</a:t>
            </a:r>
            <a:endParaRPr lang="en-GB" sz="2400" dirty="0"/>
          </a:p>
          <a:p>
            <a:pPr fontAlgn="auto">
              <a:buFont typeface="Arial" panose="020B0604020202020204" pitchFamily="34" charset="0"/>
              <a:buChar char="•"/>
              <a:defRPr/>
            </a:pPr>
            <a:r>
              <a:rPr lang="cs-CZ" sz="2400" dirty="0"/>
              <a:t> nesmí autoritativně a bez možnosti dialogu s žákem trvat na zažitých formulacích, uvedených v učebnicích;</a:t>
            </a:r>
            <a:endParaRPr lang="en-GB" sz="2400" dirty="0"/>
          </a:p>
          <a:p>
            <a:pPr fontAlgn="auto">
              <a:buFont typeface="Arial" panose="020B0604020202020204" pitchFamily="34" charset="0"/>
              <a:buChar char="•"/>
              <a:defRPr/>
            </a:pPr>
            <a:r>
              <a:rPr lang="cs-CZ" sz="2400" dirty="0"/>
              <a:t> musí hledat argumenty na vědecké bázi, které v diskusi obstojí, ne dohadovat se a domýšlet řešení, která si neověřil;</a:t>
            </a:r>
            <a:endParaRPr lang="en-GB" sz="2400" dirty="0"/>
          </a:p>
        </p:txBody>
      </p:sp>
    </p:spTree>
    <p:extLst>
      <p:ext uri="{BB962C8B-B14F-4D97-AF65-F5344CB8AC3E}">
        <p14:creationId xmlns:p14="http://schemas.microsoft.com/office/powerpoint/2010/main" val="31784001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sah 2"/>
          <p:cNvSpPr>
            <a:spLocks noGrp="1"/>
          </p:cNvSpPr>
          <p:nvPr>
            <p:ph idx="4294967295"/>
          </p:nvPr>
        </p:nvSpPr>
        <p:spPr>
          <a:xfrm>
            <a:off x="251520" y="404813"/>
            <a:ext cx="8712968" cy="5688012"/>
          </a:xfrm>
        </p:spPr>
        <p:txBody>
          <a:bodyPr/>
          <a:lstStyle/>
          <a:p>
            <a:pPr marL="0" indent="0">
              <a:buFontTx/>
              <a:buNone/>
            </a:pPr>
            <a:r>
              <a:rPr lang="cs-CZ" altLang="cs-CZ" b="1" dirty="0"/>
              <a:t>Učitel:</a:t>
            </a:r>
          </a:p>
          <a:p>
            <a:pPr>
              <a:buFont typeface="Arial" panose="020B0604020202020204" pitchFamily="34" charset="0"/>
              <a:buChar char="•"/>
            </a:pPr>
            <a:r>
              <a:rPr lang="cs-CZ" altLang="cs-CZ" sz="2000" dirty="0"/>
              <a:t> musí být připraven jak odborně, tak pedagogicky a psychologicky, aby dokázal řídit edukační proces jednoznačně, avšak demokraticky a velkoryse</a:t>
            </a:r>
            <a:endParaRPr lang="en-GB" altLang="cs-CZ" sz="2000" dirty="0"/>
          </a:p>
          <a:p>
            <a:pPr>
              <a:buFont typeface="Arial" panose="020B0604020202020204" pitchFamily="34" charset="0"/>
              <a:buChar char="•"/>
            </a:pPr>
            <a:r>
              <a:rPr lang="cs-CZ" altLang="cs-CZ" sz="2000" dirty="0"/>
              <a:t> velmi často musí kreativně a invenčně jednat v jediném okamžiku</a:t>
            </a:r>
            <a:endParaRPr lang="en-GB" altLang="cs-CZ" sz="2000" dirty="0"/>
          </a:p>
          <a:p>
            <a:pPr>
              <a:buFont typeface="Arial" panose="020B0604020202020204" pitchFamily="34" charset="0"/>
              <a:buChar char="•"/>
            </a:pPr>
            <a:r>
              <a:rPr lang="cs-CZ" altLang="cs-CZ" sz="2000" dirty="0"/>
              <a:t> musí připustit nedostatečnou znalost a hledat nápravu v dodatečném dostudování (řešením je například odsunutí odpovědi do následující hodiny)</a:t>
            </a:r>
            <a:endParaRPr lang="en-GB" altLang="cs-CZ" sz="2000" dirty="0"/>
          </a:p>
          <a:p>
            <a:pPr>
              <a:buFont typeface="Arial" panose="020B0604020202020204" pitchFamily="34" charset="0"/>
              <a:buChar char="•"/>
            </a:pPr>
            <a:r>
              <a:rPr lang="cs-CZ" altLang="cs-CZ" sz="2000" dirty="0"/>
              <a:t> musí umět využít potenciálu žáků pro zefektivnění výuky, například:</a:t>
            </a:r>
            <a:endParaRPr lang="en-GB" altLang="cs-CZ" sz="2000" dirty="0"/>
          </a:p>
          <a:p>
            <a:pPr>
              <a:buFont typeface="Arial" panose="020B0604020202020204" pitchFamily="34" charset="0"/>
              <a:buChar char="•"/>
            </a:pPr>
            <a:r>
              <a:rPr lang="cs-CZ" altLang="cs-CZ" sz="2000" dirty="0"/>
              <a:t>    - zpracování počítačových programů</a:t>
            </a:r>
            <a:endParaRPr lang="en-GB" altLang="cs-CZ" sz="2000" dirty="0"/>
          </a:p>
          <a:p>
            <a:pPr>
              <a:buFont typeface="Arial" panose="020B0604020202020204" pitchFamily="34" charset="0"/>
              <a:buChar char="•"/>
            </a:pPr>
            <a:r>
              <a:rPr lang="cs-CZ" altLang="cs-CZ" sz="2000" dirty="0"/>
              <a:t>    - příprava demonstračních experimentů včetně fundovaného komentáře</a:t>
            </a:r>
            <a:endParaRPr lang="en-GB" altLang="cs-CZ" sz="2000" dirty="0"/>
          </a:p>
          <a:p>
            <a:pPr>
              <a:buFont typeface="Arial" panose="020B0604020202020204" pitchFamily="34" charset="0"/>
              <a:buChar char="•"/>
            </a:pPr>
            <a:r>
              <a:rPr lang="cs-CZ" altLang="cs-CZ" sz="2000" dirty="0"/>
              <a:t>    - zapojení do soutěží</a:t>
            </a:r>
            <a:endParaRPr lang="en-GB" altLang="cs-CZ" sz="2000" dirty="0"/>
          </a:p>
          <a:p>
            <a:pPr>
              <a:buFont typeface="Arial" panose="020B0604020202020204" pitchFamily="34" charset="0"/>
              <a:buChar char="•"/>
            </a:pPr>
            <a:r>
              <a:rPr lang="cs-CZ" altLang="cs-CZ" sz="2000" dirty="0"/>
              <a:t>    - tvorba jednoduchých vědeckých projektů</a:t>
            </a:r>
            <a:endParaRPr lang="en-GB" altLang="cs-CZ" sz="2000" dirty="0"/>
          </a:p>
          <a:p>
            <a:pPr>
              <a:buFont typeface="Arial" panose="020B0604020202020204" pitchFamily="34" charset="0"/>
              <a:buChar char="•"/>
            </a:pPr>
            <a:r>
              <a:rPr lang="cs-CZ" altLang="cs-CZ" sz="2000" dirty="0"/>
              <a:t>    - příprava aktualit z různých informačních zdrojů, vztahujících se k právě probíranému   tematickému celku nebo dokládající  jeho spojení s jinými odvětvími.</a:t>
            </a:r>
            <a:endParaRPr lang="en-GB" altLang="cs-CZ" sz="2000" dirty="0"/>
          </a:p>
          <a:p>
            <a:pPr marL="0" indent="0"/>
            <a:endParaRPr lang="en-GB" altLang="cs-CZ" dirty="0"/>
          </a:p>
        </p:txBody>
      </p:sp>
    </p:spTree>
    <p:extLst>
      <p:ext uri="{BB962C8B-B14F-4D97-AF65-F5344CB8AC3E}">
        <p14:creationId xmlns:p14="http://schemas.microsoft.com/office/powerpoint/2010/main" val="20887280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0825" y="620713"/>
            <a:ext cx="8353425" cy="4986337"/>
          </a:xfrm>
          <a:prstGeom prst="rect">
            <a:avLst/>
          </a:prstGeom>
        </p:spPr>
        <p:txBody>
          <a:bodyPr>
            <a:spAutoFit/>
          </a:bodyPr>
          <a:lstStyle/>
          <a:p>
            <a:pPr eaLnBrk="1" hangingPunct="1">
              <a:defRPr/>
            </a:pPr>
            <a:r>
              <a:rPr lang="cs-CZ" sz="2400" dirty="0"/>
              <a:t>Učitel:</a:t>
            </a:r>
          </a:p>
          <a:p>
            <a:pPr marL="342900" indent="-342900" eaLnBrk="1" hangingPunct="1">
              <a:buFont typeface="Arial" panose="020B0604020202020204" pitchFamily="34" charset="0"/>
              <a:buChar char="•"/>
              <a:defRPr/>
            </a:pPr>
            <a:r>
              <a:rPr lang="cs-CZ" sz="2400" dirty="0"/>
              <a:t>musí individuálně přistupovat k jednotlivým žákům a nebagatelizovat jejich neustálé otázky;</a:t>
            </a:r>
            <a:endParaRPr lang="en-GB" sz="2400" dirty="0"/>
          </a:p>
          <a:p>
            <a:pPr marL="342900" indent="-342900" eaLnBrk="1" hangingPunct="1">
              <a:buFont typeface="Arial" panose="020B0604020202020204" pitchFamily="34" charset="0"/>
              <a:buChar char="•"/>
              <a:defRPr/>
            </a:pPr>
            <a:r>
              <a:rPr lang="cs-CZ" sz="2400" dirty="0"/>
              <a:t>musí být ochoten konzultovat s žáky také mimo vlastní vyučování </a:t>
            </a:r>
            <a:r>
              <a:rPr lang="cs-CZ" dirty="0"/>
              <a:t>(je však nutné hned zpočátku žákům vysvětlit, že mnoho jejich dotazů učivo předbíhá a dát jim ke zvážení, zdali není lepší s otázkami chvíli počkat, aby se s problematikou více seznámili</a:t>
            </a:r>
            <a:r>
              <a:rPr lang="cs-CZ" sz="2400" dirty="0"/>
              <a:t>);</a:t>
            </a:r>
            <a:endParaRPr lang="en-GB" sz="2400" dirty="0"/>
          </a:p>
          <a:p>
            <a:pPr marL="342900" indent="-342900" eaLnBrk="1" hangingPunct="1">
              <a:buFont typeface="Arial" panose="020B0604020202020204" pitchFamily="34" charset="0"/>
              <a:buChar char="•"/>
              <a:defRPr/>
            </a:pPr>
            <a:r>
              <a:rPr lang="cs-CZ" sz="2400" dirty="0"/>
              <a:t>nesmí připustit, aby došlo k utlumení zájmu žáků;</a:t>
            </a:r>
            <a:endParaRPr lang="en-GB" sz="2400" dirty="0"/>
          </a:p>
          <a:p>
            <a:pPr marL="342900" indent="-342900" eaLnBrk="1" hangingPunct="1">
              <a:buFont typeface="Arial" panose="020B0604020202020204" pitchFamily="34" charset="0"/>
              <a:buChar char="•"/>
              <a:defRPr/>
            </a:pPr>
            <a:r>
              <a:rPr lang="cs-CZ" sz="2400" dirty="0"/>
              <a:t>musí čas ve vyučovací jednotce zorganizovat tak, aby žáci zmíněný časový tlak nepociťovali příliš intenzívně.</a:t>
            </a:r>
            <a:endParaRPr lang="en-GB" sz="2400" dirty="0"/>
          </a:p>
          <a:p>
            <a:pPr eaLnBrk="1" hangingPunct="1">
              <a:defRPr/>
            </a:pPr>
            <a:endParaRPr lang="cs-CZ" sz="2800" b="1" dirty="0"/>
          </a:p>
          <a:p>
            <a:pPr eaLnBrk="1" hangingPunct="1">
              <a:defRPr/>
            </a:pPr>
            <a:r>
              <a:rPr lang="cs-CZ" sz="2800" b="1" dirty="0"/>
              <a:t>Posloupnost, v níž jsou pravidla uvedena, není závazná a neodráží jejich hierarchii.</a:t>
            </a:r>
            <a:endParaRPr lang="en-GB" sz="2800" b="1" dirty="0"/>
          </a:p>
        </p:txBody>
      </p:sp>
    </p:spTree>
    <p:extLst>
      <p:ext uri="{BB962C8B-B14F-4D97-AF65-F5344CB8AC3E}">
        <p14:creationId xmlns:p14="http://schemas.microsoft.com/office/powerpoint/2010/main" val="42443223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59854"/>
          </a:xfrm>
        </p:spPr>
        <p:txBody>
          <a:bodyPr/>
          <a:lstStyle/>
          <a:p>
            <a:r>
              <a:rPr lang="cs-CZ" dirty="0"/>
              <a:t>Recept, jak rozvíjet nadání </a:t>
            </a:r>
          </a:p>
        </p:txBody>
      </p:sp>
      <p:sp>
        <p:nvSpPr>
          <p:cNvPr id="3" name="Zástupný symbol pro obsah 2"/>
          <p:cNvSpPr>
            <a:spLocks noGrp="1"/>
          </p:cNvSpPr>
          <p:nvPr>
            <p:ph idx="1"/>
          </p:nvPr>
        </p:nvSpPr>
        <p:spPr>
          <a:xfrm>
            <a:off x="251520" y="764704"/>
            <a:ext cx="8712968" cy="5559897"/>
          </a:xfrm>
        </p:spPr>
        <p:txBody>
          <a:bodyPr/>
          <a:lstStyle/>
          <a:p>
            <a:pPr algn="just"/>
            <a:r>
              <a:rPr lang="cs-CZ" dirty="0"/>
              <a:t>„</a:t>
            </a:r>
            <a:r>
              <a:rPr lang="cs-CZ" i="1" dirty="0"/>
              <a:t>S jistotou nadsázkou tedy můžeme formulovat „recept“ na nadané dítě/žáka/studenta. Vezmi nadprůměrné intelektové schopnosti v jedné, více nebo všech typech inteligence, přidej tvořivost a silnou motivaci k tomu, tyto předpoklady využít. </a:t>
            </a:r>
            <a:r>
              <a:rPr lang="cs-CZ" i="1" dirty="0" err="1"/>
              <a:t>Vraž</a:t>
            </a:r>
            <a:r>
              <a:rPr lang="cs-CZ" i="1" dirty="0"/>
              <a:t> to do prostředí milující a podporující rodiny, peč to dostatečně dlouho v prostředí výborné školy s učiteli, kteří umí vzdělávat nadané žáky a pod vlivem inspirujících a stimulujících vrstevníků. Okořeň to specifickými intelektovými schopnostmi v některé oblasti a podávej v situaci, která umožní v pravý čas maximálně podporovat, stimulovat a rozvíjet projevené nadání. Ponech tomu možnosti spoluvytvářet vlastní prostředí i za cenu, že se ti byt změní v laboratoř, zoologickou, ateliér nebo v něco úplně jiného.“</a:t>
            </a:r>
            <a:endParaRPr lang="en-GB" dirty="0"/>
          </a:p>
          <a:p>
            <a:endParaRPr lang="cs-CZ" dirty="0"/>
          </a:p>
        </p:txBody>
      </p:sp>
    </p:spTree>
    <p:extLst>
      <p:ext uri="{BB962C8B-B14F-4D97-AF65-F5344CB8AC3E}">
        <p14:creationId xmlns:p14="http://schemas.microsoft.com/office/powerpoint/2010/main" val="27287088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pPr algn="ctr"/>
            <a:r>
              <a:rPr lang="cs-CZ" dirty="0"/>
              <a:t>Praktické ukázky</a:t>
            </a:r>
          </a:p>
        </p:txBody>
      </p:sp>
      <p:sp>
        <p:nvSpPr>
          <p:cNvPr id="5" name="Podnadpis 4"/>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4400675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936104"/>
          </a:xfrm>
        </p:spPr>
        <p:txBody>
          <a:bodyPr/>
          <a:lstStyle/>
          <a:p>
            <a:r>
              <a:rPr lang="cs-CZ" dirty="0"/>
              <a:t>NTC metoda</a:t>
            </a:r>
          </a:p>
        </p:txBody>
      </p:sp>
      <p:sp>
        <p:nvSpPr>
          <p:cNvPr id="3" name="Zástupný symbol pro obsah 2"/>
          <p:cNvSpPr>
            <a:spLocks noGrp="1"/>
          </p:cNvSpPr>
          <p:nvPr>
            <p:ph idx="1"/>
          </p:nvPr>
        </p:nvSpPr>
        <p:spPr>
          <a:xfrm>
            <a:off x="457200" y="1484785"/>
            <a:ext cx="8229600" cy="4839816"/>
          </a:xfrm>
        </p:spPr>
        <p:txBody>
          <a:bodyPr/>
          <a:lstStyle/>
          <a:p>
            <a:r>
              <a:rPr lang="cs-CZ" dirty="0"/>
              <a:t>Nikola Tesla Centrum – Ranko </a:t>
            </a:r>
            <a:r>
              <a:rPr lang="cs-CZ" dirty="0" err="1"/>
              <a:t>Rajovič</a:t>
            </a:r>
            <a:endParaRPr lang="cs-CZ" dirty="0"/>
          </a:p>
          <a:p>
            <a:r>
              <a:rPr lang="cs-CZ" dirty="0"/>
              <a:t>Vliv na rozvoj dítěte: dědičnost X prostředí</a:t>
            </a:r>
          </a:p>
          <a:p>
            <a:r>
              <a:rPr lang="cs-CZ" b="1" dirty="0"/>
              <a:t>Kdy začít rozvíjet nadání </a:t>
            </a:r>
            <a:r>
              <a:rPr lang="cs-CZ" dirty="0"/>
              <a:t>– stěžejní období 3-6 let- rozvíjíme rozumové funkce, </a:t>
            </a:r>
            <a:r>
              <a:rPr lang="cs-CZ" dirty="0" err="1"/>
              <a:t>grafomotoriku</a:t>
            </a:r>
            <a:r>
              <a:rPr lang="cs-CZ" dirty="0"/>
              <a:t> a pohybové dovednosti dětí – cílený trénink ve prospěch mozkového rozvoje</a:t>
            </a:r>
          </a:p>
          <a:p>
            <a:r>
              <a:rPr lang="cs-CZ" dirty="0"/>
              <a:t>Základ  tvoří cílené zadávání aktivit na rozumový rozvoj: pracovní listy, herní činnosti a skupinové aktivity v interiéru i v přírodě.</a:t>
            </a:r>
          </a:p>
        </p:txBody>
      </p:sp>
    </p:spTree>
    <p:extLst>
      <p:ext uri="{BB962C8B-B14F-4D97-AF65-F5344CB8AC3E}">
        <p14:creationId xmlns:p14="http://schemas.microsoft.com/office/powerpoint/2010/main" val="24123058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563910"/>
          </a:xfrm>
        </p:spPr>
        <p:txBody>
          <a:bodyPr/>
          <a:lstStyle/>
          <a:p>
            <a:r>
              <a:rPr lang="cs-CZ" dirty="0"/>
              <a:t>NTC Aktivity </a:t>
            </a:r>
          </a:p>
        </p:txBody>
      </p:sp>
      <p:sp>
        <p:nvSpPr>
          <p:cNvPr id="3" name="Zástupný symbol pro obsah 2"/>
          <p:cNvSpPr>
            <a:spLocks noGrp="1"/>
          </p:cNvSpPr>
          <p:nvPr>
            <p:ph idx="1"/>
          </p:nvPr>
        </p:nvSpPr>
        <p:spPr>
          <a:xfrm>
            <a:off x="323528" y="1268761"/>
            <a:ext cx="8568952" cy="5055840"/>
          </a:xfrm>
        </p:spPr>
        <p:txBody>
          <a:bodyPr/>
          <a:lstStyle/>
          <a:p>
            <a:r>
              <a:rPr lang="cs-CZ" dirty="0"/>
              <a:t>třídění a pojmenovávání obrázků – </a:t>
            </a:r>
            <a:r>
              <a:rPr lang="cs-CZ" dirty="0">
                <a:solidFill>
                  <a:srgbClr val="FF0000"/>
                </a:solidFill>
                <a:hlinkClick r:id="rId2" action="ppaction://hlinkfile"/>
              </a:rPr>
              <a:t>práce s vlajkami</a:t>
            </a:r>
            <a:endParaRPr lang="cs-CZ" dirty="0">
              <a:solidFill>
                <a:srgbClr val="FF0000"/>
              </a:solidFill>
            </a:endParaRPr>
          </a:p>
          <a:p>
            <a:r>
              <a:rPr lang="cs-CZ" dirty="0"/>
              <a:t>analýza a syntéza tvarů – ukázka </a:t>
            </a:r>
            <a:r>
              <a:rPr lang="cs-CZ" dirty="0">
                <a:solidFill>
                  <a:srgbClr val="FF0000"/>
                </a:solidFill>
              </a:rPr>
              <a:t>matematika</a:t>
            </a:r>
          </a:p>
          <a:p>
            <a:r>
              <a:rPr lang="cs-CZ" dirty="0"/>
              <a:t>tréning logického myšlení – </a:t>
            </a:r>
            <a:r>
              <a:rPr lang="cs-CZ" dirty="0">
                <a:solidFill>
                  <a:srgbClr val="FF0000"/>
                </a:solidFill>
              </a:rPr>
              <a:t>ukázka povídky</a:t>
            </a:r>
          </a:p>
          <a:p>
            <a:r>
              <a:rPr lang="cs-CZ" dirty="0"/>
              <a:t>trénink paměti – vlajky, auta, básničky…</a:t>
            </a:r>
          </a:p>
          <a:p>
            <a:r>
              <a:rPr lang="cs-CZ" dirty="0"/>
              <a:t>rozvoj slovní zásoby</a:t>
            </a:r>
          </a:p>
          <a:p>
            <a:r>
              <a:rPr lang="cs-CZ" dirty="0"/>
              <a:t>rozvoj vědomostí dítěte o okolním světě  - bádání</a:t>
            </a:r>
          </a:p>
          <a:p>
            <a:r>
              <a:rPr lang="cs-CZ" dirty="0">
                <a:solidFill>
                  <a:srgbClr val="FF0000"/>
                </a:solidFill>
              </a:rPr>
              <a:t>NEPŘETĚŽOVAT!!!  - VZBUDIT ZÁJEM - PODPOROVAT</a:t>
            </a:r>
          </a:p>
          <a:p>
            <a:r>
              <a:rPr lang="cs-CZ" dirty="0"/>
              <a:t>Přetěžování v tomto věku více souvisí s frekvencí a časovou náročností než obsahem – tenis 2-3x týdně zatíží dítě víc než práce s PL nebo logické hry</a:t>
            </a:r>
          </a:p>
          <a:p>
            <a:endParaRPr lang="cs-CZ" dirty="0"/>
          </a:p>
        </p:txBody>
      </p:sp>
    </p:spTree>
    <p:extLst>
      <p:ext uri="{BB962C8B-B14F-4D97-AF65-F5344CB8AC3E}">
        <p14:creationId xmlns:p14="http://schemas.microsoft.com/office/powerpoint/2010/main" val="16119172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15416"/>
            <a:ext cx="8229600" cy="1587202"/>
          </a:xfrm>
        </p:spPr>
        <p:txBody>
          <a:bodyPr/>
          <a:lstStyle/>
          <a:p>
            <a:r>
              <a:rPr lang="cs-CZ" dirty="0"/>
              <a:t>Metodika NTC</a:t>
            </a:r>
          </a:p>
        </p:txBody>
      </p:sp>
      <p:sp>
        <p:nvSpPr>
          <p:cNvPr id="3" name="Zástupný symbol pro obsah 2"/>
          <p:cNvSpPr>
            <a:spLocks noGrp="1"/>
          </p:cNvSpPr>
          <p:nvPr>
            <p:ph idx="1"/>
          </p:nvPr>
        </p:nvSpPr>
        <p:spPr>
          <a:xfrm>
            <a:off x="457200" y="1412777"/>
            <a:ext cx="8229600" cy="4911824"/>
          </a:xfrm>
        </p:spPr>
        <p:txBody>
          <a:bodyPr/>
          <a:lstStyle/>
          <a:p>
            <a:r>
              <a:rPr lang="cs-CZ" dirty="0">
                <a:solidFill>
                  <a:schemeClr val="accent1"/>
                </a:solidFill>
              </a:rPr>
              <a:t>I. fáze Dodatečná stimulace rozvoje synapsí </a:t>
            </a:r>
          </a:p>
          <a:p>
            <a:pPr marL="0" indent="0">
              <a:buNone/>
            </a:pPr>
            <a:r>
              <a:rPr lang="cs-CZ" dirty="0"/>
              <a:t>– cvičení motoriky, </a:t>
            </a:r>
            <a:r>
              <a:rPr lang="cs-CZ" dirty="0" err="1"/>
              <a:t>grafomotoriky</a:t>
            </a:r>
            <a:r>
              <a:rPr lang="cs-CZ" dirty="0"/>
              <a:t> a akomodace oka</a:t>
            </a:r>
          </a:p>
          <a:p>
            <a:r>
              <a:rPr lang="cs-CZ" dirty="0">
                <a:solidFill>
                  <a:schemeClr val="accent1"/>
                </a:solidFill>
              </a:rPr>
              <a:t>II. fáze Stimulace vývoje asociativního myšlení </a:t>
            </a:r>
          </a:p>
          <a:p>
            <a:pPr marL="0" indent="0">
              <a:buNone/>
            </a:pPr>
            <a:r>
              <a:rPr lang="cs-CZ" dirty="0"/>
              <a:t>Stupeň 1 :      Abstrakce, vizualizace</a:t>
            </a:r>
          </a:p>
          <a:p>
            <a:pPr marL="0" indent="0">
              <a:buNone/>
            </a:pPr>
            <a:r>
              <a:rPr lang="cs-CZ" dirty="0"/>
              <a:t>Stupeň 2:      Abstraktní klasifikace a třídění</a:t>
            </a:r>
          </a:p>
          <a:p>
            <a:pPr marL="0" indent="0">
              <a:buNone/>
            </a:pPr>
            <a:r>
              <a:rPr lang="cs-CZ" dirty="0"/>
              <a:t> Stupeň 3:     Asociace, hudba</a:t>
            </a:r>
          </a:p>
          <a:p>
            <a:pPr>
              <a:buFont typeface="Arial" panose="020B0604020202020204" pitchFamily="34" charset="0"/>
              <a:buChar char="•"/>
            </a:pPr>
            <a:r>
              <a:rPr lang="cs-CZ" dirty="0"/>
              <a:t>III. fáze Stimulace vývoje funkcionálního myšlení</a:t>
            </a:r>
          </a:p>
          <a:p>
            <a:pPr marL="0" indent="0">
              <a:buNone/>
            </a:pPr>
            <a:r>
              <a:rPr lang="cs-CZ" dirty="0"/>
              <a:t>- hádankové příběhy a hádanky</a:t>
            </a:r>
          </a:p>
          <a:p>
            <a:pPr marL="0" indent="0">
              <a:buNone/>
            </a:pPr>
            <a:endParaRPr lang="cs-CZ" dirty="0"/>
          </a:p>
        </p:txBody>
      </p:sp>
    </p:spTree>
    <p:extLst>
      <p:ext uri="{BB962C8B-B14F-4D97-AF65-F5344CB8AC3E}">
        <p14:creationId xmlns:p14="http://schemas.microsoft.com/office/powerpoint/2010/main" val="1189296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Ukázka NTC</a:t>
            </a:r>
          </a:p>
        </p:txBody>
      </p:sp>
      <p:sp>
        <p:nvSpPr>
          <p:cNvPr id="3" name="Zástupný symbol pro obsah 2"/>
          <p:cNvSpPr>
            <a:spLocks noGrp="1"/>
          </p:cNvSpPr>
          <p:nvPr>
            <p:ph idx="1"/>
          </p:nvPr>
        </p:nvSpPr>
        <p:spPr/>
        <p:txBody>
          <a:bodyPr/>
          <a:lstStyle/>
          <a:p>
            <a:r>
              <a:rPr lang="cs-CZ" dirty="0"/>
              <a:t>Příběh</a:t>
            </a:r>
          </a:p>
          <a:p>
            <a:r>
              <a:rPr lang="cs-CZ" dirty="0"/>
              <a:t>Jednou hustě sněžilo a myška se schovala pod malou houbu. Nezbylo tam místo pro jejího kamaráda, který se šel schovat jinam. Když se den poté při dešti potkali pod stejnou houbou, už se tam vešli oba. Jak je to možné?</a:t>
            </a:r>
          </a:p>
          <a:p>
            <a:r>
              <a:rPr lang="cs-CZ" sz="1600" dirty="0"/>
              <a:t>D 1 – Myšky nic nejedly, a tak byly menší.</a:t>
            </a:r>
          </a:p>
          <a:p>
            <a:r>
              <a:rPr lang="cs-CZ" sz="1600" dirty="0"/>
              <a:t>U. nemohly tolik zhubnout za jeden den.</a:t>
            </a:r>
          </a:p>
          <a:p>
            <a:r>
              <a:rPr lang="cs-CZ" sz="1600" dirty="0"/>
              <a:t>Ch1 : Měly deštník.</a:t>
            </a:r>
          </a:p>
          <a:p>
            <a:r>
              <a:rPr lang="cs-CZ" sz="1600" dirty="0"/>
              <a:t>U: Neměly deštník.</a:t>
            </a:r>
          </a:p>
          <a:p>
            <a:r>
              <a:rPr lang="cs-CZ" sz="1600" dirty="0"/>
              <a:t>D2: Houba za 1 den vyrostla, tak se tam vešly obě.</a:t>
            </a:r>
          </a:p>
          <a:p>
            <a:r>
              <a:rPr lang="cs-CZ" sz="1600" dirty="0"/>
              <a:t>U Výborné řešení. Vzpomeňte si, jak jsme si říkali, že po dešti houby rychle rostou.</a:t>
            </a:r>
          </a:p>
        </p:txBody>
      </p:sp>
    </p:spTree>
    <p:extLst>
      <p:ext uri="{BB962C8B-B14F-4D97-AF65-F5344CB8AC3E}">
        <p14:creationId xmlns:p14="http://schemas.microsoft.com/office/powerpoint/2010/main" val="34918986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Ukázka - matematika</a:t>
            </a:r>
          </a:p>
        </p:txBody>
      </p:sp>
      <p:sp>
        <p:nvSpPr>
          <p:cNvPr id="3" name="Zástupný symbol pro obsah 2"/>
          <p:cNvSpPr>
            <a:spLocks noGrp="1"/>
          </p:cNvSpPr>
          <p:nvPr>
            <p:ph idx="1"/>
          </p:nvPr>
        </p:nvSpPr>
        <p:spPr/>
        <p:txBody>
          <a:bodyPr/>
          <a:lstStyle/>
          <a:p>
            <a:r>
              <a:rPr lang="cs-CZ" dirty="0"/>
              <a:t>Matematická </a:t>
            </a:r>
            <a:r>
              <a:rPr lang="cs-CZ" dirty="0" err="1"/>
              <a:t>pregramotnost</a:t>
            </a:r>
            <a:endParaRPr lang="cs-CZ" dirty="0"/>
          </a:p>
        </p:txBody>
      </p:sp>
    </p:spTree>
    <p:extLst>
      <p:ext uri="{BB962C8B-B14F-4D97-AF65-F5344CB8AC3E}">
        <p14:creationId xmlns:p14="http://schemas.microsoft.com/office/powerpoint/2010/main" val="1528230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49"/>
            <a:ext cx="8229600" cy="851943"/>
          </a:xfrm>
        </p:spPr>
        <p:txBody>
          <a:bodyPr>
            <a:normAutofit fontScale="90000"/>
          </a:bodyPr>
          <a:lstStyle/>
          <a:p>
            <a:pPr algn="ctr"/>
            <a:br>
              <a:rPr lang="cs-CZ" dirty="0"/>
            </a:br>
            <a:br>
              <a:rPr lang="cs-CZ" dirty="0"/>
            </a:br>
            <a:r>
              <a:rPr lang="cs-CZ" dirty="0"/>
              <a:t>Jak zjistit úroveň?</a:t>
            </a:r>
            <a:br>
              <a:rPr lang="cs-CZ" dirty="0"/>
            </a:br>
            <a:endParaRPr lang="cs-CZ" dirty="0"/>
          </a:p>
        </p:txBody>
      </p:sp>
      <p:sp>
        <p:nvSpPr>
          <p:cNvPr id="3" name="Zástupný symbol pro obsah 2"/>
          <p:cNvSpPr>
            <a:spLocks noGrp="1"/>
          </p:cNvSpPr>
          <p:nvPr>
            <p:ph idx="1"/>
          </p:nvPr>
        </p:nvSpPr>
        <p:spPr>
          <a:xfrm>
            <a:off x="323528" y="908720"/>
            <a:ext cx="8568952" cy="5415881"/>
          </a:xfrm>
        </p:spPr>
        <p:txBody>
          <a:bodyPr/>
          <a:lstStyle/>
          <a:p>
            <a:r>
              <a:rPr lang="cs-CZ" sz="2400" b="1" dirty="0"/>
              <a:t>Objektivní metody </a:t>
            </a:r>
            <a:r>
              <a:rPr lang="cs-CZ" sz="2400" dirty="0"/>
              <a:t>– standardizované testy</a:t>
            </a:r>
          </a:p>
          <a:p>
            <a:pPr lvl="1"/>
            <a:r>
              <a:rPr lang="cs-CZ" dirty="0"/>
              <a:t>IQ – není vhodné pro děti</a:t>
            </a:r>
          </a:p>
          <a:p>
            <a:pPr lvl="1"/>
            <a:r>
              <a:rPr lang="cs-CZ" dirty="0"/>
              <a:t>Menza snaha vytvořit vlastní testy – probíhá</a:t>
            </a:r>
          </a:p>
          <a:p>
            <a:pPr lvl="1"/>
            <a:r>
              <a:rPr lang="cs-CZ" dirty="0"/>
              <a:t>MU  - doc. </a:t>
            </a:r>
            <a:r>
              <a:rPr lang="cs-CZ" dirty="0" err="1"/>
              <a:t>Portešová</a:t>
            </a:r>
            <a:r>
              <a:rPr lang="cs-CZ" dirty="0"/>
              <a:t> – matematické nadání, INVENIO </a:t>
            </a:r>
            <a:r>
              <a:rPr lang="cs-CZ" sz="1600" u="sng" dirty="0">
                <a:hlinkClick r:id="rId2"/>
              </a:rPr>
              <a:t>https://invenio.muni.cz/</a:t>
            </a:r>
            <a:endParaRPr lang="cs-CZ" sz="1600" dirty="0"/>
          </a:p>
          <a:p>
            <a:pPr lvl="1"/>
            <a:r>
              <a:rPr lang="cs-CZ" dirty="0"/>
              <a:t>MU – Trna, Trnová – Poznejte v sobě Einsteina </a:t>
            </a:r>
            <a:r>
              <a:rPr lang="cs-CZ" sz="1600" u="sng" dirty="0">
                <a:hlinkClick r:id="rId3"/>
              </a:rPr>
              <a:t>https://www.researchgate.net/publication/307907959_Objevte_v_sobe_Einsteina</a:t>
            </a:r>
            <a:endParaRPr lang="cs-CZ" dirty="0"/>
          </a:p>
          <a:p>
            <a:pPr lvl="1"/>
            <a:r>
              <a:rPr lang="cs-CZ" dirty="0" err="1"/>
              <a:t>Havigerová</a:t>
            </a:r>
            <a:r>
              <a:rPr lang="cs-CZ" dirty="0"/>
              <a:t> – MŠ HK – testování předškolních dětí podle zahraničního originálu – CGS test - </a:t>
            </a:r>
            <a:r>
              <a:rPr lang="cs-CZ" sz="1400" b="1" dirty="0" err="1"/>
              <a:t>C</a:t>
            </a:r>
            <a:r>
              <a:rPr lang="cs-CZ" sz="1400" dirty="0" err="1"/>
              <a:t>haracteristics</a:t>
            </a:r>
            <a:r>
              <a:rPr lang="cs-CZ" sz="1400" dirty="0"/>
              <a:t> </a:t>
            </a:r>
            <a:r>
              <a:rPr lang="cs-CZ" sz="1400" dirty="0" err="1"/>
              <a:t>of</a:t>
            </a:r>
            <a:r>
              <a:rPr lang="cs-CZ" sz="1400" dirty="0"/>
              <a:t> </a:t>
            </a:r>
            <a:r>
              <a:rPr lang="cs-CZ" sz="1400" b="1" dirty="0" err="1"/>
              <a:t>G</a:t>
            </a:r>
            <a:r>
              <a:rPr lang="cs-CZ" sz="1400" dirty="0" err="1"/>
              <a:t>iftedness</a:t>
            </a:r>
            <a:r>
              <a:rPr lang="cs-CZ" sz="1400" dirty="0"/>
              <a:t> </a:t>
            </a:r>
            <a:r>
              <a:rPr lang="cs-CZ" sz="1400" b="1" dirty="0" err="1"/>
              <a:t>S</a:t>
            </a:r>
            <a:r>
              <a:rPr lang="cs-CZ" sz="1400" dirty="0" err="1"/>
              <a:t>cale</a:t>
            </a:r>
            <a:r>
              <a:rPr lang="cs-CZ" sz="1400" dirty="0"/>
              <a:t> </a:t>
            </a:r>
            <a:r>
              <a:rPr lang="cs-CZ" dirty="0"/>
              <a:t>- </a:t>
            </a:r>
            <a:r>
              <a:rPr lang="cs-CZ" dirty="0" err="1"/>
              <a:t>Silvermanová</a:t>
            </a:r>
            <a:endParaRPr lang="cs-CZ" dirty="0"/>
          </a:p>
          <a:p>
            <a:r>
              <a:rPr lang="cs-CZ" sz="2400" b="1" dirty="0"/>
              <a:t>Subjektivní metody:</a:t>
            </a:r>
          </a:p>
          <a:p>
            <a:pPr lvl="1"/>
            <a:r>
              <a:rPr lang="cs-CZ" altLang="en-US" dirty="0"/>
              <a:t>pozorování žáků ve školní práci, rozbor výsledků práce žáka a portfolio žáka, hodnocení testů a úloh, rozhovory se žákem a jeho zákonnými zástupci. </a:t>
            </a:r>
          </a:p>
          <a:p>
            <a:endParaRPr lang="cs-CZ" sz="2800" dirty="0"/>
          </a:p>
        </p:txBody>
      </p:sp>
    </p:spTree>
    <p:extLst>
      <p:ext uri="{BB962C8B-B14F-4D97-AF65-F5344CB8AC3E}">
        <p14:creationId xmlns:p14="http://schemas.microsoft.com/office/powerpoint/2010/main" val="351327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Ukázky z přírodovědy</a:t>
            </a:r>
          </a:p>
        </p:txBody>
      </p:sp>
      <p:sp>
        <p:nvSpPr>
          <p:cNvPr id="3" name="Zástupný symbol pro obsah 2"/>
          <p:cNvSpPr>
            <a:spLocks noGrp="1"/>
          </p:cNvSpPr>
          <p:nvPr>
            <p:ph idx="1"/>
          </p:nvPr>
        </p:nvSpPr>
        <p:spPr/>
        <p:txBody>
          <a:bodyPr/>
          <a:lstStyle/>
          <a:p>
            <a:r>
              <a:rPr lang="cs-CZ" dirty="0"/>
              <a:t>Podporovat bádání – hraní s cílem objevit „přírodní zákonitosti“</a:t>
            </a:r>
          </a:p>
          <a:p>
            <a:r>
              <a:rPr lang="cs-CZ" dirty="0"/>
              <a:t>Důležité prekoncepce – vztah k STEM se buduje v předškolním věku</a:t>
            </a:r>
          </a:p>
        </p:txBody>
      </p:sp>
    </p:spTree>
    <p:extLst>
      <p:ext uri="{BB962C8B-B14F-4D97-AF65-F5344CB8AC3E}">
        <p14:creationId xmlns:p14="http://schemas.microsoft.com/office/powerpoint/2010/main" val="7067644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algn="just" eaLnBrk="1" hangingPunct="1"/>
            <a:r>
              <a:rPr lang="cs-CZ" altLang="en-US" sz="3200" b="1" dirty="0"/>
              <a:t>Děkuji za pozornost</a:t>
            </a:r>
            <a:endParaRPr lang="en-GB" altLang="en-US" sz="3200" b="1" dirty="0"/>
          </a:p>
        </p:txBody>
      </p:sp>
      <p:sp>
        <p:nvSpPr>
          <p:cNvPr id="39939" name="Rectangle 3"/>
          <p:cNvSpPr>
            <a:spLocks noGrp="1" noChangeArrowheads="1"/>
          </p:cNvSpPr>
          <p:nvPr>
            <p:ph type="subTitle" idx="1"/>
          </p:nvPr>
        </p:nvSpPr>
        <p:spPr/>
        <p:txBody>
          <a:bodyPr/>
          <a:lstStyle/>
          <a:p>
            <a:pPr eaLnBrk="1" hangingPunct="1">
              <a:lnSpc>
                <a:spcPct val="80000"/>
              </a:lnSpc>
            </a:pPr>
            <a:endParaRPr lang="cs-CZ" altLang="en-US" sz="2400" b="1" dirty="0"/>
          </a:p>
          <a:p>
            <a:pPr eaLnBrk="1" hangingPunct="1">
              <a:lnSpc>
                <a:spcPct val="80000"/>
              </a:lnSpc>
            </a:pPr>
            <a:r>
              <a:rPr lang="cs-CZ" altLang="en-US" sz="2400" b="1" dirty="0"/>
              <a:t>Eva Trnová</a:t>
            </a:r>
            <a:endParaRPr lang="en-GB" altLang="en-US" sz="2400" b="1" dirty="0"/>
          </a:p>
          <a:p>
            <a:pPr eaLnBrk="1" hangingPunct="1">
              <a:lnSpc>
                <a:spcPct val="80000"/>
              </a:lnSpc>
            </a:pPr>
            <a:endParaRPr lang="en-GB" altLang="en-US" sz="2400" b="1" dirty="0"/>
          </a:p>
          <a:p>
            <a:pPr eaLnBrk="1" hangingPunct="1">
              <a:lnSpc>
                <a:spcPct val="80000"/>
              </a:lnSpc>
            </a:pPr>
            <a:endParaRPr lang="cs-CZ" altLang="en-US" sz="1800" dirty="0"/>
          </a:p>
          <a:p>
            <a:pPr algn="r" eaLnBrk="1" hangingPunct="1">
              <a:lnSpc>
                <a:spcPct val="80000"/>
              </a:lnSpc>
            </a:pPr>
            <a:endParaRPr lang="cs-CZ" altLang="en-US" sz="2000" b="1" dirty="0"/>
          </a:p>
          <a:p>
            <a:pPr algn="r" eaLnBrk="1" hangingPunct="1">
              <a:lnSpc>
                <a:spcPct val="80000"/>
              </a:lnSpc>
            </a:pPr>
            <a:endParaRPr lang="cs-CZ" altLang="en-US" sz="2000" b="1" dirty="0"/>
          </a:p>
          <a:p>
            <a:pPr algn="r" eaLnBrk="1" hangingPunct="1">
              <a:lnSpc>
                <a:spcPct val="80000"/>
              </a:lnSpc>
            </a:pPr>
            <a:endParaRPr lang="cs-CZ" altLang="en-US" sz="1600" b="1" dirty="0"/>
          </a:p>
          <a:p>
            <a:pPr algn="r" eaLnBrk="1" hangingPunct="1">
              <a:lnSpc>
                <a:spcPct val="80000"/>
              </a:lnSpc>
            </a:pPr>
            <a:endParaRPr lang="cs-CZ" altLang="en-US" sz="1600" b="1" dirty="0"/>
          </a:p>
          <a:p>
            <a:pPr algn="r" eaLnBrk="1" hangingPunct="1">
              <a:lnSpc>
                <a:spcPct val="80000"/>
              </a:lnSpc>
            </a:pPr>
            <a:r>
              <a:rPr lang="en-GB" altLang="en-US" sz="1600" b="1" dirty="0"/>
              <a:t>Masaryk University</a:t>
            </a:r>
          </a:p>
          <a:p>
            <a:pPr algn="r" eaLnBrk="1" hangingPunct="1">
              <a:lnSpc>
                <a:spcPct val="80000"/>
              </a:lnSpc>
            </a:pPr>
            <a:r>
              <a:rPr lang="en-GB" altLang="en-US" sz="1600" b="1" dirty="0"/>
              <a:t>Brno, Czech Republic</a:t>
            </a:r>
          </a:p>
          <a:p>
            <a:pPr algn="r" eaLnBrk="1" hangingPunct="1">
              <a:lnSpc>
                <a:spcPct val="80000"/>
              </a:lnSpc>
            </a:pPr>
            <a:r>
              <a:rPr lang="en-GB" altLang="en-US" sz="1600" b="1" dirty="0" err="1">
                <a:solidFill>
                  <a:schemeClr val="hlink"/>
                </a:solidFill>
                <a:hlinkClick r:id="rId3"/>
              </a:rPr>
              <a:t>trn</a:t>
            </a:r>
            <a:r>
              <a:rPr lang="cs-CZ" altLang="en-US" sz="1600" b="1" dirty="0">
                <a:solidFill>
                  <a:schemeClr val="hlink"/>
                </a:solidFill>
                <a:hlinkClick r:id="rId3"/>
              </a:rPr>
              <a:t>ova</a:t>
            </a:r>
            <a:r>
              <a:rPr lang="en-GB" altLang="en-US" sz="1600" b="1" dirty="0">
                <a:solidFill>
                  <a:schemeClr val="hlink"/>
                </a:solidFill>
                <a:hlinkClick r:id="rId3"/>
              </a:rPr>
              <a:t>@ped.muni.cz</a:t>
            </a:r>
            <a:endParaRPr lang="cs-CZ" altLang="en-US" sz="1600" b="1" dirty="0">
              <a:solidFill>
                <a:schemeClr val="hlink"/>
              </a:solidFill>
            </a:endParaRPr>
          </a:p>
          <a:p>
            <a:pPr eaLnBrk="1" hangingPunct="1">
              <a:lnSpc>
                <a:spcPct val="80000"/>
              </a:lnSpc>
            </a:pPr>
            <a:endParaRPr lang="en-GB" altLang="en-US" sz="1600" dirty="0"/>
          </a:p>
        </p:txBody>
      </p:sp>
      <p:pic>
        <p:nvPicPr>
          <p:cNvPr id="39940" name="Picture 4" descr="logo_m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364490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3627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2212</TotalTime>
  <Words>5837</Words>
  <Application>Microsoft Office PowerPoint</Application>
  <PresentationFormat>Předvádění na obrazovce (4:3)</PresentationFormat>
  <Paragraphs>636</Paragraphs>
  <Slides>91</Slides>
  <Notes>16</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91</vt:i4>
      </vt:variant>
    </vt:vector>
  </HeadingPairs>
  <TitlesOfParts>
    <vt:vector size="101" baseType="lpstr">
      <vt:lpstr>Arial</vt:lpstr>
      <vt:lpstr>Calibri</vt:lpstr>
      <vt:lpstr>Century Gothic</vt:lpstr>
      <vt:lpstr>Comic Sans MS</vt:lpstr>
      <vt:lpstr>Constantia</vt:lpstr>
      <vt:lpstr>Times New Roman</vt:lpstr>
      <vt:lpstr>Tw Cen MT</vt:lpstr>
      <vt:lpstr>Wingdings</vt:lpstr>
      <vt:lpstr>Wingdings 2</vt:lpstr>
      <vt:lpstr>Tok</vt:lpstr>
      <vt:lpstr>Jak poznat a (vzdělávat – 2.blok) nadaného žáka</vt:lpstr>
      <vt:lpstr>Literatura</vt:lpstr>
      <vt:lpstr>Hlavní linie semináře</vt:lpstr>
      <vt:lpstr>Používaná terminologie</vt:lpstr>
      <vt:lpstr>Kdo je nadaný?</vt:lpstr>
      <vt:lpstr>Výkon – MŠMT vymezení  (vyhláška č. 27/2016 Sb., 2016)</vt:lpstr>
      <vt:lpstr>Oblasti nadání – MŠMT vymezení</vt:lpstr>
      <vt:lpstr>Jak „zjistit“ úroveň?  Prosím návrhy…</vt:lpstr>
      <vt:lpstr>  Jak zjistit úroveň? </vt:lpstr>
      <vt:lpstr>   Úrovně kognitivních schopností jedince (Havigerová, 2011, s. 22)</vt:lpstr>
      <vt:lpstr>Intelektová pásma dle Mensy ČR </vt:lpstr>
      <vt:lpstr>Prezentace aplikace PowerPoint</vt:lpstr>
      <vt:lpstr>Je IQ dostatečným ukazatelem schopností ?</vt:lpstr>
      <vt:lpstr>Jak poznat nadaného žáka, když ne pomocí IQ? Aktivita ve skupině </vt:lpstr>
      <vt:lpstr>  Obecné charakteristiky nadání</vt:lpstr>
      <vt:lpstr>Obecné charakteristiky alias prototyp</vt:lpstr>
      <vt:lpstr>Jak poznat nadaného žáka?</vt:lpstr>
      <vt:lpstr>Charakteristika nadaných (podle Silverman)</vt:lpstr>
      <vt:lpstr>Charakteristické znaky dle Hříbkové (2009)</vt:lpstr>
      <vt:lpstr>   Jaké je nadané dítě podle Havigerové?</vt:lpstr>
      <vt:lpstr>Kognitivní oblast</vt:lpstr>
      <vt:lpstr> Kognitivní oblast </vt:lpstr>
      <vt:lpstr>Kognitivní oblast</vt:lpstr>
      <vt:lpstr>        Kognitivní oblast </vt:lpstr>
      <vt:lpstr>Kognitivní oblast</vt:lpstr>
      <vt:lpstr>Afektivní oblast</vt:lpstr>
      <vt:lpstr>Afektivní oblast</vt:lpstr>
      <vt:lpstr>Afektivní oblast</vt:lpstr>
      <vt:lpstr>Sociální oblast</vt:lpstr>
      <vt:lpstr>Motorická oblast</vt:lpstr>
      <vt:lpstr>Kresby 4 letého  chlapce</vt:lpstr>
      <vt:lpstr>Desatero o projevech nadaných </vt:lpstr>
      <vt:lpstr>Nadaní a vrstevníci 1</vt:lpstr>
      <vt:lpstr>Nadaní a vrstevníci 2</vt:lpstr>
      <vt:lpstr>Jak poznat nadaného žáka?  Shrnutí:pustit video https://www.youtube.com/watch?v=sFKOVBRSezw DCv: https://www.ceskatelevize.cz/ivysilani/1096902795-studio-6/215411010101126/obsah/437389-jak-poznat-talent-deti </vt:lpstr>
      <vt:lpstr>MŠMT (vyhláška č. 27/2016 Sb., 2016)</vt:lpstr>
      <vt:lpstr>Druhy nadání - Hříbková (2009) </vt:lpstr>
      <vt:lpstr>Manifestované x latentní nadání</vt:lpstr>
      <vt:lpstr>Druhy nadání - Sternberg (2003) </vt:lpstr>
      <vt:lpstr>Typologie dle učitelek MŠ (Havigerová)</vt:lpstr>
      <vt:lpstr>Typologie dle učitelek ZŠ (Havigerová)</vt:lpstr>
      <vt:lpstr>   </vt:lpstr>
      <vt:lpstr> 1. ÚSPĚŠNÝ nadaný -­ charakteristika: </vt:lpstr>
      <vt:lpstr>  Podpora pro tento typ nadaného doma a ve škole:  </vt:lpstr>
      <vt:lpstr>2. kreativní nadaný - charakteristika: </vt:lpstr>
      <vt:lpstr>     Podpora pro tento typ nadaného doma a ve škole:  </vt:lpstr>
      <vt:lpstr>3.„utajený“ nadaný -­ charakteristika: </vt:lpstr>
      <vt:lpstr>Poznámka</vt:lpstr>
      <vt:lpstr>Podpora doma pro tento typ nadaného a ve škole: </vt:lpstr>
      <vt:lpstr>   4. antisociální nadaný ­-charakteristika: </vt:lpstr>
      <vt:lpstr>Poznámka</vt:lpstr>
      <vt:lpstr>  Podpora doma pro tento typ nadaného a ve škole: </vt:lpstr>
      <vt:lpstr>  5. „dvakrát výjimečný“ nadaný ­ charakteristika: </vt:lpstr>
      <vt:lpstr>(Dvojí výjimečnost)</vt:lpstr>
      <vt:lpstr>Poznámka</vt:lpstr>
      <vt:lpstr>Podpora doma pro tento typ nadaného a ve škole: </vt:lpstr>
      <vt:lpstr>   6. nezávisle se učící nadaný ­ charakteristika: </vt:lpstr>
      <vt:lpstr>Podpora doma pro tento typ nadaného a ve škole: </vt:lpstr>
      <vt:lpstr>Zajímavost k aktuální typologii nadaných</vt:lpstr>
      <vt:lpstr>  Disproporce ve vývoji nadaných</vt:lpstr>
      <vt:lpstr>Nejčastěji uváděné disproporce </vt:lpstr>
      <vt:lpstr>Shrnutí:</vt:lpstr>
      <vt:lpstr>Typ žáků podle Hubatky</vt:lpstr>
      <vt:lpstr>Vsuvka o typech dětí podle Hubatky</vt:lpstr>
      <vt:lpstr>Prezentace aplikace PowerPoint</vt:lpstr>
      <vt:lpstr>Jak tedy vzdělávat (přírodovědně) nadané žáky? Jaké faktory vzít v úvahu?</vt:lpstr>
      <vt:lpstr>Práce s nadanými</vt:lpstr>
      <vt:lpstr>Základní způsoby práce s nadanými žáky</vt:lpstr>
      <vt:lpstr>Kdy přistoupit k akceleraci</vt:lpstr>
      <vt:lpstr>Klady akcelerace</vt:lpstr>
      <vt:lpstr>Zápory akcelerace - 4 oblasti </vt:lpstr>
      <vt:lpstr>Zápory akcelerace - 4 oblasti </vt:lpstr>
      <vt:lpstr>Obohacování - metody </vt:lpstr>
      <vt:lpstr>Organizační formy</vt:lpstr>
      <vt:lpstr>        Konkrétní problémy, se kterými se může pedagog setkat při výuce nadaných dětí (Jurášková, 2003).  </vt:lpstr>
      <vt:lpstr>Legislativa</vt:lpstr>
      <vt:lpstr>Prezentace aplikace PowerPoint</vt:lpstr>
      <vt:lpstr>Modely práce s nadanými</vt:lpstr>
      <vt:lpstr>Renzulliho „model otáčivých dveří“ </vt:lpstr>
      <vt:lpstr> Vybraná pravidla pro učitele nadaných žáků </vt:lpstr>
      <vt:lpstr>Prezentace aplikace PowerPoint</vt:lpstr>
      <vt:lpstr>Prezentace aplikace PowerPoint</vt:lpstr>
      <vt:lpstr>Recept, jak rozvíjet nadání </vt:lpstr>
      <vt:lpstr>Praktické ukázky</vt:lpstr>
      <vt:lpstr>NTC metoda</vt:lpstr>
      <vt:lpstr>NTC Aktivity </vt:lpstr>
      <vt:lpstr>Metodika NTC</vt:lpstr>
      <vt:lpstr>Ukázka NTC</vt:lpstr>
      <vt:lpstr>Ukázka - matematika</vt:lpstr>
      <vt:lpstr>Ukázky z přírodovědy</vt:lpstr>
      <vt:lpstr>Děkuji za pozornost</vt:lpstr>
    </vt:vector>
  </TitlesOfParts>
  <Company>pokoj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IDENTIFIKACE A VÝBĚR NADANÝCH DĚTÍ</dc:title>
  <dc:creator>jana</dc:creator>
  <cp:lastModifiedBy>Eva Trnová</cp:lastModifiedBy>
  <cp:revision>217</cp:revision>
  <dcterms:created xsi:type="dcterms:W3CDTF">2012-04-20T17:58:18Z</dcterms:created>
  <dcterms:modified xsi:type="dcterms:W3CDTF">2023-03-03T20:48:56Z</dcterms:modified>
</cp:coreProperties>
</file>