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0"/>
  </p:notesMasterIdLst>
  <p:handoutMasterIdLst>
    <p:handoutMasterId r:id="rId41"/>
  </p:handout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8" r:id="rId34"/>
    <p:sldId id="399" r:id="rId35"/>
    <p:sldId id="400" r:id="rId36"/>
    <p:sldId id="401" r:id="rId37"/>
    <p:sldId id="402" r:id="rId38"/>
    <p:sldId id="403" r:id="rId3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4E7CF4-0635-4817-BAB7-117DFEF92B31}" type="slidenum">
              <a:rPr lang="cs-CZ" altLang="cs-CZ"/>
              <a:pPr eaLnBrk="1" hangingPunct="1"/>
              <a:t>30</a:t>
            </a:fld>
            <a:endParaRPr lang="cs-CZ" altLang="cs-CZ"/>
          </a:p>
        </p:txBody>
      </p:sp>
      <p:sp>
        <p:nvSpPr>
          <p:cNvPr id="4403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403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299F77D-8B29-4E78-88AA-DBD2E5F1E8F0}" type="slidenum">
              <a:rPr lang="cs-CZ" altLang="cs-CZ" sz="1200">
                <a:latin typeface="Arial" panose="020B0604020202020204" pitchFamily="34" charset="0"/>
              </a:rPr>
              <a:pPr algn="r" eaLnBrk="1" hangingPunct="1"/>
              <a:t>30</a:t>
            </a:fld>
            <a:endParaRPr lang="cs-CZ" altLang="cs-CZ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17. 3. 2023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rgkslnD9g&amp;t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druha-matematika/PA100009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treti-formy/P9070009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terapie.az4u.info/galerie/obrazky/imager.php?img=10185&amp;x=262&amp;y=16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5940" y="1412776"/>
            <a:ext cx="9753600" cy="3048001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Waldorfské školy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Výchova ke svobodě a odpovědnosti</a:t>
            </a:r>
          </a:p>
        </p:txBody>
      </p:sp>
    </p:spTree>
    <p:extLst>
      <p:ext uri="{BB962C8B-B14F-4D97-AF65-F5344CB8AC3E}">
        <p14:creationId xmlns:p14="http://schemas.microsoft.com/office/powerpoint/2010/main" val="42030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2" y="1828800"/>
            <a:ext cx="83058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/>
              <a:t>výuka hlavních předmětů probíhá v dvouhodinových blocích – tzv. epochy, které se ještě dále dělí na část rytmickou, vyučovací a vyprávěcí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absence učebnic (knihy mohou být doplňkem,význam je přikládám žákovským pracovním sešitům, které si tvoří sami)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vysvědčení ve formě slovního hodnocení, nepropadá se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jeden třídní učitel po celou dobu školní docházky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důležitou součástí výuky je obraz, rytmus a pohyb, aktivita</a:t>
            </a:r>
          </a:p>
          <a:p>
            <a:pPr eaLnBrk="1" hangingPunct="1"/>
            <a:endParaRPr lang="cs-CZ" altLang="cs-CZ" sz="1800"/>
          </a:p>
        </p:txBody>
      </p:sp>
      <p:pic>
        <p:nvPicPr>
          <p:cNvPr id="13316" name="Picture 4" descr="f_vychov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514" y="3717032"/>
            <a:ext cx="361840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31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549275"/>
            <a:ext cx="8229600" cy="1023938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První waldorfská škola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773238" y="1989139"/>
            <a:ext cx="8569325" cy="4321175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cs-CZ" altLang="cs-CZ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otevřena 7. září 1919 na přání Emila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Molta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v obci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Waldorf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u Stuttgartu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Molt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chtěl zřízením školy podle Steinerových ideálů umožnit novou    adekvátní výchovu především dětem svých zaměstnanců 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první waldorfská škola začala s 8 učiteli a 175 žáky 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způsob, jakým byla první waldorfská škola vedena, byl na tehdejší poměry velmi volný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např. dobrovolné úkoly sestavené tak, aby vzbuzovaly zájem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odmítána přísná, zvnějšku vynucovaná kázeň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veškerou činnost školy udržuje v podstatě pouze bezprostřední lidský kontakt mezi učiteli a žáky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393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81534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Antroposofie jako základ waldorfské pedagogiky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/>
              <a:t>soustava filozoficko pedagogických názorů, věda o podstatě člověka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souvisí s křesťanskou orientací, má prvky východní filozofie, obsahuje egyptská    a řecká mystéria, přírodní mystiku, okultismus, filozofii J.W.Goetha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Rudolf Steiner založil začátkem 20. stol. první antroposofickou společnost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>
                <a:cs typeface="Times New Roman" panose="02020603050405020304" pitchFamily="18" charset="0"/>
              </a:rPr>
              <a:t>člověk je podle Steinera komplexem tří světů </a:t>
            </a:r>
            <a:r>
              <a:rPr lang="cs-CZ" altLang="cs-CZ" sz="1800"/>
              <a:t>(tělem, duší, duchem)</a:t>
            </a:r>
            <a:br>
              <a:rPr lang="cs-CZ" altLang="cs-CZ" sz="1800"/>
            </a:br>
            <a:r>
              <a:rPr lang="cs-CZ" altLang="cs-CZ" sz="1800">
                <a:cs typeface="Times New Roman" panose="02020603050405020304" pitchFamily="18" charset="0"/>
              </a:rPr>
              <a:t>– představovány třemi druhy těla</a:t>
            </a:r>
            <a:r>
              <a:rPr lang="cs-CZ" altLang="cs-CZ" sz="1800"/>
              <a:t>: fyzické, éterické, astrální + 4. článek - „Já“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to</a:t>
            </a:r>
            <a:r>
              <a:rPr lang="cs-CZ" altLang="cs-CZ" sz="1800">
                <a:cs typeface="Times New Roman" panose="02020603050405020304" pitchFamily="18" charset="0"/>
              </a:rPr>
              <a:t> souvisí s dělením dětského věku na tři stupně a</a:t>
            </a:r>
            <a:r>
              <a:rPr lang="cs-CZ" altLang="cs-CZ" sz="1800"/>
              <a:t> sedmiletá </a:t>
            </a:r>
            <a:r>
              <a:rPr lang="cs-CZ" altLang="cs-CZ" sz="1800">
                <a:cs typeface="Times New Roman" panose="02020603050405020304" pitchFamily="18" charset="0"/>
              </a:rPr>
              <a:t>vývojová obdob</a:t>
            </a:r>
            <a:r>
              <a:rPr lang="cs-CZ" altLang="cs-CZ" sz="1800"/>
              <a:t>í, podle kterých je přizpůsoben výchovně vzdělávací obsah </a:t>
            </a:r>
          </a:p>
        </p:txBody>
      </p:sp>
    </p:spTree>
    <p:extLst>
      <p:ext uri="{BB962C8B-B14F-4D97-AF65-F5344CB8AC3E}">
        <p14:creationId xmlns:p14="http://schemas.microsoft.com/office/powerpoint/2010/main" val="300222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2" y="5334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Vývoj člověka z hlediska antroposofie </a:t>
            </a:r>
            <a:r>
              <a:rPr lang="cs-CZ" altLang="cs-CZ" sz="3200" b="1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jeho výchova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162" y="1905001"/>
            <a:ext cx="7842250" cy="4403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do 7 let – rozvoj fyzického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důležité napodobování a příklad, ponechat co největší volnost; není účelné vysvětlování, působení na rozumovou stránku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do 14 let – rozvoj éterického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význam přirozené autority učitele jako vzoru, </a:t>
            </a:r>
            <a:r>
              <a:rPr lang="cs-CZ" altLang="cs-CZ" sz="1800">
                <a:cs typeface="Times New Roman" panose="02020603050405020304" pitchFamily="18" charset="0"/>
              </a:rPr>
              <a:t>působení prostřednictvím podobenství a morálních příkladů</a:t>
            </a:r>
            <a:r>
              <a:rPr lang="cs-CZ" altLang="cs-CZ" sz="1800"/>
              <a:t>; utváří se vůle, rozvoj paměti; </a:t>
            </a:r>
            <a:r>
              <a:rPr lang="cs-CZ" altLang="cs-CZ" sz="1800">
                <a:cs typeface="Times New Roman" panose="02020603050405020304" pitchFamily="18" charset="0"/>
              </a:rPr>
              <a:t>význam je přiznáván hudbě a umění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od 14 let – rozvoj astrálního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preferují se složky estetické, mravní a náboženské; z</a:t>
            </a:r>
            <a:r>
              <a:rPr lang="cs-CZ" altLang="cs-CZ" sz="1800">
                <a:cs typeface="Times New Roman" panose="02020603050405020304" pitchFamily="18" charset="0"/>
              </a:rPr>
              <a:t> pamětních               a citových obsahů se generují autentické soudy a úsudky o věcech           a jevech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kolem 21 let – zrození svobodného, tvořivého a samostatného člověka</a:t>
            </a:r>
          </a:p>
        </p:txBody>
      </p:sp>
    </p:spTree>
    <p:extLst>
      <p:ext uri="{BB962C8B-B14F-4D97-AF65-F5344CB8AC3E}">
        <p14:creationId xmlns:p14="http://schemas.microsoft.com/office/powerpoint/2010/main" val="355326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Podle názoru </a:t>
            </a:r>
            <a:r>
              <a:rPr lang="cs-CZ" altLang="cs-CZ" sz="2800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američana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800" b="1" u="sng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Trostliho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jsou ve Waldorfských školách sledovány tři skupiny cílů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Rozvíjet schopnost jasně, logicky a tvořivě myslet, vést děti k sebepoznání</a:t>
            </a:r>
            <a:endParaRPr lang="cs-CZ" altLang="cs-CZ" sz="2000"/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Objevovat a rozvíjet schopnosti hlubokého cítění,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2000">
                <a:solidFill>
                  <a:srgbClr val="000000"/>
                </a:solidFill>
              </a:rPr>
              <a:t>senzitivity ke krásnu, k radostem i ke smutkům tohoto světa, k druhým lidem</a:t>
            </a:r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solidFill>
                  <a:srgbClr val="000000"/>
                </a:solidFill>
              </a:rPr>
              <a:t>kultivovat sílu a ochotu činit to, co má být učiněno, pracovat nejen pro sebe, ale pro užitek celého lidstva a Země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191951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533400"/>
            <a:ext cx="8283575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Členění, organizace a řízení waldorfské školy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552528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mateřská škola – předškolní stupeň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dvanáct školních ročníků – kolektiv třídy zůstává zachován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1.- 8. ročník – nižší (dolní) stupeň (ZŠ)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třídní učitel vyučuje téměř všechny předměty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9.- 12. ročník – vyšší (horní) stupeň (SŠ)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výuka předmětů odbornými  učiteli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13. ročník s možností maturity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za vedení školy neodpovídá ředitel, ale celý učitelský sbor ve spolupráci se sdružením rodičů, učitelů a přátel waldorfského hnutí v daném </a:t>
            </a:r>
            <a:r>
              <a:rPr lang="cs-CZ" altLang="cs-CZ" sz="2500" dirty="0" smtClean="0"/>
              <a:t>místě</a:t>
            </a: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1939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Vnitřní organizace výuky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2057400"/>
            <a:ext cx="8458200" cy="4114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sz="1800"/>
              <a:t>rozdělení předmětů na hlavní a odborné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hlavní vyučování – didaktická forma EPOCHA (spojené dvě až tři vyučovací hodiny, probírá se jeden předmět po dobu tří až šesti týdnů, epochy se opakují asi za půl roku)</a:t>
            </a:r>
          </a:p>
          <a:p>
            <a:pPr lvl="1" eaLnBrk="1" hangingPunct="1"/>
            <a:r>
              <a:rPr lang="cs-CZ" altLang="cs-CZ" sz="1800"/>
              <a:t>mateřský jazyk, matematika, zeměpis, dějepis, přírodopis, fyzika, chemie ad.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odborné vyučování – probíhá v běžných vyučovacích jednotkách (45 min), orientuje se na předměty, které vyžadují stálé cvičení</a:t>
            </a:r>
          </a:p>
          <a:p>
            <a:pPr lvl="1" eaLnBrk="1" hangingPunct="1"/>
            <a:r>
              <a:rPr lang="cs-CZ" altLang="cs-CZ" sz="1800"/>
              <a:t>cizí jazyky, praktické činnosti, náboženství, eurytmie ad. vč. matematiky a ČJ</a:t>
            </a:r>
          </a:p>
          <a:p>
            <a:pPr lvl="1"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každodenní rozvrh hodin obsahuje teoretické, umělecké a praktické předměty</a:t>
            </a:r>
          </a:p>
          <a:p>
            <a:pPr eaLnBrk="1" hangingPunct="1"/>
            <a:r>
              <a:rPr lang="cs-CZ" altLang="cs-CZ" sz="1800"/>
              <a:t>během školního roku – měsíční slavnosti, svátky, třídní hry, exkurze, výlety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74440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Metodika vyučování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staví na rytmickém sledu tří fází každého samostatného postupu – poznávání, porozumění a vytvoření dovednosti: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1. pozorování, prožívání, experimentování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2. vzpomínání, popisování, nakreslení, verbalizování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3. zpracování, analýza, abstrahování, generalizování, tvoření teorií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žák se učí pracovat induktivně ve všech teoretických předmětech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hlavní vyučování – společná práce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odborné vyučování – činnost v menších skupinách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učební látku se žák učí sám zachytit, zaprotokolovat, popsat postupy a dokumentovat v epochálním sešitě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05401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Školní den na waldorfské škole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000" dirty="0"/>
              <a:t>rytmické střídání vyučování hlavního (epochálního) a odborného –  </a:t>
            </a:r>
            <a:r>
              <a:rPr lang="cs-CZ" altLang="cs-CZ" sz="2000" dirty="0" smtClean="0"/>
              <a:t>v </a:t>
            </a:r>
            <a:r>
              <a:rPr lang="cs-CZ" altLang="cs-CZ" sz="2000" dirty="0"/>
              <a:t>souladu se základními životními biorytmy a hygienickými požadavky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zahájení dne – 15 až 30 min. jednoduché umělecké aktivity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hlavní předmět – dvouhodinový blok v tzv. </a:t>
            </a:r>
            <a:r>
              <a:rPr lang="cs-CZ" altLang="cs-CZ" sz="2000" dirty="0">
                <a:solidFill>
                  <a:srgbClr val="0070C0"/>
                </a:solidFill>
              </a:rPr>
              <a:t>epoše</a:t>
            </a:r>
          </a:p>
          <a:p>
            <a:pPr eaLnBrk="1" hangingPunct="1"/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/>
            <a:r>
              <a:rPr lang="cs-CZ" altLang="cs-CZ" sz="2000" dirty="0"/>
              <a:t>odborné předměty po 45 min. (případně další dvouhodinový blok)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od 5., 6. třídy – odpolední vyučování (předměty praktické, umělecké </a:t>
            </a:r>
            <a:r>
              <a:rPr lang="cs-CZ" altLang="cs-CZ" sz="2000" dirty="0" smtClean="0"/>
              <a:t>a </a:t>
            </a:r>
            <a:r>
              <a:rPr lang="cs-CZ" altLang="cs-CZ" sz="2000" dirty="0"/>
              <a:t>tělesné aktivity)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01861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Učební plán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Nemají přesné a jednotné učební osnovy, ale </a:t>
            </a:r>
            <a:r>
              <a:rPr lang="cs-CZ" altLang="cs-CZ" i="1" dirty="0"/>
              <a:t>rámcové plány</a:t>
            </a:r>
            <a:r>
              <a:rPr lang="cs-CZ" altLang="cs-CZ" b="1" dirty="0"/>
              <a:t> </a:t>
            </a:r>
            <a:r>
              <a:rPr lang="cs-CZ" altLang="cs-CZ" dirty="0">
                <a:solidFill>
                  <a:srgbClr val="000000"/>
                </a:solidFill>
              </a:rPr>
              <a:t>upravené podle potřeb dané školy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Antropocentrický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Snaha dosáhnout souladu mezi vědou, </a:t>
            </a:r>
            <a:r>
              <a:rPr lang="cs-CZ" altLang="cs-CZ" dirty="0" smtClean="0">
                <a:solidFill>
                  <a:srgbClr val="000000"/>
                </a:solidFill>
              </a:rPr>
              <a:t>uměním </a:t>
            </a:r>
            <a:r>
              <a:rPr lang="cs-CZ" altLang="cs-CZ" dirty="0">
                <a:solidFill>
                  <a:srgbClr val="000000"/>
                </a:solidFill>
              </a:rPr>
              <a:t>a náboženstvím</a:t>
            </a:r>
          </a:p>
        </p:txBody>
      </p:sp>
    </p:spTree>
    <p:extLst>
      <p:ext uri="{BB962C8B-B14F-4D97-AF65-F5344CB8AC3E}">
        <p14:creationId xmlns:p14="http://schemas.microsoft.com/office/powerpoint/2010/main" val="187520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>
                <a:hlinkClick r:id="rId2"/>
              </a:rPr>
              <a:t>https://www.youtube.com/watch?v=BkrgkslnD9g&amp;t=</a:t>
            </a:r>
            <a:endParaRPr lang="cs-CZ" alt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91764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Organizace výuky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rozdělení předmětů na </a:t>
            </a:r>
            <a:r>
              <a:rPr lang="cs-CZ" altLang="cs-CZ" sz="2000" i="1" dirty="0">
                <a:solidFill>
                  <a:srgbClr val="0070C0"/>
                </a:solidFill>
              </a:rPr>
              <a:t>hlavní a odborné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hlavní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didaktická forma EPOCHA (spojené dvě až tři vyučovací hodiny, probírá se jeden předmět po dobu tří až šesti týdnů, epochy se opakují asi za půl roku)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odborné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probíhá v běžných vyučovacích jednotkách (45 min), orientuje se na předměty, které vyžadují stálé cvičení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každodenní rozvrh hodin obsahuje teoretické, umělecké a praktické předměty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během školního roku – měsíční slavnosti, svátky, třídní hry, exkurze, výlety</a:t>
            </a:r>
          </a:p>
          <a:p>
            <a:pPr algn="just" eaLnBrk="1" hangingPunct="1"/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4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Epochy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>
          <a:xfrm>
            <a:off x="1951037" y="1773238"/>
            <a:ext cx="8229600" cy="4252912"/>
          </a:xfrm>
        </p:spPr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dvouhodinový </a:t>
            </a:r>
            <a:r>
              <a:rPr lang="cs-CZ" altLang="cs-CZ" sz="2000" i="1" dirty="0">
                <a:solidFill>
                  <a:srgbClr val="0070C0"/>
                </a:solidFill>
              </a:rPr>
              <a:t>monotematický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vyučovací blok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umisťovaná vždy na začátek rozvrhu dne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učitel rozvíjí jedno dané téma (např. matematické operace, stavba domu, dějiny Řecka)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důraz hlavně na </a:t>
            </a:r>
            <a:r>
              <a:rPr lang="cs-CZ" altLang="cs-CZ" sz="2000" i="1" dirty="0" err="1">
                <a:solidFill>
                  <a:srgbClr val="0070C0"/>
                </a:solidFill>
              </a:rPr>
              <a:t>estetickovýchovné</a:t>
            </a:r>
            <a:r>
              <a:rPr lang="cs-CZ" altLang="cs-CZ" sz="2000" i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70C0"/>
                </a:solidFill>
              </a:rPr>
              <a:t>a</a:t>
            </a:r>
            <a:r>
              <a:rPr lang="cs-CZ" altLang="cs-CZ" sz="2000" i="1" dirty="0">
                <a:solidFill>
                  <a:srgbClr val="0070C0"/>
                </a:solidFill>
              </a:rPr>
              <a:t> pracovní předměty </a:t>
            </a:r>
            <a:r>
              <a:rPr lang="cs-CZ" altLang="cs-CZ" sz="2000" dirty="0">
                <a:solidFill>
                  <a:schemeClr val="bg2"/>
                </a:solidFill>
              </a:rPr>
              <a:t>a na</a:t>
            </a:r>
            <a:r>
              <a:rPr lang="cs-CZ" altLang="cs-CZ" sz="2000" i="1" dirty="0">
                <a:solidFill>
                  <a:schemeClr val="bg2"/>
                </a:solidFill>
              </a:rPr>
              <a:t> </a:t>
            </a:r>
            <a:r>
              <a:rPr lang="cs-CZ" altLang="cs-CZ" sz="2000" i="1" dirty="0">
                <a:solidFill>
                  <a:srgbClr val="0070C0"/>
                </a:solidFill>
              </a:rPr>
              <a:t>cizí jazyky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 jejím rámci se probírá vždy jeden z tzv. hlavních předmětů, obvykle po dobu 3-6 týdnů nepřetržitě, poté nastupuje do epochy další hlavní předmět</a:t>
            </a:r>
            <a:endParaRPr lang="cs-CZ" altLang="cs-CZ" sz="2000" b="1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 epochách vyučuje obvykle všechny hlavní předměty třídní učitel</a:t>
            </a:r>
          </a:p>
          <a:p>
            <a:pPr algn="just" eaLnBrk="1" hangingPunct="1"/>
            <a:endParaRPr lang="cs-CZ" altLang="cs-CZ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Ad epochy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dělí se na část rytmickou, vyučovací a vyprávěcí</a:t>
            </a: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výhodou epoch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- nerozdělování pozornosti žáka na mnoho předmětů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</a:rPr>
              <a:t>předmětem vyskytujícím se pouze na WŠ je </a:t>
            </a:r>
            <a:r>
              <a:rPr lang="cs-CZ" altLang="cs-CZ" b="1" dirty="0">
                <a:solidFill>
                  <a:srgbClr val="0070C0"/>
                </a:solidFill>
              </a:rPr>
              <a:t>eurytmie</a:t>
            </a:r>
            <a:r>
              <a:rPr lang="cs-CZ" altLang="cs-CZ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– umění vyjádřit pohybem myšlenku, hudbu či vlastní prožitek</a:t>
            </a:r>
          </a:p>
        </p:txBody>
      </p:sp>
    </p:spTree>
    <p:extLst>
      <p:ext uri="{BB962C8B-B14F-4D97-AF65-F5344CB8AC3E}">
        <p14:creationId xmlns:p14="http://schemas.microsoft.com/office/powerpoint/2010/main" val="339235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tx1"/>
                </a:solidFill>
              </a:rPr>
              <a:t>Hodnocení</a:t>
            </a:r>
            <a: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žáci nejsou hodnoceni známkami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oceňují se charakteristikami, které se vztahují vždy ke schopnostem dítěte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nesrovnávají se  s ostatními žáky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dostávají doporučení pro další rozvoj žáka</a:t>
            </a:r>
            <a:endParaRPr lang="cs-CZ" altLang="cs-CZ" b="1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žák nepropadá, žáci spolu obvykle zůstávají jako skupina po celý průběh školní docházky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Výroční vysvědčení-učitelé výstižně a umělecky charakterizují své žáky</a:t>
            </a:r>
          </a:p>
        </p:txBody>
      </p:sp>
    </p:spTree>
    <p:extLst>
      <p:ext uri="{BB962C8B-B14F-4D97-AF65-F5344CB8AC3E}">
        <p14:creationId xmlns:p14="http://schemas.microsoft.com/office/powerpoint/2010/main" val="42157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>
          <a:xfrm>
            <a:off x="1846262" y="188913"/>
            <a:ext cx="8229600" cy="1384300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materiály</a:t>
            </a:r>
            <a:r>
              <a:rPr lang="cs-CZ" altLang="cs-CZ" i="1" dirty="0">
                <a:solidFill>
                  <a:schemeClr val="bg2"/>
                </a:solidFill>
              </a:rPr>
              <a:t>,</a:t>
            </a:r>
            <a:r>
              <a:rPr lang="cs-CZ" altLang="cs-CZ" dirty="0">
                <a:solidFill>
                  <a:srgbClr val="000000"/>
                </a:solidFill>
              </a:rPr>
              <a:t> které si učitel vytváří sám, nebo ve spolupráci s ostatními kolegy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knihy</a:t>
            </a:r>
            <a:r>
              <a:rPr lang="cs-CZ" altLang="cs-CZ" i="1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mohou být doplňkem (např. cvičebnice a atlasy), nikoli hlavním prostředkem výuky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žákovské pracovní a epochové sešity</a:t>
            </a:r>
          </a:p>
        </p:txBody>
      </p:sp>
    </p:spTree>
    <p:extLst>
      <p:ext uri="{BB962C8B-B14F-4D97-AF65-F5344CB8AC3E}">
        <p14:creationId xmlns:p14="http://schemas.microsoft.com/office/powerpoint/2010/main" val="18844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první čt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12" y="2276872"/>
            <a:ext cx="3384376" cy="4518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 na waldorfské škole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1800" dirty="0"/>
              <a:t>učebnice tradičního typu považovány za sekundární prameny a „pasivní“ učební prostředky – využívají omezeně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základ vyučovací práce tvoří tzv. „aktivní“ učební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prostředky </a:t>
            </a:r>
            <a:r>
              <a:rPr lang="cs-CZ" altLang="cs-CZ" sz="1800" dirty="0"/>
              <a:t>(sbírky textů, originální dokumenty, statistiky,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encyklopedie</a:t>
            </a:r>
            <a:r>
              <a:rPr lang="cs-CZ" altLang="cs-CZ" sz="1800" dirty="0"/>
              <a:t>, příručky, které vytváří učitel)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zpracovanou učební látku žáci zachycují v epochových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sešitech (</a:t>
            </a:r>
            <a:r>
              <a:rPr lang="cs-CZ" altLang="cs-CZ" sz="1800" dirty="0"/>
              <a:t>učitel kontroluje, vyžaduje opravy a doplnění)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ve vyučování  se nevyužívají média</a:t>
            </a:r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0468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Negativní stránky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malá návaznost např. základních škol na běžné střední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u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1800"/>
              <a:t>některých </a:t>
            </a:r>
            <a:r>
              <a:rPr lang="cs-CZ" altLang="cs-CZ" sz="1800">
                <a:cs typeface="Times New Roman" panose="02020603050405020304" pitchFamily="18" charset="0"/>
              </a:rPr>
              <a:t>žáků </a:t>
            </a:r>
            <a:r>
              <a:rPr lang="cs-CZ" altLang="cs-CZ" sz="1800"/>
              <a:t>mohou vznikat</a:t>
            </a:r>
            <a:r>
              <a:rPr lang="cs-CZ" altLang="cs-CZ" sz="1800">
                <a:cs typeface="Times New Roman" panose="02020603050405020304" pitchFamily="18" charset="0"/>
              </a:rPr>
              <a:t> frustrační pocity</a:t>
            </a:r>
            <a:r>
              <a:rPr lang="cs-CZ" altLang="cs-CZ" sz="1800"/>
              <a:t> např.</a:t>
            </a:r>
            <a:r>
              <a:rPr lang="cs-CZ" altLang="cs-CZ" sz="1800">
                <a:cs typeface="Times New Roman" panose="02020603050405020304" pitchFamily="18" charset="0"/>
              </a:rPr>
              <a:t> z toho, že se ve škole nic soustavného nenaučili, že nebudou schopni se vyrovnat absolventům jiných škol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přílišná</a:t>
            </a:r>
            <a:r>
              <a:rPr lang="cs-CZ" altLang="cs-CZ" sz="1800">
                <a:cs typeface="Times New Roman" panose="02020603050405020304" pitchFamily="18" charset="0"/>
              </a:rPr>
              <a:t> volnost žáků na těchto alternativních školách vede k nižší úrovni vzdělávacích výsledků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v</a:t>
            </a:r>
            <a:r>
              <a:rPr lang="cs-CZ" altLang="cs-CZ" sz="1800">
                <a:cs typeface="Times New Roman" panose="02020603050405020304" pitchFamily="18" charset="0"/>
              </a:rPr>
              <a:t>zdělá</a:t>
            </a:r>
            <a:r>
              <a:rPr lang="cs-CZ" altLang="cs-CZ" sz="1800"/>
              <a:t>ní často </a:t>
            </a:r>
            <a:r>
              <a:rPr lang="cs-CZ" altLang="cs-CZ" sz="1800">
                <a:cs typeface="Times New Roman" panose="02020603050405020304" pitchFamily="18" charset="0"/>
              </a:rPr>
              <a:t>zajiš</a:t>
            </a:r>
            <a:r>
              <a:rPr lang="cs-CZ" altLang="cs-CZ" sz="1800"/>
              <a:t>ťují </a:t>
            </a:r>
            <a:r>
              <a:rPr lang="cs-CZ" altLang="cs-CZ" sz="1800">
                <a:cs typeface="Times New Roman" panose="02020603050405020304" pitchFamily="18" charset="0"/>
              </a:rPr>
              <a:t>mlad</a:t>
            </a:r>
            <a:r>
              <a:rPr lang="cs-CZ" altLang="cs-CZ" sz="1800"/>
              <a:t>í pedagogové, </a:t>
            </a:r>
            <a:r>
              <a:rPr lang="cs-CZ" altLang="cs-CZ" sz="1800">
                <a:cs typeface="Times New Roman" panose="02020603050405020304" pitchFamily="18" charset="0"/>
              </a:rPr>
              <a:t> kteří mají většinou m</a:t>
            </a:r>
            <a:r>
              <a:rPr lang="cs-CZ" altLang="cs-CZ" sz="1800"/>
              <a:t>álo</a:t>
            </a:r>
            <a:r>
              <a:rPr lang="cs-CZ" altLang="cs-CZ" sz="1800">
                <a:cs typeface="Times New Roman" panose="02020603050405020304" pitchFamily="18" charset="0"/>
              </a:rPr>
              <a:t> zkušenost</a:t>
            </a:r>
            <a:r>
              <a:rPr lang="cs-CZ" altLang="cs-CZ" sz="1800"/>
              <a:t>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neklade dostatečný důraz na standardní pedagogické vysokoškolské vzdělání (třídní učitel od 1. – 8. roč. vyučuje téměř všechny předměty, jako předpoklad maturitní vzdělání a absolvování seminářů pro učitele waldorfské pedagogiky)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názor, že vnucuje žákům určitý (až dogmatický) styl výchovy a vzdělávání, neotvírá se vědecké kritice, konfrontaci s jinými alternativními školami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val="325622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Mapa ČR, kde nalezneme Waldorfské školy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Brno, České Budějovice, Hradec Králové, Jeseník, Karlovy Vary, Olomouc, Ostrava, Pardubice, Písek, Praha, Příbram, Semily</a:t>
            </a:r>
          </a:p>
          <a:p>
            <a:pPr eaLnBrk="1" hangingPunct="1"/>
            <a:r>
              <a:rPr lang="cs-CZ" altLang="cs-CZ" sz="1800" dirty="0">
                <a:solidFill>
                  <a:srgbClr val="000000"/>
                </a:solidFill>
              </a:rPr>
              <a:t>V současnosti nejrozšířenější typ alternativní školy (přes </a:t>
            </a:r>
            <a:r>
              <a:rPr lang="cs-CZ" altLang="cs-CZ" sz="1800" dirty="0" smtClean="0">
                <a:solidFill>
                  <a:srgbClr val="000000"/>
                </a:solidFill>
              </a:rPr>
              <a:t>1182 </a:t>
            </a:r>
            <a:r>
              <a:rPr lang="cs-CZ" altLang="cs-CZ" sz="1800" dirty="0">
                <a:solidFill>
                  <a:srgbClr val="000000"/>
                </a:solidFill>
              </a:rPr>
              <a:t>WŠ na celém světě, </a:t>
            </a:r>
            <a:r>
              <a:rPr lang="cs-CZ" altLang="cs-CZ" sz="1800" dirty="0" smtClean="0">
                <a:solidFill>
                  <a:srgbClr val="000000"/>
                </a:solidFill>
              </a:rPr>
              <a:t>v Evropě 802, v </a:t>
            </a:r>
            <a:r>
              <a:rPr lang="cs-CZ" altLang="cs-CZ" sz="1800" dirty="0">
                <a:solidFill>
                  <a:srgbClr val="000000"/>
                </a:solidFill>
              </a:rPr>
              <a:t>ČR </a:t>
            </a:r>
            <a:r>
              <a:rPr lang="cs-CZ" altLang="cs-CZ" sz="1800" dirty="0" smtClean="0">
                <a:solidFill>
                  <a:srgbClr val="000000"/>
                </a:solidFill>
              </a:rPr>
              <a:t>48)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eaLnBrk="1" hangingPunct="1"/>
            <a:endParaRPr lang="cs-CZ" altLang="cs-CZ" sz="1800" dirty="0"/>
          </a:p>
        </p:txBody>
      </p:sp>
      <p:pic>
        <p:nvPicPr>
          <p:cNvPr id="31748" name="Picture 4" descr="mapa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812" y="2895600"/>
            <a:ext cx="74676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21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Přehled Waldorfských škol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/>
              <a:t>Mateřské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Beroun, Boseň, Brno, České Budějovice, Karlovy Vary, Klatovy, Olomouc, Písek, Praha 3, Praha 6, Příbram, Rovensko pod Troskami, Sedlčany, Staré Ždánice, Semily, Strakonice, Turnov, Žďár n. Sázavou</a:t>
            </a:r>
          </a:p>
          <a:p>
            <a:pPr eaLnBrk="1" hangingPunct="1"/>
            <a:r>
              <a:rPr lang="cs-CZ" altLang="cs-CZ" sz="2800"/>
              <a:t>Základní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Brno, Olomouc, Ostrava, Pardubice, Písek, Praha 5, Praha 6, Příbram, Semily</a:t>
            </a:r>
          </a:p>
          <a:p>
            <a:pPr eaLnBrk="1" hangingPunct="1"/>
            <a:r>
              <a:rPr lang="cs-CZ" altLang="cs-CZ" sz="2800"/>
              <a:t>Střední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Ostrava, Praha, Příbram, Semily</a:t>
            </a:r>
          </a:p>
          <a:p>
            <a:pPr eaLnBrk="1" hangingPunct="1"/>
            <a:r>
              <a:rPr lang="cs-CZ" altLang="cs-CZ" sz="2800"/>
              <a:t>Speciální školy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Praha </a:t>
            </a:r>
          </a:p>
        </p:txBody>
      </p:sp>
    </p:spTree>
    <p:extLst>
      <p:ext uri="{BB962C8B-B14F-4D97-AF65-F5344CB8AC3E}">
        <p14:creationId xmlns:p14="http://schemas.microsoft.com/office/powerpoint/2010/main" val="312108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z některých typů Waldorfských škol</a:t>
            </a:r>
          </a:p>
        </p:txBody>
      </p:sp>
      <p:pic>
        <p:nvPicPr>
          <p:cNvPr id="33795" name="Picture 5" descr="obrkoncepc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08" y="1581344"/>
            <a:ext cx="4365054" cy="319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f_remesla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057400"/>
            <a:ext cx="3257872" cy="462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07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476250"/>
            <a:ext cx="8229600" cy="1143000"/>
          </a:xfrm>
        </p:spPr>
        <p:txBody>
          <a:bodyPr anchor="ctr"/>
          <a:lstStyle/>
          <a:p>
            <a:pPr algn="ctr" eaLnBrk="1" hangingPunct="1"/>
            <a:r>
              <a:rPr lang="cs-CZ" altLang="cs-CZ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2925762" y="5084764"/>
            <a:ext cx="6400800" cy="1152525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en-US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cs-CZ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e škole nejde o to dostat veškeré vzdělání, ale připravit se tak, abychom je získali ze života</a:t>
            </a: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“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6148" name="Picture 7" descr="st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1" y="1700213"/>
            <a:ext cx="24161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40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Zástupný symbol pro obsah 3" descr="třida.jp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2026" y="2349499"/>
            <a:ext cx="5256682" cy="3701383"/>
          </a:xfrm>
        </p:spPr>
      </p:pic>
      <p:sp>
        <p:nvSpPr>
          <p:cNvPr id="34820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422526" y="620714"/>
            <a:ext cx="7488237" cy="158432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70C0"/>
                </a:solidFill>
              </a:rPr>
              <a:t>waldorfská třída </a:t>
            </a:r>
            <a:r>
              <a:rPr lang="cs-CZ" altLang="cs-CZ" dirty="0">
                <a:solidFill>
                  <a:srgbClr val="000000"/>
                </a:solidFill>
              </a:rPr>
              <a:t>- zvláštní barevné ladění (v každé třídě jiné, odpovídající psychice daného věku), květiny, reprodukce uměleckých děl i množství žákovských obrazů a výrobků</a:t>
            </a:r>
          </a:p>
        </p:txBody>
      </p:sp>
    </p:spTree>
    <p:extLst>
      <p:ext uri="{BB962C8B-B14F-4D97-AF65-F5344CB8AC3E}">
        <p14:creationId xmlns:p14="http://schemas.microsoft.com/office/powerpoint/2010/main" val="412728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13088938" y="5876926"/>
            <a:ext cx="69850" cy="688975"/>
          </a:xfrm>
        </p:spPr>
        <p:txBody>
          <a:bodyPr/>
          <a:lstStyle/>
          <a:p>
            <a:pPr algn="ctr" eaLnBrk="1" hangingPunct="1"/>
            <a:endParaRPr lang="cs-CZ" altLang="cs-CZ" sz="3200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8426" y="620714"/>
            <a:ext cx="7489825" cy="24479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učení prožitkem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důraz na uměleckou a tvořivou stránku vyučování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rukodělné činnosti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výuka cizích jazyků</a:t>
            </a:r>
          </a:p>
          <a:p>
            <a:pPr eaLnBrk="1" hangingPunct="1"/>
            <a:endParaRPr lang="cs-CZ" altLang="cs-CZ">
              <a:solidFill>
                <a:srgbClr val="000000"/>
              </a:solidFill>
            </a:endParaRPr>
          </a:p>
          <a:p>
            <a:pPr eaLnBrk="1" hangingPunct="1"/>
            <a:endParaRPr lang="cs-CZ" altLang="cs-CZ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5844" name="Zástupný symbol pro obsah 3" descr="thumb-5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3357564"/>
            <a:ext cx="4176713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47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pohybové aktivity při výuce matematiky – 4. třída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3132137" y="12001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3246437" y="12906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7893" name="lightboxImage" descr="http://waldorf.pb.cz/gallery-tridy/albums/tridy-4-druha-matematika/PA10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2" y="2062163"/>
            <a:ext cx="5791200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4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výuky českého jazyka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vyvozování písmen:</a:t>
            </a:r>
          </a:p>
          <a:p>
            <a:pPr eaLnBrk="1" hangingPunct="1"/>
            <a:r>
              <a:rPr lang="cs-CZ" altLang="cs-CZ" sz="2000"/>
              <a:t>každé písmenko má svůj příběh, charakteristiku a barvu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příklad písmeno „V“</a:t>
            </a:r>
          </a:p>
          <a:p>
            <a:pPr lvl="1" eaLnBrk="1" hangingPunct="1"/>
            <a:r>
              <a:rPr lang="cs-CZ" altLang="cs-CZ"/>
              <a:t> učitel povídá příběh, kde hraje důležitou úlohu voda, moře (např. O Malé mořské víle), zaměří se na barvitý popis vln</a:t>
            </a:r>
          </a:p>
          <a:p>
            <a:pPr lvl="1" eaLnBrk="1" hangingPunct="1"/>
            <a:r>
              <a:rPr lang="cs-CZ" altLang="cs-CZ"/>
              <a:t>děti společně s učitelem předvádějí pohyb rukou a celým tělem a říkají: „Vlnu za vlnou vítr víří, vysoko stříká vodní sloup.“</a:t>
            </a:r>
          </a:p>
          <a:p>
            <a:pPr lvl="1" eaLnBrk="1" hangingPunct="1"/>
            <a:r>
              <a:rPr lang="cs-CZ" altLang="cs-CZ"/>
              <a:t>další den vše opakují a malují obrázky rozbouřeného moře</a:t>
            </a:r>
          </a:p>
          <a:p>
            <a:pPr lvl="1" eaLnBrk="1" hangingPunct="1"/>
            <a:r>
              <a:rPr lang="cs-CZ" altLang="cs-CZ"/>
              <a:t>pomocí učitele objeví uprostřed vln písmenko „v“, které má modrou barvu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lvl="1" eaLnBrk="1" hangingPunct="1"/>
            <a:endParaRPr lang="cs-CZ" alt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3217862" y="31861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046412" y="5562600"/>
          <a:ext cx="53340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3" imgW="7400000" imgH="619211" progId="Paint.Picture">
                  <p:embed/>
                </p:oleObj>
              </mc:Choice>
              <mc:Fallback>
                <p:oleObj r:id="rId3" imgW="7400000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2" y="5562600"/>
                        <a:ext cx="53340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62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kreslení forem</a:t>
            </a:r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r="2817"/>
          <a:stretch>
            <a:fillRect/>
          </a:stretch>
        </p:blipFill>
        <p:spPr>
          <a:xfrm>
            <a:off x="6819901" y="4059239"/>
            <a:ext cx="3227387" cy="1760537"/>
          </a:xfrm>
        </p:spPr>
      </p:pic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1979612" y="2362201"/>
            <a:ext cx="80772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jedná se o specifický vyučovací předmět, jde o dynamické kreslení, jenž vyjadřuje pocity, rytmus a pohyb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pomocí kreslení objevují děti zákonitostí světa kolem sebe, všímají si geometrických tvarů (slunce, ulita, spirály aj.)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na obrázku vidíme ztvárnění rytmu chůze, skákání, tance, foukání větru, proudu vody, vlnění, letu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s kreslením forem je spojena také výuka psaní,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  cvičení jemné motoriky</a:t>
            </a:r>
          </a:p>
        </p:txBody>
      </p:sp>
    </p:spTree>
    <p:extLst>
      <p:ext uri="{BB962C8B-B14F-4D97-AF65-F5344CB8AC3E}">
        <p14:creationId xmlns:p14="http://schemas.microsoft.com/office/powerpoint/2010/main" val="349890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kreslení forem – 4. třída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1874837" y="2619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9940" name="lightboxImage" descr="http://waldorf.pb.cz/gallery-tridy/albums/tridy-4-treti-formy/P907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13" y="2057400"/>
            <a:ext cx="58959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20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2400" dirty="0">
                <a:solidFill>
                  <a:srgbClr val="000000"/>
                </a:solidFill>
              </a:rPr>
              <a:t>První školou v naší republice, která začala pracovat na principech waldorfské pedagogiky – </a:t>
            </a:r>
            <a:r>
              <a:rPr lang="cs-CZ" altLang="cs-CZ" sz="2400" i="1" dirty="0">
                <a:solidFill>
                  <a:srgbClr val="0070C0"/>
                </a:solidFill>
              </a:rPr>
              <a:t>ZŠ Svobodná v Písku</a:t>
            </a:r>
            <a:r>
              <a:rPr lang="cs-CZ" altLang="cs-CZ" sz="2400" dirty="0">
                <a:solidFill>
                  <a:srgbClr val="0070C0"/>
                </a:solidFill>
              </a:rPr>
              <a:t> </a:t>
            </a:r>
            <a:r>
              <a:rPr lang="cs-CZ" altLang="cs-CZ" sz="2400" i="1" dirty="0">
                <a:solidFill>
                  <a:srgbClr val="000000"/>
                </a:solidFill>
              </a:rPr>
              <a:t>(od 1990/91)</a:t>
            </a:r>
          </a:p>
        </p:txBody>
      </p:sp>
      <p:pic>
        <p:nvPicPr>
          <p:cNvPr id="40963" name="Picture 5" descr="sk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841501"/>
            <a:ext cx="64579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55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Literatura a jiné zdroje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err="1" smtClean="0">
                <a:cs typeface="Times New Roman" panose="02020603050405020304" pitchFamily="18" charset="0"/>
              </a:rPr>
              <a:t>Grecmanová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H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&amp; </a:t>
            </a:r>
            <a:r>
              <a:rPr lang="cs-CZ" altLang="cs-CZ" sz="2000" dirty="0" err="1" smtClean="0">
                <a:cs typeface="Times New Roman" panose="02020603050405020304" pitchFamily="18" charset="0"/>
              </a:rPr>
              <a:t>Urbanovská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E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(1996). </a:t>
            </a:r>
            <a:r>
              <a:rPr lang="cs-CZ" altLang="cs-CZ" sz="2000" i="1" dirty="0">
                <a:cs typeface="Times New Roman" panose="02020603050405020304" pitchFamily="18" charset="0"/>
              </a:rPr>
              <a:t>Waldorfská škola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HANEX. </a:t>
            </a:r>
            <a:r>
              <a:rPr lang="cs-CZ" altLang="cs-CZ" sz="2000" dirty="0">
                <a:cs typeface="Times New Roman" panose="02020603050405020304" pitchFamily="18" charset="0"/>
              </a:rPr>
              <a:t>ISBN 80-85753-09-6.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Průcha,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(1996).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Portál. </a:t>
            </a:r>
            <a:r>
              <a:rPr lang="cs-CZ" altLang="cs-CZ" sz="2000" dirty="0">
                <a:cs typeface="Times New Roman" panose="02020603050405020304" pitchFamily="18" charset="0"/>
              </a:rPr>
              <a:t>ISBN 80-7178-072-3.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Svobodová,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(2007). </a:t>
            </a:r>
            <a:r>
              <a:rPr lang="cs-CZ" altLang="cs-CZ" sz="2000" i="1" dirty="0">
                <a:cs typeface="Times New Roman" panose="02020603050405020304" pitchFamily="18" charset="0"/>
              </a:rPr>
              <a:t>Výběr z reformních i současných edukačních koncepcí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MSD </a:t>
            </a:r>
            <a:r>
              <a:rPr lang="cs-CZ" altLang="cs-CZ" sz="2000" dirty="0">
                <a:cs typeface="Times New Roman" panose="02020603050405020304" pitchFamily="18" charset="0"/>
              </a:rPr>
              <a:t>s.r.o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cs typeface="Times New Roman" panose="02020603050405020304" pitchFamily="18" charset="0"/>
              </a:rPr>
              <a:t>ISBN 978-80-86633-93-0.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anose="02020603050405020304" pitchFamily="18" charset="0"/>
              </a:rPr>
              <a:t>Svobodová, </a:t>
            </a:r>
            <a:r>
              <a:rPr lang="cs-CZ" altLang="cs-CZ" sz="2000" dirty="0">
                <a:cs typeface="Times New Roman" panose="02020603050405020304" pitchFamily="18" charset="0"/>
              </a:rPr>
              <a:t>J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&amp; </a:t>
            </a:r>
            <a:r>
              <a:rPr lang="cs-CZ" altLang="cs-CZ" sz="2000" dirty="0" err="1" smtClean="0">
                <a:cs typeface="Times New Roman" panose="02020603050405020304" pitchFamily="18" charset="0"/>
              </a:rPr>
              <a:t>Jůva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cs typeface="Times New Roman" panose="02020603050405020304" pitchFamily="18" charset="0"/>
              </a:rPr>
              <a:t>V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. (1996)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Paido. </a:t>
            </a:r>
            <a:r>
              <a:rPr lang="cs-CZ" altLang="cs-CZ" sz="2000" dirty="0">
                <a:cs typeface="Times New Roman" panose="02020603050405020304" pitchFamily="18" charset="0"/>
              </a:rPr>
              <a:t>ISBN 80-85931-19-2.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http://www.sssjak.cz/index.html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http://jiho.ceskyseznam.cz/vzdelavani/zakladni-skoly/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http://www.waldorf.cz/cz/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http://www.iwaldorf.cz/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9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260350"/>
            <a:ext cx="8229600" cy="1123950"/>
          </a:xfrm>
        </p:spPr>
        <p:txBody>
          <a:bodyPr anchor="ctr"/>
          <a:lstStyle/>
          <a:p>
            <a:pPr algn="ctr" eaLnBrk="1" hangingPunct="1"/>
            <a:r>
              <a:rPr lang="cs-CZ" altLang="cs-CZ" sz="3200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85900" y="1384300"/>
            <a:ext cx="9001943" cy="485298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zakladatel waldorfské alternativní školy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rakouský filosof, pedagog, literární kritik, umělec, dramatik,         sociální myslitel, esoterik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výrazně ovlivněn filozofií W. Goetha, jehož díla vydával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* 1861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Kraljevec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(pomezí Rakouska a Uher) v rodině rakouského železničního úředníka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† 1925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Dornach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(Švýcarsko)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maturita ve Vídni, matematika a přírodní vědy na VŠ + přednášky z filosofie, literatury, psychologie a medicíny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04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4294967295"/>
          </p:nvPr>
        </p:nvSpPr>
        <p:spPr>
          <a:xfrm flipV="1">
            <a:off x="1522412" y="388620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1846263" y="1268414"/>
            <a:ext cx="8569325" cy="503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vedle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studia také pedagogická 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činnost</a:t>
            </a: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1891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doktorát filozofie na univerzitě v Rostocku </a:t>
            </a: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1899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– 1904 učitelem v 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Berlíně</a:t>
            </a:r>
            <a:b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za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životní úkol považuje najít nové metody zkoumání duše </a:t>
            </a:r>
            <a:b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na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vědeckém základě, výsledky svého zkoumání přednáší                pro úzký okruh zájemců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osobní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korespondence se známými osobnostmi kulturního     života (Ernst </a:t>
            </a:r>
            <a:r>
              <a:rPr lang="cs-CZ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Haeckl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), oficiální představitelé německé kultury jej ale dlouho přecházeli mlčením 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1904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dílo </a:t>
            </a:r>
            <a:r>
              <a:rPr lang="cs-CZ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Theosophie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cs-CZ" alt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71450" indent="-17145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autor</a:t>
            </a:r>
            <a:r>
              <a:rPr lang="cs-CZ" altLang="cs-CZ" sz="2400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anthroposofie</a:t>
            </a:r>
            <a:endParaRPr lang="cs-CZ" altLang="cs-CZ" sz="24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93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05150" y="476251"/>
            <a:ext cx="7561262" cy="5184775"/>
          </a:xfrm>
        </p:spPr>
        <p:txBody>
          <a:bodyPr/>
          <a:lstStyle/>
          <a:p>
            <a:pPr marL="0" indent="0">
              <a:buNone/>
              <a:defRPr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90725" y="6937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349501" y="692151"/>
            <a:ext cx="7483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 sz="1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b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349500" y="549276"/>
            <a:ext cx="7561262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 dirty="0">
                <a:latin typeface="Arial" panose="020B0604020202020204" pitchFamily="34" charset="0"/>
              </a:rPr>
              <a:t>1913 </a:t>
            </a:r>
            <a:r>
              <a:rPr lang="cs-CZ" altLang="cs-CZ" sz="2400" dirty="0" err="1">
                <a:latin typeface="Arial" panose="020B0604020202020204" pitchFamily="34" charset="0"/>
              </a:rPr>
              <a:t>Anthroposofická</a:t>
            </a:r>
            <a:r>
              <a:rPr lang="cs-CZ" altLang="cs-CZ" sz="2400" dirty="0">
                <a:latin typeface="Arial" panose="020B0604020202020204" pitchFamily="34" charset="0"/>
              </a:rPr>
              <a:t> společnost, její základnou </a:t>
            </a:r>
            <a:r>
              <a:rPr lang="cs-CZ" altLang="cs-CZ" sz="2400" dirty="0" err="1">
                <a:latin typeface="Arial" panose="020B0604020202020204" pitchFamily="34" charset="0"/>
              </a:rPr>
              <a:t>Goetheanum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Dornach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cs-CZ" altLang="cs-CZ" sz="24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9223" name="Picture 7" descr="Nové Goetheánum, velikost: 42.54 K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720851"/>
            <a:ext cx="64817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093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46262" y="765175"/>
            <a:ext cx="8820150" cy="5543550"/>
          </a:xfrm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b="1" dirty="0" err="1">
                <a:solidFill>
                  <a:schemeClr val="tx1"/>
                </a:solidFill>
                <a:latin typeface="Arial" charset="0"/>
              </a:rPr>
              <a:t>Anthroposofie</a:t>
            </a:r>
            <a:r>
              <a:rPr lang="cs-CZ" sz="2400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cs-CZ" sz="2400" b="1" dirty="0">
                <a:solidFill>
                  <a:schemeClr val="bg2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z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řec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anthropos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člověk,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sofie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moudrost</a:t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věda o duchovní podstatě člověka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b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soustava filosoficko-pedagogických názorů na výchovu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člověka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vychází z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křesťanství, východní filosofie, egyptských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 a 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řeckých mystérií, přírodní mystiky, Goethova díla</a:t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2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2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středem pozornosti je člověk, ve kterém se jako v mikrokosmu zrcadlí obraz celého vesmíru, člověk je klíčem k řešení záhad světa</a:t>
            </a:r>
          </a:p>
        </p:txBody>
      </p:sp>
    </p:spTree>
    <p:extLst>
      <p:ext uri="{BB962C8B-B14F-4D97-AF65-F5344CB8AC3E}">
        <p14:creationId xmlns:p14="http://schemas.microsoft.com/office/powerpoint/2010/main" val="93185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Waldorfská škola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905000"/>
            <a:ext cx="7772400" cy="447675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patří k nejvýraznějšímu proudu alternativního pedagogického myšlení </a:t>
            </a:r>
            <a:r>
              <a:rPr lang="cs-CZ" altLang="cs-CZ" sz="2000" dirty="0"/>
              <a:t/>
            </a:r>
            <a:br>
              <a:rPr lang="cs-CZ" altLang="cs-CZ" sz="2000" dirty="0"/>
            </a:br>
            <a:r>
              <a:rPr lang="cs-CZ" altLang="cs-CZ" sz="2000" dirty="0">
                <a:cs typeface="Times New Roman" panose="02020603050405020304" pitchFamily="18" charset="0"/>
              </a:rPr>
              <a:t>20. </a:t>
            </a:r>
            <a:r>
              <a:rPr lang="cs-CZ" altLang="cs-CZ" sz="2000" dirty="0"/>
              <a:t>s</a:t>
            </a:r>
            <a:r>
              <a:rPr lang="cs-CZ" altLang="cs-CZ" sz="2000" dirty="0">
                <a:cs typeface="Times New Roman" panose="02020603050405020304" pitchFamily="18" charset="0"/>
              </a:rPr>
              <a:t>toletí</a:t>
            </a:r>
            <a:r>
              <a:rPr lang="cs-CZ" altLang="cs-CZ" sz="2000" dirty="0"/>
              <a:t> (1. škola založena v roce 1919)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l</a:t>
            </a:r>
            <a:r>
              <a:rPr lang="cs-CZ" altLang="cs-CZ" sz="2000" dirty="0">
                <a:cs typeface="Times New Roman" panose="02020603050405020304" pitchFamily="18" charset="0"/>
              </a:rPr>
              <a:t>iší se v množství látky, výukou cizích jazyků, příroda se nerozpitvává do izolovaných částí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j</a:t>
            </a:r>
            <a:r>
              <a:rPr lang="cs-CZ" altLang="cs-CZ" sz="2000" dirty="0">
                <a:cs typeface="Times New Roman" panose="02020603050405020304" pitchFamily="18" charset="0"/>
              </a:rPr>
              <a:t>ejí specializací je tzv. </a:t>
            </a:r>
            <a:r>
              <a:rPr lang="cs-CZ" altLang="cs-CZ" sz="2000" dirty="0" err="1">
                <a:cs typeface="Times New Roman" panose="02020603050405020304" pitchFamily="18" charset="0"/>
              </a:rPr>
              <a:t>eurythmie</a:t>
            </a:r>
            <a:r>
              <a:rPr lang="cs-CZ" altLang="cs-CZ" sz="2000" dirty="0">
                <a:cs typeface="Times New Roman" panose="02020603050405020304" pitchFamily="18" charset="0"/>
              </a:rPr>
              <a:t> (esteticko-rytmické vyučování)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věnují velkou pozornost osobnosti učitele a proto si sami vytváří dvouletý výcvik učitelů.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„</a:t>
            </a:r>
            <a:r>
              <a:rPr lang="cs-CZ" altLang="cs-CZ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Jde o kultivaci duše, sociální dovednosti, hodnoty, nejenom se nabiflovat pamětně sumu poznatků. Jde o to, aby vnímali i ostatní okolo sebe.“</a:t>
            </a:r>
            <a:endParaRPr lang="cs-CZ" altLang="cs-CZ" sz="20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53814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620713"/>
            <a:ext cx="8207375" cy="8636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7212" y="16002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 dirty="0"/>
              <a:t>všestranný rozvoj dítěte v praktických a uměleckých oborech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opírá se o </a:t>
            </a:r>
            <a:r>
              <a:rPr lang="cs-CZ" altLang="cs-CZ" sz="1800" dirty="0" err="1"/>
              <a:t>anthroposofickou</a:t>
            </a:r>
            <a:r>
              <a:rPr lang="cs-CZ" altLang="cs-CZ" sz="1800" dirty="0"/>
              <a:t> antropologii (osobitý pohled na člověka, vývoj pěstuje úctu ke svobodné lidské individualitě)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objevovat schopnosti žáka</a:t>
            </a:r>
          </a:p>
          <a:p>
            <a:pPr marL="45720" indent="0" eaLnBrk="1" hangingPunct="1"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nenadřazovat v učebních plánech žádný předmět nad druhý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dosáhnout souladu mezi vědou, uměním a duchovními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hodnotami </a:t>
            </a:r>
            <a:endParaRPr lang="cs-CZ" altLang="cs-CZ" sz="1800" dirty="0"/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osvětlování základních principů pomocí zřetelných příkladů, nesnaží se zahrnovat žáky encyklopedickými přehledy </a:t>
            </a:r>
          </a:p>
          <a:p>
            <a:pPr eaLnBrk="1" hangingPunct="1"/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pic>
        <p:nvPicPr>
          <p:cNvPr id="12292" name="Picture 4" descr="n_remesla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716" y="2780928"/>
            <a:ext cx="237626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5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1673</Words>
  <Application>Microsoft Office PowerPoint</Application>
  <PresentationFormat>Vlastní</PresentationFormat>
  <Paragraphs>267</Paragraphs>
  <Slides>37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Century Gothic</vt:lpstr>
      <vt:lpstr>Times New Roman</vt:lpstr>
      <vt:lpstr>Wingdings</vt:lpstr>
      <vt:lpstr>Continental_Europe_16x9</vt:lpstr>
      <vt:lpstr>Bitmap Image</vt:lpstr>
      <vt:lpstr>Waldorfské školy</vt:lpstr>
      <vt:lpstr>Prezentace aplikace PowerPoint</vt:lpstr>
      <vt:lpstr>Rudolf Steiner (1861 – 1925)</vt:lpstr>
      <vt:lpstr>Rudolf Steiner (1861 – 1925)</vt:lpstr>
      <vt:lpstr>                 </vt:lpstr>
      <vt:lpstr>  </vt:lpstr>
      <vt:lpstr>  Anthroposofie    • z řec. anthropos = člověk, sofie = moudrost  • věda o duchovní podstatě člověka    • soustava filosoficko-pedagogických názorů na výchovu člověka  • vychází z křesťanství, východní filosofie, egyptských  a  řeckých mystérií, přírodní mystiky, Goethova díla  • středem pozornosti je člověk, ve kterém se jako v mikrokosmu zrcadlí obraz celého vesmíru, člověk je klíčem k řešení záhad světa</vt:lpstr>
      <vt:lpstr>Waldorfská škola</vt:lpstr>
      <vt:lpstr>Waldorfské školy o sobě</vt:lpstr>
      <vt:lpstr>Waldorfské školy o sobě</vt:lpstr>
      <vt:lpstr>První waldorfská škola</vt:lpstr>
      <vt:lpstr>Antroposofie jako základ waldorfské pedagogiky</vt:lpstr>
      <vt:lpstr>Vývoj člověka z hlediska antroposofie a jeho výchova</vt:lpstr>
      <vt:lpstr>Podle názoru američana Trostliho jsou ve Waldorfských školách sledovány tři skupiny cílů</vt:lpstr>
      <vt:lpstr>Členění, organizace a řízení waldorfské školy</vt:lpstr>
      <vt:lpstr>Vnitřní organizace výuky</vt:lpstr>
      <vt:lpstr>Metodika vyučování</vt:lpstr>
      <vt:lpstr>Školní den na waldorfské škole</vt:lpstr>
      <vt:lpstr>Učební plán</vt:lpstr>
      <vt:lpstr>Organizace výuky</vt:lpstr>
      <vt:lpstr>Epochy </vt:lpstr>
      <vt:lpstr>Ad epochy</vt:lpstr>
      <vt:lpstr>Hodnocení </vt:lpstr>
      <vt:lpstr>Pomůcky</vt:lpstr>
      <vt:lpstr>Pomůcky na waldorfské škole</vt:lpstr>
      <vt:lpstr>Negativní stránky</vt:lpstr>
      <vt:lpstr>Mapa ČR, kde nalezneme Waldorfské školy</vt:lpstr>
      <vt:lpstr>Přehled Waldorfských škol</vt:lpstr>
      <vt:lpstr>Ukázky z některých typů Waldorfských škol</vt:lpstr>
      <vt:lpstr>Prezentace aplikace PowerPoint</vt:lpstr>
      <vt:lpstr>Prezentace aplikace PowerPoint</vt:lpstr>
      <vt:lpstr>Ukázka pohybové aktivity při výuce matematiky – 4. třída</vt:lpstr>
      <vt:lpstr>Ukázka výuky českého jazyka</vt:lpstr>
      <vt:lpstr>Ukázky kreslení forem</vt:lpstr>
      <vt:lpstr>Ukázka kreslení forem – 4. třída</vt:lpstr>
      <vt:lpstr>První školou v naší republice, která začala pracovat na principech waldorfské pedagogiky – ZŠ Svobodná v Písku (od 1990/91)</vt:lpstr>
      <vt:lpstr>Literatura a jiné 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2023-03-17T13:38:43Z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