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2"/>
  </p:notesMasterIdLst>
  <p:handoutMasterIdLst>
    <p:handoutMasterId r:id="rId23"/>
  </p:handoutMasterIdLst>
  <p:sldIdLst>
    <p:sldId id="366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83" r:id="rId20"/>
    <p:sldId id="384" r:id="rId2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12. 3. 2022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12. 3. 2022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Reformní pedagogika</a:t>
            </a:r>
            <a:r>
              <a:rPr lang="cs-CZ" altLang="cs-CZ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349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300" b="1"/>
              <a:t>Helen Parkhurstová</a:t>
            </a:r>
            <a:r>
              <a:rPr lang="cs-CZ" altLang="cs-CZ" sz="3300"/>
              <a:t> (1919) Dalton, USA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000"/>
              <a:t>Nikoli systém, ale plán, aby se dal přizpůsobovat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Samostatnost – spoléhání na sebe, rozhodování, svoboda –výběr, vlastní tempo, volba způsobu práce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Spolupráce – možnost vybrat si, nemusí to být učitel, kdo vysvětluje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Mnoho kompilací, cizích myšlenek, málo vlastní tvorby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Učitel v pozadí</a:t>
            </a:r>
          </a:p>
        </p:txBody>
      </p:sp>
    </p:spTree>
    <p:extLst>
      <p:ext uri="{BB962C8B-B14F-4D97-AF65-F5344CB8AC3E}">
        <p14:creationId xmlns:p14="http://schemas.microsoft.com/office/powerpoint/2010/main" val="365312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400" b="1"/>
              <a:t/>
            </a:r>
            <a:br>
              <a:rPr lang="cs-CZ" altLang="cs-CZ" sz="3400" b="1"/>
            </a:br>
            <a:r>
              <a:rPr lang="cs-CZ" altLang="cs-CZ" sz="3400" b="1"/>
              <a:t>Eduard Claparéde </a:t>
            </a:r>
            <a:r>
              <a:rPr lang="cs-CZ" altLang="cs-CZ" sz="3400"/>
              <a:t>(1873 – 1940), Ženeva, Švýcarsko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Lékař a později profesor a ženevské univerzitě se zájmem o dětskou psychologii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Další z protagonistů reformní pedagogiky, kdo preferoval činnou školu, jejíž podstatou byla aktivní činnost žáka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Osvojení učiva má probíhat prostřednictvím praktických úkolů, které vedou k přemýšlení a  k důkladnému pozorování okolí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Seznamování se světem se děje za pomoci vlastního úsudku</a:t>
            </a:r>
          </a:p>
        </p:txBody>
      </p:sp>
    </p:spTree>
    <p:extLst>
      <p:ext uri="{BB962C8B-B14F-4D97-AF65-F5344CB8AC3E}">
        <p14:creationId xmlns:p14="http://schemas.microsoft.com/office/powerpoint/2010/main" val="8416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400" b="1"/>
              <a:t>John Dewey </a:t>
            </a:r>
            <a:r>
              <a:rPr lang="cs-CZ" altLang="cs-CZ" sz="3400"/>
              <a:t>(1859 – 1952), pracovní škola, progresivní výchova, Vermont, USA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Škola má být místem, kde se žije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Životní učení – pospolitost, duch volné sdílnosti, výměny myšlenek, úspěchů i chyb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Organizace školy: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přízemí: kuchyně a jídelna, dílny pro truhlářství, krejčovství, kuchařství, tkaní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uprostřed je muzeum a knihovna. Ta je současně klubovnou, přednáškovou místností, kde se stýká praxe z dílen s teorií v knihách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horní patro: pracovny pro biologii, fyziku, chemii, výtvarné práce a umění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38838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400" b="1"/>
              <a:t>John Dewey </a:t>
            </a:r>
            <a:r>
              <a:rPr lang="cs-CZ" altLang="cs-CZ" sz="3400"/>
              <a:t>(1859 – 1952), pracovní škola, progresivní výchova, Vermont, USA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2000"/>
              <a:t>Přízemí je prvním stupněm poznání, senzorické, styk s materiálem 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První patro: dílna imaginativních schopností žáka, syntéza zkušeností a názorů v různých okruzích žákovy školní práce 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Kniha – nesmí být zástupcem zkušenosti, ale je potřebná při jejím šíření  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Projektová metoda: skupiny, každá volí činnost – hra, dramatizace, pozorování přírody, ruční práce, návštěva továrny, soudu, parlamentu. 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Skutečná účast na pracích a provozu, někdy skládají i zkoušky</a:t>
            </a:r>
          </a:p>
        </p:txBody>
      </p:sp>
    </p:spTree>
    <p:extLst>
      <p:ext uri="{BB962C8B-B14F-4D97-AF65-F5344CB8AC3E}">
        <p14:creationId xmlns:p14="http://schemas.microsoft.com/office/powerpoint/2010/main" val="220036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Antipedagogika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cs-CZ" sz="2000"/>
          </a:p>
          <a:p>
            <a:pPr eaLnBrk="1" hangingPunct="1"/>
            <a:endParaRPr lang="cs-CZ" altLang="cs-CZ" sz="2000"/>
          </a:p>
          <a:p>
            <a:pPr eaLnBrk="1" hangingPunct="1"/>
            <a:endParaRPr lang="cs-CZ" altLang="cs-CZ" sz="2000"/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ve světě a u nás v 60. a 70. letech 20. století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86374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Někteří hlavní představitelé - vývoj u nás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/>
              <a:t>1918 – vznik samostatného Československa </a:t>
            </a:r>
            <a:endParaRPr lang="cs-CZ" altLang="cs-CZ" sz="2000"/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Na počátku 20. století vzniklo tolik myšlenkových  proudů a bylo realizováno tolik nápadů, že není lehké rozdělit je tak, aby toto třídění obsahovalo přesnou a zároveň úplnou informaci o této době plné pedagogického entusiasmu</a:t>
            </a:r>
            <a:endParaRPr lang="cs-CZ" altLang="cs-CZ" sz="2000" b="1" u="sng"/>
          </a:p>
          <a:p>
            <a:pPr eaLnBrk="1" hangingPunct="1"/>
            <a:endParaRPr lang="cs-CZ" altLang="cs-CZ" sz="2000" b="1" u="sng"/>
          </a:p>
          <a:p>
            <a:pPr eaLnBrk="1" hangingPunct="1"/>
            <a:r>
              <a:rPr lang="cs-CZ" altLang="cs-CZ" sz="2000" b="1"/>
              <a:t>1920 – 1. učitelský sjezd v Praze – učitelé se shodli na požadavku svobody dítěte i učitele a jeho pedagogické činnosti</a:t>
            </a:r>
          </a:p>
        </p:txBody>
      </p:sp>
    </p:spTree>
    <p:extLst>
      <p:ext uri="{BB962C8B-B14F-4D97-AF65-F5344CB8AC3E}">
        <p14:creationId xmlns:p14="http://schemas.microsoft.com/office/powerpoint/2010/main" val="111057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300" b="1"/>
              <a:t>I.   20. léta 20. století – romanticky orientovaný proud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1800"/>
              <a:t>Mnoho myšlenkových  proudů a realizovaných nápadů – není možné přesné rozdělení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b="1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F. Bakule – Malá Skála u Turnova, 1902-1913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B. Hrejsová – Strážnice, 1918 – 1930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F. Mužík – Praha, 1921 – 1924 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E. Štorch – Dětská farma, Praha, 1926 – 1930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J. Bartoň – 1910 – 1925, Brno-Husovice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1800"/>
              <a:t>F. Krch, L. Havránek a L. Švarc – Horní Krnsko, Mladá Boleslav, 1919 – 1924</a:t>
            </a:r>
          </a:p>
        </p:txBody>
      </p:sp>
    </p:spTree>
    <p:extLst>
      <p:ext uri="{BB962C8B-B14F-4D97-AF65-F5344CB8AC3E}">
        <p14:creationId xmlns:p14="http://schemas.microsoft.com/office/powerpoint/2010/main" val="87470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300" b="1"/>
              <a:t/>
            </a:r>
            <a:br>
              <a:rPr lang="cs-CZ" altLang="cs-CZ" sz="3300" b="1"/>
            </a:br>
            <a:r>
              <a:rPr lang="cs-CZ" altLang="cs-CZ" sz="3300" b="1"/>
              <a:t>II.   Snahy o vědecky založenou reformu celého školství, převládly ve 30. letech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Snahy o reformu školy, nová kvalita pedagogických pokusů – prosazení vědeckých základů pedagogiky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Pražské křídlo reformní pedagogiky v čele s Václavem Příhodou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Brněnské křídlo vedené prof. Otokarem Chlupem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Školy pokusné (ověřování Příhodových návrhů, příprava nových učebnic, osnov a pomůcek)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Školy reformní (jejich vliv už nebyl tak výrazný, novoty osvědčené na pokusných školách se měly ověřovat na školách reformních) </a:t>
            </a:r>
          </a:p>
        </p:txBody>
      </p:sp>
    </p:spTree>
    <p:extLst>
      <p:ext uri="{BB962C8B-B14F-4D97-AF65-F5344CB8AC3E}">
        <p14:creationId xmlns:p14="http://schemas.microsoft.com/office/powerpoint/2010/main" val="349642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2" y="533401"/>
            <a:ext cx="8229600" cy="9937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300" b="1"/>
              <a:t/>
            </a:r>
            <a:br>
              <a:rPr lang="cs-CZ" altLang="cs-CZ" sz="3300" b="1"/>
            </a:br>
            <a:r>
              <a:rPr lang="cs-CZ" altLang="cs-CZ" sz="3300" b="1"/>
              <a:t>Plán školské reformy</a:t>
            </a:r>
            <a:br>
              <a:rPr lang="cs-CZ" altLang="cs-CZ" sz="3300" b="1"/>
            </a:br>
            <a:endParaRPr lang="cs-CZ" altLang="cs-CZ" sz="3300" b="1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altLang="cs-CZ" sz="2000"/>
              <a:t>Zlepšit život celé společnosti 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Racionalizace školského systému </a:t>
            </a:r>
          </a:p>
          <a:p>
            <a:pPr eaLnBrk="1" hangingPunct="1"/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- jednotná škola, třístupňová (obecná, komenium, atheneum)</a:t>
            </a:r>
          </a:p>
          <a:p>
            <a:pPr eaLnBrk="1" hangingPunct="1"/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- pracovní škola </a:t>
            </a:r>
          </a:p>
          <a:p>
            <a:pPr eaLnBrk="1" hangingPunct="1"/>
            <a:endParaRPr lang="cs-CZ" altLang="cs-CZ" sz="20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- společenská škola </a:t>
            </a:r>
          </a:p>
        </p:txBody>
      </p:sp>
    </p:spTree>
    <p:extLst>
      <p:ext uri="{BB962C8B-B14F-4D97-AF65-F5344CB8AC3E}">
        <p14:creationId xmlns:p14="http://schemas.microsoft.com/office/powerpoint/2010/main" val="425184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/>
              <a:t>Plán školské reformy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vnitřní motivace k učení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metody podporující samočinnost žáků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problémové vyučování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daltonský plán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projektové vyučování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výchova k samostatnosti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žákovská samospráva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společné řešení problémů školy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školní časopisy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exkurze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individuální vyučování (respekt k potřebám jedince)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kolektivní výchova (sociální výchova)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00416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300" b="1"/>
              <a:t>Reformní pedagogika  (1900 – 1939)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cs-CZ" altLang="cs-CZ" sz="2000" b="1"/>
          </a:p>
          <a:p>
            <a:pPr eaLnBrk="1" hangingPunct="1"/>
            <a:r>
              <a:rPr lang="cs-CZ" altLang="cs-CZ" b="1"/>
              <a:t>Období začátku 20. století s těžištěm ve 20. a 30. letech 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b="1"/>
              <a:t>Reformní pedagogika jako celosvětový jev</a:t>
            </a:r>
            <a:endParaRPr lang="cs-CZ" altLang="cs-CZ"/>
          </a:p>
          <a:p>
            <a:pPr eaLnBrk="1" hangingPunct="1"/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- </a:t>
            </a:r>
            <a:r>
              <a:rPr lang="cs-CZ" altLang="cs-CZ" sz="2000" b="1"/>
              <a:t>progresivismus</a:t>
            </a:r>
            <a:r>
              <a:rPr lang="cs-CZ" altLang="cs-CZ" sz="2000"/>
              <a:t> v anglosaských zemích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- </a:t>
            </a:r>
            <a:r>
              <a:rPr lang="cs-CZ" altLang="cs-CZ" sz="2000" b="1"/>
              <a:t>aktivismus </a:t>
            </a:r>
            <a:r>
              <a:rPr lang="cs-CZ" altLang="cs-CZ" sz="2000"/>
              <a:t>v Itálii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- </a:t>
            </a:r>
            <a:r>
              <a:rPr lang="cs-CZ" altLang="cs-CZ" sz="2000" b="1"/>
              <a:t>reformismus</a:t>
            </a:r>
            <a:r>
              <a:rPr lang="cs-CZ" altLang="cs-CZ" sz="2000"/>
              <a:t> v německy mluvících zemích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/>
              <a:t>- </a:t>
            </a:r>
            <a:r>
              <a:rPr lang="cs-CZ" altLang="cs-CZ" sz="2000" b="1"/>
              <a:t>nová výchova</a:t>
            </a:r>
            <a:r>
              <a:rPr lang="cs-CZ" altLang="cs-CZ" sz="2000"/>
              <a:t> ve frankofonním světě (Hnutí nových škol) </a:t>
            </a:r>
          </a:p>
        </p:txBody>
      </p:sp>
    </p:spTree>
    <p:extLst>
      <p:ext uri="{BB962C8B-B14F-4D97-AF65-F5344CB8AC3E}">
        <p14:creationId xmlns:p14="http://schemas.microsoft.com/office/powerpoint/2010/main" val="230691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Reformní pedagogika – záměry</a:t>
            </a:r>
            <a:r>
              <a:rPr lang="cs-CZ" altLang="cs-CZ" sz="3600" b="1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Požadavek především změnit školu, ale také životní styl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Snaha nabídnout světu lepší společnost a školu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Pedocentrismus jako základní orientace výchovy 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Změny byly omezeny pouze na základní školu 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Výchozí idea: volná škola (J. J. Rousseau )</a:t>
            </a:r>
          </a:p>
          <a:p>
            <a:pPr eaLnBrk="1" hangingPunct="1"/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36454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Principy reformní pedagogiky</a:t>
            </a:r>
            <a:r>
              <a:rPr lang="cs-CZ" altLang="cs-CZ" sz="3200"/>
              <a:t> </a:t>
            </a:r>
            <a:r>
              <a:rPr lang="cs-CZ" altLang="cs-CZ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Princip individualizace – každý má jiné možnosti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Princip diferenciace – kvalitativní a kvantitativní 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Princip samostatnosti a aktivity 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Projektová metoda, projektové vyučování, činná a pracovní škola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Princip globalismu (jev jako celek), proti atomizaci učiva </a:t>
            </a:r>
          </a:p>
          <a:p>
            <a:pPr eaLnBrk="1" hangingPunct="1"/>
            <a:endParaRPr lang="cs-CZ" altLang="cs-CZ" sz="2000" b="1"/>
          </a:p>
        </p:txBody>
      </p:sp>
    </p:spTree>
    <p:extLst>
      <p:ext uri="{BB962C8B-B14F-4D97-AF65-F5344CB8AC3E}">
        <p14:creationId xmlns:p14="http://schemas.microsoft.com/office/powerpoint/2010/main" val="50138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Někteří hlavní představitelé - vývoj ve světě</a:t>
            </a:r>
            <a:r>
              <a:rPr lang="cs-CZ" altLang="cs-CZ" smtClean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b="1"/>
              <a:t>Cecile Reddie</a:t>
            </a:r>
            <a:r>
              <a:rPr lang="cs-CZ" altLang="cs-CZ"/>
              <a:t>, Abbotsholme, Anglie (1889) </a:t>
            </a:r>
          </a:p>
          <a:p>
            <a:pPr eaLnBrk="1" hangingPunct="1">
              <a:lnSpc>
                <a:spcPct val="80000"/>
              </a:lnSpc>
            </a:pPr>
            <a:endParaRPr lang="cs-CZ" altLang="cs-CZ" b="1"/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Ellen Keyová</a:t>
            </a:r>
            <a:r>
              <a:rPr lang="cs-CZ" altLang="cs-CZ"/>
              <a:t>, Švédsko,  Století dítěte (1900): reforma školy, nezůstane kámen na kameni </a:t>
            </a:r>
          </a:p>
          <a:p>
            <a:pPr eaLnBrk="1" hangingPunct="1">
              <a:lnSpc>
                <a:spcPct val="80000"/>
              </a:lnSpc>
            </a:pPr>
            <a:endParaRPr lang="cs-CZ" altLang="cs-CZ" b="1"/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Gustav Wyneken</a:t>
            </a:r>
            <a:r>
              <a:rPr lang="cs-CZ" altLang="cs-CZ"/>
              <a:t> (1906) Wickersdorf, Německo </a:t>
            </a:r>
          </a:p>
          <a:p>
            <a:pPr eaLnBrk="1" hangingPunct="1">
              <a:lnSpc>
                <a:spcPct val="80000"/>
              </a:lnSpc>
            </a:pPr>
            <a:endParaRPr lang="cs-CZ" altLang="cs-CZ" b="1"/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Maria  Montessoriová</a:t>
            </a:r>
            <a:r>
              <a:rPr lang="cs-CZ" altLang="cs-CZ"/>
              <a:t> (1907) Řím, Itálie</a:t>
            </a:r>
          </a:p>
          <a:p>
            <a:pPr eaLnBrk="1" hangingPunct="1">
              <a:lnSpc>
                <a:spcPct val="80000"/>
              </a:lnSpc>
            </a:pPr>
            <a:endParaRPr lang="cs-CZ" altLang="cs-CZ"/>
          </a:p>
          <a:p>
            <a:pPr eaLnBrk="1" hangingPunct="1">
              <a:lnSpc>
                <a:spcPct val="80000"/>
              </a:lnSpc>
            </a:pPr>
            <a:r>
              <a:rPr lang="cs-CZ" altLang="cs-CZ" b="1"/>
              <a:t>Rudolf Steiner</a:t>
            </a:r>
            <a:r>
              <a:rPr lang="cs-CZ" altLang="cs-CZ"/>
              <a:t> (1919) Stuttgart, Německo</a:t>
            </a:r>
          </a:p>
          <a:p>
            <a:pPr eaLnBrk="1" hangingPunct="1">
              <a:lnSpc>
                <a:spcPct val="80000"/>
              </a:lnSpc>
            </a:pPr>
            <a:endParaRPr lang="cs-CZ" altLang="cs-CZ" b="1"/>
          </a:p>
        </p:txBody>
      </p:sp>
    </p:spTree>
    <p:extLst>
      <p:ext uri="{BB962C8B-B14F-4D97-AF65-F5344CB8AC3E}">
        <p14:creationId xmlns:p14="http://schemas.microsoft.com/office/powerpoint/2010/main" val="279111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Někteří hlavní představitelé - vývoj ve světě</a:t>
            </a:r>
            <a:r>
              <a:rPr lang="cs-CZ" altLang="cs-CZ" smtClean="0"/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Carleton W. Washburne</a:t>
            </a:r>
            <a:r>
              <a:rPr lang="cs-CZ" altLang="cs-CZ"/>
              <a:t>, winnetská soustava </a:t>
            </a:r>
            <a:r>
              <a:rPr lang="cs-CZ" altLang="cs-CZ" sz="2000"/>
              <a:t>ve </a:t>
            </a:r>
            <a:r>
              <a:rPr lang="cs-CZ" altLang="cs-CZ"/>
              <a:t>Winnetce u Chicaga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b="1"/>
              <a:t>Celestin Freinet</a:t>
            </a:r>
            <a:r>
              <a:rPr lang="cs-CZ" altLang="cs-CZ"/>
              <a:t> (1920) moderní škola, Francie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b="1"/>
              <a:t>A. S. Neill</a:t>
            </a:r>
            <a:r>
              <a:rPr lang="cs-CZ" altLang="cs-CZ"/>
              <a:t> (1924) Summerhill school, Anglie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 b="1"/>
              <a:t>Peter Petersen</a:t>
            </a:r>
            <a:r>
              <a:rPr lang="cs-CZ" altLang="cs-CZ"/>
              <a:t> (1927) Jena plan, Německo</a:t>
            </a:r>
          </a:p>
        </p:txBody>
      </p:sp>
    </p:spTree>
    <p:extLst>
      <p:ext uri="{BB962C8B-B14F-4D97-AF65-F5344CB8AC3E}">
        <p14:creationId xmlns:p14="http://schemas.microsoft.com/office/powerpoint/2010/main" val="324324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/>
              <a:t>Ovide Decroly</a:t>
            </a:r>
            <a:r>
              <a:rPr lang="cs-CZ" altLang="cs-CZ" sz="3200"/>
              <a:t> (1907), Brusel, Belgie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Životní vyučování, životní celky, vše, co dítě může vidět kolem sebe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Pospolitá práce – kolektivní metoda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Provází dítě etapami lidského života: 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	organismus s životními potřebami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	sociální prostředí rodiny, školy, města, kraje, národa, lidstva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		příroda  (zvířata, rostliny, nerosty, hospodářský cyklus, vesmír)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422522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7614" y="549275"/>
            <a:ext cx="8929686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300" b="1" dirty="0"/>
              <a:t>Paul </a:t>
            </a:r>
            <a:r>
              <a:rPr lang="cs-CZ" altLang="cs-CZ" sz="3300" b="1" dirty="0" err="1"/>
              <a:t>Geheeb</a:t>
            </a:r>
            <a:r>
              <a:rPr lang="cs-CZ" altLang="cs-CZ" sz="3300" dirty="0"/>
              <a:t> (1910)  </a:t>
            </a:r>
            <a:r>
              <a:rPr lang="cs-CZ" altLang="cs-CZ" sz="3300" dirty="0" err="1"/>
              <a:t>Odenwaldská</a:t>
            </a:r>
            <a:r>
              <a:rPr lang="cs-CZ" altLang="cs-CZ" sz="3300" dirty="0"/>
              <a:t> škola v </a:t>
            </a:r>
            <a:r>
              <a:rPr lang="cs-CZ" altLang="cs-CZ" sz="3400" dirty="0" err="1"/>
              <a:t>Oberhambachu</a:t>
            </a:r>
            <a:r>
              <a:rPr lang="cs-CZ" altLang="cs-CZ" sz="3400" dirty="0"/>
              <a:t> severně od Mannheimu</a:t>
            </a:r>
            <a:endParaRPr lang="cs-CZ" altLang="cs-CZ" sz="33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Školní obec – svobodná obec, škola uprostřed přírody v Porýní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Asi 100 žáků od 5 do 18 let. 6 budov, jedna ústřední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Žáci mají samosprávu a obec sami spravují – zahrada, elektrárna, žehlírna, ústřední topení, pořádek, čistota, vkus, dojem krásy a harmonie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Rodiny dětí platí vysoké příspěvky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Svobodná práce často bez učitele, starší se starají o 5-12 mladších </a:t>
            </a:r>
          </a:p>
        </p:txBody>
      </p:sp>
    </p:spTree>
    <p:extLst>
      <p:ext uri="{BB962C8B-B14F-4D97-AF65-F5344CB8AC3E}">
        <p14:creationId xmlns:p14="http://schemas.microsoft.com/office/powerpoint/2010/main" val="389567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300" b="1"/>
              <a:t>Paul Geheeb</a:t>
            </a:r>
            <a:r>
              <a:rPr lang="cs-CZ" altLang="cs-CZ" sz="3300"/>
              <a:t> (1910)  Odenwaldská škola v </a:t>
            </a:r>
            <a:r>
              <a:rPr lang="cs-CZ" altLang="cs-CZ" sz="3400"/>
              <a:t>Oberhambachu severně od Mannheimu</a:t>
            </a:r>
            <a:r>
              <a:rPr lang="cs-CZ" altLang="cs-CZ" sz="330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/>
              <a:t>Dobré vztahy s ředitelem, všichni ho ctí, atmosféra je srdečná a přátelská 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Kurzy – na začátku měsíce se žáci hlásí do několika předmětů, věnují se jim celý měsíc nebo i několik měsíců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Žáci si zvyknou učit se sami 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Zkoušení neexistuje, na závěrečné schůzi se skládají účty ze všeho, co žák udělal, za přítomnosti rodičů a hostí. Má něco jako portfolio. </a:t>
            </a:r>
          </a:p>
          <a:p>
            <a:pPr eaLnBrk="1" hangingPunct="1"/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79983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světa – evropský kontinent (širokoúhlá)</Template>
  <TotalTime>0</TotalTime>
  <Words>622</Words>
  <Application>Microsoft Office PowerPoint</Application>
  <PresentationFormat>Vlastní</PresentationFormat>
  <Paragraphs>181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</vt:lpstr>
      <vt:lpstr>Continental_Europe_16x9</vt:lpstr>
      <vt:lpstr>Reformní pedagogika </vt:lpstr>
      <vt:lpstr>Reformní pedagogika  (1900 – 1939)</vt:lpstr>
      <vt:lpstr>Reformní pedagogika – záměry </vt:lpstr>
      <vt:lpstr>Principy reformní pedagogiky  </vt:lpstr>
      <vt:lpstr>Někteří hlavní představitelé - vývoj ve světě </vt:lpstr>
      <vt:lpstr>Někteří hlavní představitelé - vývoj ve světě </vt:lpstr>
      <vt:lpstr>Ovide Decroly (1907), Brusel, Belgie</vt:lpstr>
      <vt:lpstr>Paul Geheeb (1910)  Odenwaldská škola v Oberhambachu severně od Mannheimu</vt:lpstr>
      <vt:lpstr>Paul Geheeb (1910)  Odenwaldská škola v Oberhambachu severně od Mannheimu </vt:lpstr>
      <vt:lpstr>Helen Parkhurstová (1919) Dalton, USA</vt:lpstr>
      <vt:lpstr> Eduard Claparéde (1873 – 1940), Ženeva, Švýcarsko</vt:lpstr>
      <vt:lpstr>John Dewey (1859 – 1952), pracovní škola, progresivní výchova, Vermont, USA</vt:lpstr>
      <vt:lpstr>John Dewey (1859 – 1952), pracovní škola, progresivní výchova, Vermont, USA</vt:lpstr>
      <vt:lpstr>Antipedagogika</vt:lpstr>
      <vt:lpstr>Někteří hlavní představitelé - vývoj u nás</vt:lpstr>
      <vt:lpstr>I.   20. léta 20. století – romanticky orientovaný proud</vt:lpstr>
      <vt:lpstr> II.   Snahy o vědecky založenou reformu celého školství, převládly ve 30. letech </vt:lpstr>
      <vt:lpstr> Plán školské reformy </vt:lpstr>
      <vt:lpstr>Plán školské reformy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2017-03-17T12:32:07Z</dcterms:created>
  <dcterms:modified xsi:type="dcterms:W3CDTF">2022-03-12T11:36:39Z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