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1" r:id="rId20"/>
    <p:sldId id="274" r:id="rId21"/>
    <p:sldId id="275" r:id="rId22"/>
    <p:sldId id="276" r:id="rId23"/>
    <p:sldId id="277" r:id="rId24"/>
    <p:sldId id="278" r:id="rId25"/>
    <p:sldId id="279" r:id="rId26"/>
    <p:sldId id="280"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hzhsUdMFbxbJACx6xpMb10wWqm+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5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customschemas.google.com/relationships/presentationmetadata" Target="meta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 name="Google Shape;4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10: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12: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1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14: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a:t>Zrkadlite - kaźdý individuálne (3 min) - potom kontrola (do chatu alebo verbálne)</a:t>
            </a:r>
            <a:endParaRPr/>
          </a:p>
        </p:txBody>
      </p:sp>
      <p:sp>
        <p:nvSpPr>
          <p:cNvPr id="133" name="Google Shape;13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17: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8: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2: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2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5" name="Google Shape;175;p22: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p2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p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 name="Google Shape;58;p4: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a:t>Usporiadajte do chronologicky logického poradia</a:t>
            </a:r>
            <a:endParaRPr/>
          </a:p>
        </p:txBody>
      </p:sp>
      <p:sp>
        <p:nvSpPr>
          <p:cNvPr id="64" name="Google Shape;64;p5: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0" name="Google Shape;70;p6: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9: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
        <p:cNvGrpSpPr/>
        <p:nvPr/>
      </p:nvGrpSpPr>
      <p:grpSpPr>
        <a:xfrm>
          <a:off x="0" y="0"/>
          <a:ext cx="0" cy="0"/>
          <a:chOff x="0" y="0"/>
          <a:chExt cx="0" cy="0"/>
        </a:xfrm>
      </p:grpSpPr>
      <p:sp>
        <p:nvSpPr>
          <p:cNvPr id="10" name="Google Shape;10;p2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1" name="Google Shape;11;p2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2" name="Google Shape;12;p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3"/>
        <p:cNvGrpSpPr/>
        <p:nvPr/>
      </p:nvGrpSpPr>
      <p:grpSpPr>
        <a:xfrm>
          <a:off x="0" y="0"/>
          <a:ext cx="0" cy="0"/>
          <a:chOff x="0" y="0"/>
          <a:chExt cx="0" cy="0"/>
        </a:xfrm>
      </p:grpSpPr>
      <p:sp>
        <p:nvSpPr>
          <p:cNvPr id="14" name="Google Shape;14;p2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28"/>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16" name="Google Shape;16;p28"/>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17" name="Google Shape;17;p2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
        <p:cNvGrpSpPr/>
        <p:nvPr/>
      </p:nvGrpSpPr>
      <p:grpSpPr>
        <a:xfrm>
          <a:off x="0" y="0"/>
          <a:ext cx="0" cy="0"/>
          <a:chOff x="0" y="0"/>
          <a:chExt cx="0" cy="0"/>
        </a:xfrm>
      </p:grpSpPr>
      <p:sp>
        <p:nvSpPr>
          <p:cNvPr id="19" name="Google Shape;19;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0" name="Google Shape;20;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1"/>
        <p:cNvGrpSpPr/>
        <p:nvPr/>
      </p:nvGrpSpPr>
      <p:grpSpPr>
        <a:xfrm>
          <a:off x="0" y="0"/>
          <a:ext cx="0" cy="0"/>
          <a:chOff x="0" y="0"/>
          <a:chExt cx="0" cy="0"/>
        </a:xfrm>
      </p:grpSpPr>
      <p:sp>
        <p:nvSpPr>
          <p:cNvPr id="22" name="Google Shape;22;p3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3" name="Google Shape;23;p3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5"/>
        <p:cNvGrpSpPr/>
        <p:nvPr/>
      </p:nvGrpSpPr>
      <p:grpSpPr>
        <a:xfrm>
          <a:off x="0" y="0"/>
          <a:ext cx="0" cy="0"/>
          <a:chOff x="0" y="0"/>
          <a:chExt cx="0" cy="0"/>
        </a:xfrm>
      </p:grpSpPr>
      <p:sp>
        <p:nvSpPr>
          <p:cNvPr id="26" name="Google Shape;26;p3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27" name="Google Shape;27;p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8"/>
        <p:cNvGrpSpPr/>
        <p:nvPr/>
      </p:nvGrpSpPr>
      <p:grpSpPr>
        <a:xfrm>
          <a:off x="0" y="0"/>
          <a:ext cx="0" cy="0"/>
          <a:chOff x="0" y="0"/>
          <a:chExt cx="0" cy="0"/>
        </a:xfrm>
      </p:grpSpPr>
      <p:sp>
        <p:nvSpPr>
          <p:cNvPr id="29" name="Google Shape;29;p3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3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1" name="Google Shape;31;p3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2" name="Google Shape;32;p3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33" name="Google Shape;33;p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34"/>
        <p:cNvGrpSpPr/>
        <p:nvPr/>
      </p:nvGrpSpPr>
      <p:grpSpPr>
        <a:xfrm>
          <a:off x="0" y="0"/>
          <a:ext cx="0" cy="0"/>
          <a:chOff x="0" y="0"/>
          <a:chExt cx="0" cy="0"/>
        </a:xfrm>
      </p:grpSpPr>
      <p:sp>
        <p:nvSpPr>
          <p:cNvPr id="35" name="Google Shape;35;p33"/>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36" name="Google Shape;36;p3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37" name="Google Shape;37;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41"/>
        <p:cNvGrpSpPr/>
        <p:nvPr/>
      </p:nvGrpSpPr>
      <p:grpSpPr>
        <a:xfrm>
          <a:off x="0" y="0"/>
          <a:ext cx="0" cy="0"/>
          <a:chOff x="0" y="0"/>
          <a:chExt cx="0" cy="0"/>
        </a:xfrm>
      </p:grpSpPr>
      <p:sp>
        <p:nvSpPr>
          <p:cNvPr id="42" name="Google Shape;42;p1"/>
          <p:cNvSpPr txBox="1">
            <a:spLocks noGrp="1"/>
          </p:cNvSpPr>
          <p:nvPr>
            <p:ph type="body" idx="1"/>
          </p:nvPr>
        </p:nvSpPr>
        <p:spPr>
          <a:xfrm>
            <a:off x="-145375" y="1934875"/>
            <a:ext cx="9289500" cy="1447500"/>
          </a:xfrm>
          <a:prstGeom prst="rect">
            <a:avLst/>
          </a:prstGeom>
          <a:solidFill>
            <a:srgbClr val="FFFFFF"/>
          </a:solid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1800"/>
              <a:buNone/>
            </a:pPr>
            <a:r>
              <a:rPr lang="cs-CZ" sz="2400" b="1">
                <a:solidFill>
                  <a:srgbClr val="FF9900"/>
                </a:solidFill>
                <a:highlight>
                  <a:srgbClr val="FFFFFF"/>
                </a:highlight>
              </a:rPr>
              <a:t>ZPĚTNÁ VAZBA </a:t>
            </a:r>
            <a:r>
              <a:rPr lang="cs-CZ" sz="2400">
                <a:solidFill>
                  <a:srgbClr val="FF9900"/>
                </a:solidFill>
                <a:highlight>
                  <a:srgbClr val="FFFFFF"/>
                </a:highlight>
              </a:rPr>
              <a:t>je</a:t>
            </a:r>
            <a:r>
              <a:rPr lang="cs-CZ" sz="2400" b="1">
                <a:solidFill>
                  <a:srgbClr val="FF9900"/>
                </a:solidFill>
                <a:highlight>
                  <a:srgbClr val="FFFFFF"/>
                </a:highlight>
              </a:rPr>
              <a:t> informace</a:t>
            </a:r>
            <a:r>
              <a:rPr lang="cs-CZ" sz="2400">
                <a:solidFill>
                  <a:srgbClr val="FF9900"/>
                </a:solidFill>
                <a:highlight>
                  <a:srgbClr val="FFFFFF"/>
                </a:highlight>
              </a:rPr>
              <a:t> </a:t>
            </a:r>
            <a:endParaRPr sz="2400">
              <a:solidFill>
                <a:srgbClr val="FF9900"/>
              </a:solidFill>
              <a:highlight>
                <a:srgbClr val="FFFFFF"/>
              </a:highlight>
            </a:endParaRPr>
          </a:p>
          <a:p>
            <a:pPr marL="0" lvl="0" indent="0" algn="ctr" rtl="0">
              <a:lnSpc>
                <a:spcPct val="115000"/>
              </a:lnSpc>
              <a:spcBef>
                <a:spcPts val="0"/>
              </a:spcBef>
              <a:spcAft>
                <a:spcPts val="0"/>
              </a:spcAft>
              <a:buSzPts val="1800"/>
              <a:buNone/>
            </a:pPr>
            <a:r>
              <a:rPr lang="cs-CZ" sz="2400">
                <a:solidFill>
                  <a:srgbClr val="FF9900"/>
                </a:solidFill>
                <a:highlight>
                  <a:srgbClr val="FFFFFF"/>
                </a:highlight>
              </a:rPr>
              <a:t>upozorňující na to, zda </a:t>
            </a:r>
            <a:r>
              <a:rPr lang="cs-CZ" sz="2400" b="1">
                <a:solidFill>
                  <a:srgbClr val="FF9900"/>
                </a:solidFill>
                <a:highlight>
                  <a:srgbClr val="FFFFFF"/>
                </a:highlight>
              </a:rPr>
              <a:t>chování</a:t>
            </a:r>
            <a:r>
              <a:rPr lang="cs-CZ" sz="2400">
                <a:solidFill>
                  <a:srgbClr val="FF9900"/>
                </a:solidFill>
                <a:highlight>
                  <a:srgbClr val="FFFFFF"/>
                </a:highlight>
              </a:rPr>
              <a:t> nějakého </a:t>
            </a:r>
            <a:r>
              <a:rPr lang="cs-CZ" sz="2400" b="1">
                <a:solidFill>
                  <a:srgbClr val="FF9900"/>
                </a:solidFill>
                <a:highlight>
                  <a:srgbClr val="FFFFFF"/>
                </a:highlight>
              </a:rPr>
              <a:t>systému</a:t>
            </a:r>
            <a:r>
              <a:rPr lang="cs-CZ" sz="2400">
                <a:solidFill>
                  <a:srgbClr val="FF9900"/>
                </a:solidFill>
                <a:highlight>
                  <a:srgbClr val="FFFFFF"/>
                </a:highlight>
              </a:rPr>
              <a:t> </a:t>
            </a:r>
            <a:endParaRPr sz="2400">
              <a:solidFill>
                <a:srgbClr val="FF9900"/>
              </a:solidFill>
              <a:highlight>
                <a:srgbClr val="FFFFFF"/>
              </a:highlight>
            </a:endParaRPr>
          </a:p>
          <a:p>
            <a:pPr marL="0" lvl="0" indent="0" algn="ctr" rtl="0">
              <a:lnSpc>
                <a:spcPct val="115000"/>
              </a:lnSpc>
              <a:spcBef>
                <a:spcPts val="0"/>
              </a:spcBef>
              <a:spcAft>
                <a:spcPts val="0"/>
              </a:spcAft>
              <a:buSzPts val="1800"/>
              <a:buNone/>
            </a:pPr>
            <a:r>
              <a:rPr lang="cs-CZ" sz="2400">
                <a:solidFill>
                  <a:srgbClr val="FF9900"/>
                </a:solidFill>
                <a:highlight>
                  <a:srgbClr val="FFFFFF"/>
                </a:highlight>
              </a:rPr>
              <a:t>je nebo není na </a:t>
            </a:r>
            <a:r>
              <a:rPr lang="cs-CZ" sz="2400" b="1">
                <a:solidFill>
                  <a:srgbClr val="FF9900"/>
                </a:solidFill>
                <a:highlight>
                  <a:srgbClr val="FFFFFF"/>
                </a:highlight>
              </a:rPr>
              <a:t>žádoucí cestě</a:t>
            </a:r>
            <a:endParaRPr sz="2400" b="1">
              <a:solidFill>
                <a:srgbClr val="FF9900"/>
              </a:solidFill>
            </a:endParaRPr>
          </a:p>
        </p:txBody>
      </p:sp>
      <p:pic>
        <p:nvPicPr>
          <p:cNvPr id="43" name="Google Shape;43;p1"/>
          <p:cNvPicPr preferRelativeResize="0"/>
          <p:nvPr/>
        </p:nvPicPr>
        <p:blipFill rotWithShape="1">
          <a:blip r:embed="rId3">
            <a:alphaModFix/>
          </a:blip>
          <a:srcRect/>
          <a:stretch/>
        </p:blipFill>
        <p:spPr>
          <a:xfrm>
            <a:off x="3658525" y="128025"/>
            <a:ext cx="1681706" cy="16300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26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Aktivní naslouchání</a:t>
            </a:r>
            <a:endParaRPr/>
          </a:p>
        </p:txBody>
      </p:sp>
      <p:sp>
        <p:nvSpPr>
          <p:cNvPr id="100" name="Google Shape;100;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Oční kontakt</a:t>
            </a:r>
            <a:endParaRPr/>
          </a:p>
          <a:p>
            <a:pPr marL="457200" lvl="0" indent="-342900" algn="l" rtl="0">
              <a:lnSpc>
                <a:spcPct val="115000"/>
              </a:lnSpc>
              <a:spcBef>
                <a:spcPts val="0"/>
              </a:spcBef>
              <a:spcAft>
                <a:spcPts val="0"/>
              </a:spcAft>
              <a:buSzPts val="1800"/>
              <a:buChar char="●"/>
            </a:pPr>
            <a:r>
              <a:rPr lang="cs-CZ"/>
              <a:t>Projevování zájmu neverbálními prostředky (nastavení těla, pokyvování hlavou</a:t>
            </a:r>
            <a:endParaRPr/>
          </a:p>
          <a:p>
            <a:pPr marL="457200" lvl="0" indent="-342900" algn="l" rtl="0">
              <a:lnSpc>
                <a:spcPct val="115000"/>
              </a:lnSpc>
              <a:spcBef>
                <a:spcPts val="0"/>
              </a:spcBef>
              <a:spcAft>
                <a:spcPts val="0"/>
              </a:spcAft>
              <a:buSzPts val="1800"/>
              <a:buChar char="●"/>
            </a:pPr>
            <a:r>
              <a:rPr lang="cs-CZ"/>
              <a:t>Slovní povzbuzování (hm, opravdu, povídejte)</a:t>
            </a:r>
            <a:endParaRPr/>
          </a:p>
          <a:p>
            <a:pPr marL="457200" lvl="0" indent="-342900" algn="l" rtl="0">
              <a:lnSpc>
                <a:spcPct val="115000"/>
              </a:lnSpc>
              <a:spcBef>
                <a:spcPts val="0"/>
              </a:spcBef>
              <a:spcAft>
                <a:spcPts val="0"/>
              </a:spcAft>
              <a:buSzPts val="1800"/>
              <a:buChar char="●"/>
            </a:pPr>
            <a:r>
              <a:rPr lang="cs-CZ"/>
              <a:t>Kladení otázek (otevřené i uzavřené, s rozvahou, nepřerušovat hovor)</a:t>
            </a:r>
            <a:endParaRPr/>
          </a:p>
          <a:p>
            <a:pPr marL="457200" lvl="0" indent="-342900" algn="l" rtl="0">
              <a:lnSpc>
                <a:spcPct val="115000"/>
              </a:lnSpc>
              <a:spcBef>
                <a:spcPts val="0"/>
              </a:spcBef>
              <a:spcAft>
                <a:spcPts val="0"/>
              </a:spcAft>
              <a:buSzPts val="1800"/>
              <a:buChar char="●"/>
            </a:pPr>
            <a:r>
              <a:rPr lang="cs-CZ"/>
              <a:t>Parafrázování </a:t>
            </a:r>
            <a:endParaRPr/>
          </a:p>
          <a:p>
            <a:pPr marL="457200" lvl="0" indent="-342900" algn="l" rtl="0">
              <a:lnSpc>
                <a:spcPct val="115000"/>
              </a:lnSpc>
              <a:spcBef>
                <a:spcPts val="0"/>
              </a:spcBef>
              <a:spcAft>
                <a:spcPts val="0"/>
              </a:spcAft>
              <a:buSzPts val="1800"/>
              <a:buChar char="●"/>
            </a:pPr>
            <a:r>
              <a:rPr lang="cs-CZ"/>
              <a:t>Zrcadlení</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Parafrázování</a:t>
            </a:r>
            <a:endParaRPr/>
          </a:p>
        </p:txBody>
      </p:sp>
      <p:sp>
        <p:nvSpPr>
          <p:cNvPr id="106" name="Google Shape;106;p1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dirty="0"/>
              <a:t>Rekapitulujeme vyslechnuté jinými slovy, ověřujeme, dáváme najevo porozumění</a:t>
            </a:r>
            <a:endParaRPr dirty="0"/>
          </a:p>
          <a:p>
            <a:pPr marL="457200" lvl="0" indent="-342900" algn="l" rtl="0">
              <a:lnSpc>
                <a:spcPct val="115000"/>
              </a:lnSpc>
              <a:spcBef>
                <a:spcPts val="0"/>
              </a:spcBef>
              <a:spcAft>
                <a:spcPts val="0"/>
              </a:spcAft>
              <a:buSzPts val="1800"/>
              <a:buChar char="●"/>
            </a:pPr>
            <a:r>
              <a:rPr lang="cs-CZ" dirty="0"/>
              <a:t>Nehodnotíme, neděláme závěry</a:t>
            </a:r>
            <a:endParaRPr dirty="0"/>
          </a:p>
          <a:p>
            <a:pPr marL="457200" lvl="0" indent="-342900" algn="l" rtl="0">
              <a:lnSpc>
                <a:spcPct val="115000"/>
              </a:lnSpc>
              <a:spcBef>
                <a:spcPts val="0"/>
              </a:spcBef>
              <a:spcAft>
                <a:spcPts val="0"/>
              </a:spcAft>
              <a:buSzPts val="1800"/>
              <a:buChar char="●"/>
            </a:pPr>
            <a:r>
              <a:rPr lang="cs-CZ" dirty="0"/>
              <a:t>Dáváme najevo přesné a správné pochopení obsahu</a:t>
            </a:r>
            <a:endParaRPr dirty="0"/>
          </a:p>
          <a:p>
            <a:pPr marL="457200" lvl="0" indent="-342900" algn="l" rtl="0">
              <a:lnSpc>
                <a:spcPct val="115000"/>
              </a:lnSpc>
              <a:spcBef>
                <a:spcPts val="0"/>
              </a:spcBef>
              <a:spcAft>
                <a:spcPts val="0"/>
              </a:spcAft>
              <a:buSzPts val="1800"/>
              <a:buChar char="●"/>
            </a:pPr>
            <a:r>
              <a:rPr lang="cs-CZ" dirty="0"/>
              <a:t>Ukazujeme respekt</a:t>
            </a:r>
            <a:endParaRPr dirty="0"/>
          </a:p>
          <a:p>
            <a:pPr marL="457200" lvl="0" indent="-342900" algn="l" rtl="0">
              <a:lnSpc>
                <a:spcPct val="115000"/>
              </a:lnSpc>
              <a:spcBef>
                <a:spcPts val="0"/>
              </a:spcBef>
              <a:spcAft>
                <a:spcPts val="0"/>
              </a:spcAft>
              <a:buSzPts val="1800"/>
              <a:buChar char="●"/>
            </a:pPr>
            <a:r>
              <a:rPr lang="cs-CZ" dirty="0"/>
              <a:t>Dáváme možnost korekce</a:t>
            </a:r>
            <a:endParaRPr dirty="0"/>
          </a:p>
          <a:p>
            <a:pPr marL="457200" lvl="0" indent="-342900" algn="l" rtl="0">
              <a:lnSpc>
                <a:spcPct val="115000"/>
              </a:lnSpc>
              <a:spcBef>
                <a:spcPts val="0"/>
              </a:spcBef>
              <a:spcAft>
                <a:spcPts val="0"/>
              </a:spcAft>
              <a:buSzPts val="1800"/>
              <a:buChar char="●"/>
            </a:pPr>
            <a:r>
              <a:rPr lang="cs-CZ" dirty="0"/>
              <a:t>Užíváme věty typu: </a:t>
            </a:r>
            <a:r>
              <a:rPr lang="cs-CZ" dirty="0">
                <a:solidFill>
                  <a:srgbClr val="FF0000"/>
                </a:solidFill>
              </a:rPr>
              <a:t>„Vy říkáte, že …“  „ Jestli Vám dobře rozumím, tak …“ „Takže, …“</a:t>
            </a:r>
            <a:endParaRPr dirty="0"/>
          </a:p>
          <a:p>
            <a:pPr marL="457200" lvl="0" indent="-342900" algn="l" rtl="0">
              <a:lnSpc>
                <a:spcPct val="115000"/>
              </a:lnSpc>
              <a:spcBef>
                <a:spcPts val="0"/>
              </a:spcBef>
              <a:spcAft>
                <a:spcPts val="0"/>
              </a:spcAft>
              <a:buSzPts val="1800"/>
              <a:buChar char="●"/>
            </a:pPr>
            <a:r>
              <a:rPr lang="cs-CZ" dirty="0"/>
              <a:t>Zodpovědnost za případné nepochopení, či neporozumění bereme na sebe.</a:t>
            </a:r>
            <a:endParaRPr dirty="0"/>
          </a:p>
          <a:p>
            <a:pPr marL="457200" lvl="0" indent="-342900" algn="l" rtl="0">
              <a:lnSpc>
                <a:spcPct val="115000"/>
              </a:lnSpc>
              <a:spcBef>
                <a:spcPts val="0"/>
              </a:spcBef>
              <a:spcAft>
                <a:spcPts val="0"/>
              </a:spcAft>
              <a:buSzPts val="1800"/>
              <a:buChar char="●"/>
            </a:pPr>
            <a:r>
              <a:rPr lang="cs-CZ" dirty="0"/>
              <a:t>Získáváme </a:t>
            </a:r>
            <a:r>
              <a:rPr lang="cs-CZ" u="sng" dirty="0"/>
              <a:t>čas</a:t>
            </a:r>
          </a:p>
          <a:p>
            <a:pPr marL="457200" lvl="0" indent="-342900" algn="l" rtl="0">
              <a:lnSpc>
                <a:spcPct val="115000"/>
              </a:lnSpc>
              <a:spcBef>
                <a:spcPts val="0"/>
              </a:spcBef>
              <a:spcAft>
                <a:spcPts val="0"/>
              </a:spcAft>
              <a:buSzPts val="1800"/>
              <a:buChar char="●"/>
            </a:pPr>
            <a:r>
              <a:rPr lang="cs-CZ" dirty="0"/>
              <a:t>Filtrujeme podstatné informace.</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Parafrázujte</a:t>
            </a:r>
            <a:endParaRPr/>
          </a:p>
        </p:txBody>
      </p:sp>
      <p:sp>
        <p:nvSpPr>
          <p:cNvPr id="112" name="Google Shape;112;p1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a:t>„Paní učitelko, já už jsem se rozhodla vám zavolat, to je neúnosné, těch úkolů co Anička denně dostává, vždyť ona stále buď sedí u počítače nebo vypracovávat úkoly. Už je z toho nešťastná, unavená. Včera zrovna plakala, že nestíhá. Mám o ni obavy, reaguje jinak, je nervózní. Podle mě jí chybí i kamarádi. Já ale nemám čas se jí věnovat, jí pomáhat, také mám svou práci, musím navařit, není to snadné sladit práci z domu a péči o rodinu. Ať už znovu otevřou školy, ale to zas tam budou ty děcka sedět celý den v rouškách, to také není žádná výhra, že jo.“</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Parafrázujte</a:t>
            </a:r>
            <a:endParaRPr/>
          </a:p>
        </p:txBody>
      </p:sp>
      <p:sp>
        <p:nvSpPr>
          <p:cNvPr id="118" name="Google Shape;118;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a:t>Maminka, povoláním právnička, si se zájmem prohlíží nástěnku, na které jste si s žáky vytvořili přehled dohodnutých pravidel chování ve třídě. Pravidla jsou napsané na barevných kamíncích a ty nalepené na nástěnce. Na modrém kamínku je napsáno „Neskáčeme si do řeči.", na červeném kamínku zase "Respektujeme názory spolužáků." atd. Maminka se na Vás podívá a zeptá se: „A to ty kamínky to je jako co?“</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endParaRPr/>
          </a:p>
        </p:txBody>
      </p:sp>
      <p:sp>
        <p:nvSpPr>
          <p:cNvPr id="124" name="Google Shape;124;p1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dirty="0"/>
              <a:t>Zatím co při parafrázování věnujeme pozornost tomu, co partner </a:t>
            </a:r>
            <a:r>
              <a:rPr lang="cs-CZ" u="sng" dirty="0"/>
              <a:t>říká</a:t>
            </a:r>
            <a:r>
              <a:rPr lang="cs-CZ" dirty="0"/>
              <a:t>, při zrcadlení se soustředíme na uznání jeho </a:t>
            </a:r>
            <a:r>
              <a:rPr lang="cs-CZ" u="sng" dirty="0"/>
              <a:t>pocitů</a:t>
            </a:r>
            <a:r>
              <a:rPr lang="cs-CZ" dirty="0"/>
              <a:t>.</a:t>
            </a: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Char char="●"/>
            </a:pPr>
            <a:r>
              <a:rPr lang="cs-CZ" dirty="0"/>
              <a:t>Video</a:t>
            </a:r>
            <a:endParaRPr dirty="0"/>
          </a:p>
          <a:p>
            <a:pPr marL="114300" lvl="0" indent="0" algn="l" rtl="0">
              <a:lnSpc>
                <a:spcPct val="115000"/>
              </a:lnSpc>
              <a:spcBef>
                <a:spcPts val="0"/>
              </a:spcBef>
              <a:spcAft>
                <a:spcPts val="0"/>
              </a:spcAft>
              <a:buSzPts val="1800"/>
              <a:buNone/>
            </a:pPr>
            <a:r>
              <a:rPr lang="cs-CZ" dirty="0"/>
              <a:t>https://www.youtube.com/watch?v=OHUcJWpmGbo</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Zrcadlení</a:t>
            </a:r>
            <a:endParaRPr/>
          </a:p>
        </p:txBody>
      </p:sp>
      <p:sp>
        <p:nvSpPr>
          <p:cNvPr id="130" name="Google Shape;130;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dirty="0"/>
              <a:t>Dáváme komunikačnímu partnerovi najevo porozumění</a:t>
            </a:r>
            <a:endParaRPr dirty="0"/>
          </a:p>
          <a:p>
            <a:pPr marL="457200" lvl="0" indent="-342900" algn="l" rtl="0">
              <a:lnSpc>
                <a:spcPct val="115000"/>
              </a:lnSpc>
              <a:spcBef>
                <a:spcPts val="0"/>
              </a:spcBef>
              <a:spcAft>
                <a:spcPts val="0"/>
              </a:spcAft>
              <a:buSzPts val="1800"/>
              <a:buChar char="●"/>
            </a:pPr>
            <a:r>
              <a:rPr lang="cs-CZ" dirty="0"/>
              <a:t>Uznáváme jeho </a:t>
            </a:r>
            <a:r>
              <a:rPr lang="cs-CZ" u="sng" dirty="0"/>
              <a:t>pocity</a:t>
            </a:r>
            <a:endParaRPr dirty="0"/>
          </a:p>
          <a:p>
            <a:pPr marL="457200" lvl="0" indent="-342900" algn="l" rtl="0">
              <a:lnSpc>
                <a:spcPct val="115000"/>
              </a:lnSpc>
              <a:spcBef>
                <a:spcPts val="0"/>
              </a:spcBef>
              <a:spcAft>
                <a:spcPts val="0"/>
              </a:spcAft>
              <a:buSzPts val="1800"/>
              <a:buChar char="●"/>
            </a:pPr>
            <a:r>
              <a:rPr lang="cs-CZ" dirty="0"/>
              <a:t>Zrcadlení vyjadřujeme tělesně i slovy</a:t>
            </a:r>
            <a:endParaRPr dirty="0"/>
          </a:p>
          <a:p>
            <a:pPr marL="457200" lvl="0" indent="-342900" algn="l" rtl="0">
              <a:lnSpc>
                <a:spcPct val="115000"/>
              </a:lnSpc>
              <a:spcBef>
                <a:spcPts val="0"/>
              </a:spcBef>
              <a:spcAft>
                <a:spcPts val="0"/>
              </a:spcAft>
              <a:buSzPts val="1800"/>
              <a:buChar char="●"/>
            </a:pPr>
            <a:r>
              <a:rPr lang="cs-CZ" dirty="0"/>
              <a:t>Ukazujeme respekt</a:t>
            </a:r>
            <a:endParaRPr dirty="0"/>
          </a:p>
          <a:p>
            <a:pPr marL="457200" lvl="0" indent="-342900" algn="l" rtl="0">
              <a:lnSpc>
                <a:spcPct val="115000"/>
              </a:lnSpc>
              <a:spcBef>
                <a:spcPts val="0"/>
              </a:spcBef>
              <a:spcAft>
                <a:spcPts val="0"/>
              </a:spcAft>
              <a:buSzPts val="1800"/>
              <a:buChar char="●"/>
            </a:pPr>
            <a:r>
              <a:rPr lang="cs-CZ" dirty="0"/>
              <a:t>Snažíme se používat slova </a:t>
            </a:r>
            <a:r>
              <a:rPr lang="cs-CZ" b="1" dirty="0"/>
              <a:t>smyslového vnímání</a:t>
            </a:r>
            <a:endParaRPr b="1" dirty="0"/>
          </a:p>
          <a:p>
            <a:pPr marL="457200" lvl="0" indent="-342900" algn="l" rtl="0">
              <a:lnSpc>
                <a:spcPct val="115000"/>
              </a:lnSpc>
              <a:spcBef>
                <a:spcPts val="0"/>
              </a:spcBef>
              <a:spcAft>
                <a:spcPts val="0"/>
              </a:spcAft>
              <a:buSzPts val="1800"/>
              <a:buChar char="●"/>
            </a:pPr>
            <a:r>
              <a:rPr lang="cs-CZ" dirty="0"/>
              <a:t>Užíváme věty typu: </a:t>
            </a:r>
            <a:r>
              <a:rPr lang="cs-CZ" dirty="0">
                <a:solidFill>
                  <a:srgbClr val="FF0000"/>
                </a:solidFill>
              </a:rPr>
              <a:t>„Slyším, že se zlobíte …“  „ Vidím, že máte obavy …“ </a:t>
            </a:r>
            <a:endParaRPr dirty="0"/>
          </a:p>
          <a:p>
            <a:pPr marL="457200" lvl="0" indent="-342900" algn="l" rtl="0">
              <a:lnSpc>
                <a:spcPct val="115000"/>
              </a:lnSpc>
              <a:spcBef>
                <a:spcPts val="0"/>
              </a:spcBef>
              <a:spcAft>
                <a:spcPts val="0"/>
              </a:spcAft>
              <a:buSzPts val="1800"/>
              <a:buChar char="●"/>
            </a:pPr>
            <a:r>
              <a:rPr lang="cs-CZ" dirty="0">
                <a:solidFill>
                  <a:schemeClr val="dk1"/>
                </a:solidFill>
              </a:rPr>
              <a:t>Pozor na slovo „chápu“ – lepší alternativa?</a:t>
            </a:r>
            <a:endParaRPr dirty="0"/>
          </a:p>
          <a:p>
            <a:pPr marL="457200" lvl="0" indent="-342900" algn="l" rtl="0">
              <a:lnSpc>
                <a:spcPct val="115000"/>
              </a:lnSpc>
              <a:spcBef>
                <a:spcPts val="0"/>
              </a:spcBef>
              <a:spcAft>
                <a:spcPts val="0"/>
              </a:spcAft>
              <a:buSzPts val="1800"/>
              <a:buChar char="●"/>
            </a:pPr>
            <a:r>
              <a:rPr lang="cs-CZ" dirty="0"/>
              <a:t>Zodpovědnost za případné nepochopení, či neporozumění bereme na sebe.</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Zrcadlení:</a:t>
            </a:r>
            <a:endParaRPr/>
          </a:p>
        </p:txBody>
      </p:sp>
      <p:sp>
        <p:nvSpPr>
          <p:cNvPr id="136" name="Google Shape;136;p1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dirty="0"/>
              <a:t>„Paní učitelko, já už jsem se rozhodla vám zavolat, to je neúnosné, těch úkolů co Anička denně dostává, vždyť ona stále buď sedí u počítače nebo vypracovává úkoly. Už je z toho nešťastná, unavená. Včera zrovna plakala, že nestíhá. Mám o ni obavy, reaguje jinak, je nervózní. Podle mě jí chybí i kamarádi. Já ale nemám čas se jí věnovat, jí pomáhat, také mám svou práci, musím navařit, není to snadné sladit práci z domu a péči o rodinu. Ať už znovu otevřou školy, ale to zas tam budou ty děcka sedět celý den v rouškách, to také není žádná výhra, že jo.“</a:t>
            </a:r>
            <a:endParaRPr dirty="0"/>
          </a:p>
          <a:p>
            <a:pPr marL="114300" lvl="0" indent="0" algn="l" rtl="0">
              <a:lnSpc>
                <a:spcPct val="115000"/>
              </a:lnSpc>
              <a:spcBef>
                <a:spcPts val="0"/>
              </a:spcBef>
              <a:spcAft>
                <a:spcPts val="0"/>
              </a:spcAft>
              <a:buSzPts val="1800"/>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Kladení otázek</a:t>
            </a:r>
            <a:endParaRPr/>
          </a:p>
        </p:txBody>
      </p:sp>
      <p:sp>
        <p:nvSpPr>
          <p:cNvPr id="142" name="Google Shape;142;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Získáváme potřebné informace</a:t>
            </a:r>
            <a:endParaRPr/>
          </a:p>
          <a:p>
            <a:pPr marL="457200" lvl="0" indent="-342900" algn="l" rtl="0">
              <a:lnSpc>
                <a:spcPct val="115000"/>
              </a:lnSpc>
              <a:spcBef>
                <a:spcPts val="0"/>
              </a:spcBef>
              <a:spcAft>
                <a:spcPts val="0"/>
              </a:spcAft>
              <a:buSzPts val="1800"/>
              <a:buChar char="●"/>
            </a:pPr>
            <a:r>
              <a:rPr lang="cs-CZ"/>
              <a:t>1 věta = 1 otázka</a:t>
            </a:r>
            <a:endParaRPr/>
          </a:p>
          <a:p>
            <a:pPr marL="457200" lvl="0" indent="-342900" algn="l" rtl="0">
              <a:lnSpc>
                <a:spcPct val="115000"/>
              </a:lnSpc>
              <a:spcBef>
                <a:spcPts val="0"/>
              </a:spcBef>
              <a:spcAft>
                <a:spcPts val="0"/>
              </a:spcAft>
              <a:buSzPts val="1800"/>
              <a:buChar char="●"/>
            </a:pPr>
            <a:r>
              <a:rPr lang="cs-CZ"/>
              <a:t>Otevřené otázky</a:t>
            </a:r>
            <a:endParaRPr/>
          </a:p>
          <a:p>
            <a:pPr marL="457200" lvl="0" indent="-342900" algn="l" rtl="0">
              <a:lnSpc>
                <a:spcPct val="115000"/>
              </a:lnSpc>
              <a:spcBef>
                <a:spcPts val="0"/>
              </a:spcBef>
              <a:spcAft>
                <a:spcPts val="0"/>
              </a:spcAft>
              <a:buSzPts val="1800"/>
              <a:buChar char="●"/>
            </a:pPr>
            <a:r>
              <a:rPr lang="cs-CZ"/>
              <a:t>Uzavřené otázky</a:t>
            </a:r>
            <a:endParaRPr/>
          </a:p>
        </p:txBody>
      </p:sp>
      <p:sp>
        <p:nvSpPr>
          <p:cNvPr id="143" name="Google Shape;143;p17"/>
          <p:cNvSpPr txBox="1"/>
          <p:nvPr/>
        </p:nvSpPr>
        <p:spPr>
          <a:xfrm>
            <a:off x="6967870" y="1375144"/>
            <a:ext cx="1800446" cy="1815882"/>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Vysvětlování</a:t>
            </a:r>
            <a:endParaRPr/>
          </a:p>
        </p:txBody>
      </p:sp>
      <p:sp>
        <p:nvSpPr>
          <p:cNvPr id="149" name="Google Shape;149;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Stručně - jasně – výstižně</a:t>
            </a:r>
            <a:endParaRPr/>
          </a:p>
          <a:p>
            <a:pPr marL="457200" lvl="0" indent="-342900" algn="l" rtl="0">
              <a:lnSpc>
                <a:spcPct val="115000"/>
              </a:lnSpc>
              <a:spcBef>
                <a:spcPts val="0"/>
              </a:spcBef>
              <a:spcAft>
                <a:spcPts val="0"/>
              </a:spcAft>
              <a:buSzPts val="1800"/>
              <a:buChar char="●"/>
            </a:pPr>
            <a:r>
              <a:rPr lang="cs-CZ"/>
              <a:t>Bez odborné terminologie</a:t>
            </a:r>
            <a:endParaRPr/>
          </a:p>
          <a:p>
            <a:pPr marL="457200" lvl="0" indent="-342900" algn="l" rtl="0">
              <a:lnSpc>
                <a:spcPct val="115000"/>
              </a:lnSpc>
              <a:spcBef>
                <a:spcPts val="0"/>
              </a:spcBef>
              <a:spcAft>
                <a:spcPts val="0"/>
              </a:spcAft>
              <a:buSzPts val="1800"/>
              <a:buChar char="●"/>
            </a:pPr>
            <a:r>
              <a:rPr lang="cs-CZ"/>
              <a:t>Jazykem partnera</a:t>
            </a:r>
            <a:endParaRPr/>
          </a:p>
          <a:p>
            <a:pPr marL="457200" lvl="0" indent="-342900" algn="l" rtl="0">
              <a:lnSpc>
                <a:spcPct val="115000"/>
              </a:lnSpc>
              <a:spcBef>
                <a:spcPts val="0"/>
              </a:spcBef>
              <a:spcAft>
                <a:spcPts val="0"/>
              </a:spcAft>
              <a:buSzPts val="1800"/>
              <a:buChar char="●"/>
            </a:pPr>
            <a:r>
              <a:rPr lang="cs-CZ"/>
              <a:t>Poskytnout důvod „proč?“</a:t>
            </a:r>
            <a:endParaRPr/>
          </a:p>
        </p:txBody>
      </p:sp>
      <p:sp>
        <p:nvSpPr>
          <p:cNvPr id="150" name="Google Shape;150;p18"/>
          <p:cNvSpPr txBox="1"/>
          <p:nvPr/>
        </p:nvSpPr>
        <p:spPr>
          <a:xfrm>
            <a:off x="6967870" y="1375144"/>
            <a:ext cx="1800446" cy="1815882"/>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72210415-EEBD-4C44-A865-D055E2F1C641}"/>
              </a:ext>
            </a:extLst>
          </p:cNvPr>
          <p:cNvPicPr>
            <a:picLocks noChangeAspect="1"/>
          </p:cNvPicPr>
          <p:nvPr/>
        </p:nvPicPr>
        <p:blipFill>
          <a:blip r:embed="rId2"/>
          <a:stretch>
            <a:fillRect/>
          </a:stretch>
        </p:blipFill>
        <p:spPr>
          <a:xfrm>
            <a:off x="1690687" y="609600"/>
            <a:ext cx="5762625" cy="3924300"/>
          </a:xfrm>
          <a:prstGeom prst="rect">
            <a:avLst/>
          </a:prstGeom>
        </p:spPr>
      </p:pic>
    </p:spTree>
    <p:extLst>
      <p:ext uri="{BB962C8B-B14F-4D97-AF65-F5344CB8AC3E}">
        <p14:creationId xmlns:p14="http://schemas.microsoft.com/office/powerpoint/2010/main" val="3711812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Teď nás čeká jeden nejtěžší úkolů v semestru</a:t>
            </a:r>
            <a:endParaRPr/>
          </a:p>
        </p:txBody>
      </p:sp>
      <p:sp>
        <p:nvSpPr>
          <p:cNvPr id="49" name="Google Shape;49;p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17500" algn="l" rtl="0">
              <a:lnSpc>
                <a:spcPct val="150000"/>
              </a:lnSpc>
              <a:spcBef>
                <a:spcPts val="0"/>
              </a:spcBef>
              <a:spcAft>
                <a:spcPts val="0"/>
              </a:spcAft>
              <a:buClr>
                <a:schemeClr val="dk1"/>
              </a:buClr>
              <a:buSzPts val="1400"/>
              <a:buChar char="●"/>
            </a:pPr>
            <a:r>
              <a:rPr lang="cs-CZ" sz="1800">
                <a:solidFill>
                  <a:schemeClr val="dk1"/>
                </a:solidFill>
              </a:rPr>
              <a:t>Zvolte si dva lidi, kterým důvěřujete.</a:t>
            </a:r>
            <a:endParaRPr/>
          </a:p>
          <a:p>
            <a:pPr marL="457200" lvl="0" indent="-317500" algn="l" rtl="0">
              <a:lnSpc>
                <a:spcPct val="150000"/>
              </a:lnSpc>
              <a:spcBef>
                <a:spcPts val="0"/>
              </a:spcBef>
              <a:spcAft>
                <a:spcPts val="0"/>
              </a:spcAft>
              <a:buClr>
                <a:schemeClr val="dk1"/>
              </a:buClr>
              <a:buSzPts val="1400"/>
              <a:buChar char="●"/>
            </a:pPr>
            <a:r>
              <a:rPr lang="cs-CZ" sz="1800">
                <a:solidFill>
                  <a:schemeClr val="dk1"/>
                </a:solidFill>
              </a:rPr>
              <a:t>Zavolejte jim a zeptejte se:</a:t>
            </a:r>
            <a:endParaRPr/>
          </a:p>
          <a:p>
            <a:pPr marL="457200" lvl="0" indent="-317500" algn="l" rtl="0">
              <a:lnSpc>
                <a:spcPct val="150000"/>
              </a:lnSpc>
              <a:spcBef>
                <a:spcPts val="0"/>
              </a:spcBef>
              <a:spcAft>
                <a:spcPts val="0"/>
              </a:spcAft>
              <a:buClr>
                <a:schemeClr val="dk1"/>
              </a:buClr>
              <a:buSzPts val="1400"/>
              <a:buChar char="●"/>
            </a:pPr>
            <a:r>
              <a:rPr lang="cs-CZ" sz="1800" i="1">
                <a:solidFill>
                  <a:srgbClr val="C00000"/>
                </a:solidFill>
              </a:rPr>
              <a:t>Jakou stránku mé osobnosti si myslíš, že přeceňuji nebo podceňuji?  </a:t>
            </a:r>
            <a:endParaRPr sz="1800">
              <a:solidFill>
                <a:srgbClr val="C00000"/>
              </a:solidFill>
            </a:endParaRPr>
          </a:p>
          <a:p>
            <a:pPr marL="457200" lvl="0" indent="-228600" algn="l" rtl="0">
              <a:lnSpc>
                <a:spcPct val="150000"/>
              </a:lnSpc>
              <a:spcBef>
                <a:spcPts val="0"/>
              </a:spcBef>
              <a:spcAft>
                <a:spcPts val="0"/>
              </a:spcAft>
              <a:buClr>
                <a:schemeClr val="dk1"/>
              </a:buClr>
              <a:buSzPts val="1400"/>
              <a:buNone/>
            </a:pPr>
            <a:endParaRPr sz="1800">
              <a:solidFill>
                <a:schemeClr val="dk1"/>
              </a:solidFill>
            </a:endParaRPr>
          </a:p>
          <a:p>
            <a:pPr marL="457200" lvl="0" indent="-317500" algn="l" rtl="0">
              <a:lnSpc>
                <a:spcPct val="150000"/>
              </a:lnSpc>
              <a:spcBef>
                <a:spcPts val="0"/>
              </a:spcBef>
              <a:spcAft>
                <a:spcPts val="0"/>
              </a:spcAft>
              <a:buClr>
                <a:schemeClr val="dk1"/>
              </a:buClr>
              <a:buSzPts val="1400"/>
              <a:buChar char="●"/>
            </a:pPr>
            <a:r>
              <a:rPr lang="cs-CZ" sz="1800">
                <a:solidFill>
                  <a:schemeClr val="dk1"/>
                </a:solidFill>
              </a:rPr>
              <a:t>Váš úkol: Pozorujte co to s vámi uvnitř dělá, když se jich ptáte, když vám to říkají...</a:t>
            </a:r>
            <a:endParaRPr/>
          </a:p>
          <a:p>
            <a:pPr marL="457200" lvl="0" indent="-228600" algn="l" rtl="0">
              <a:lnSpc>
                <a:spcPct val="115000"/>
              </a:lnSpc>
              <a:spcBef>
                <a:spcPts val="0"/>
              </a:spcBef>
              <a:spcAft>
                <a:spcPts val="0"/>
              </a:spcAft>
              <a:buSzPts val="1800"/>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Ověření porozumění – Teach back metoda</a:t>
            </a:r>
            <a:endParaRPr/>
          </a:p>
        </p:txBody>
      </p:sp>
      <p:sp>
        <p:nvSpPr>
          <p:cNvPr id="156" name="Google Shape;156;p1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dirty="0"/>
              <a:t>Zodpovědnost bereme na sebe</a:t>
            </a:r>
            <a:endParaRPr dirty="0"/>
          </a:p>
          <a:p>
            <a:pPr marL="457200" lvl="0" indent="-228600" algn="l" rtl="0">
              <a:lnSpc>
                <a:spcPct val="115000"/>
              </a:lnSpc>
              <a:spcBef>
                <a:spcPts val="0"/>
              </a:spcBef>
              <a:spcAft>
                <a:spcPts val="0"/>
              </a:spcAft>
              <a:buSzPts val="1800"/>
              <a:buNone/>
            </a:pPr>
            <a:endParaRPr dirty="0"/>
          </a:p>
          <a:p>
            <a:pPr marL="114300" lvl="0" indent="0" algn="l" rtl="0">
              <a:lnSpc>
                <a:spcPct val="115000"/>
              </a:lnSpc>
              <a:spcBef>
                <a:spcPts val="0"/>
              </a:spcBef>
              <a:spcAft>
                <a:spcPts val="0"/>
              </a:spcAft>
              <a:buSzPts val="1800"/>
              <a:buNone/>
            </a:pPr>
            <a:r>
              <a:rPr lang="cs-CZ" sz="1600" dirty="0"/>
              <a:t>„Chci se jen ujistit, že jsem Vám všechno správně </a:t>
            </a:r>
            <a:endParaRPr dirty="0"/>
          </a:p>
          <a:p>
            <a:pPr marL="114300" lvl="0" indent="0" algn="l" rtl="0">
              <a:lnSpc>
                <a:spcPct val="115000"/>
              </a:lnSpc>
              <a:spcBef>
                <a:spcPts val="0"/>
              </a:spcBef>
              <a:spcAft>
                <a:spcPts val="0"/>
              </a:spcAft>
              <a:buSzPts val="1800"/>
              <a:buNone/>
            </a:pPr>
            <a:r>
              <a:rPr lang="cs-CZ" sz="1600" dirty="0"/>
              <a:t>vysvětlila, mohla byste mi prosím zopakovat, jak budete </a:t>
            </a:r>
            <a:endParaRPr dirty="0"/>
          </a:p>
          <a:p>
            <a:pPr marL="114300" lvl="0" indent="0" algn="l" rtl="0">
              <a:lnSpc>
                <a:spcPct val="115000"/>
              </a:lnSpc>
              <a:spcBef>
                <a:spcPts val="0"/>
              </a:spcBef>
              <a:spcAft>
                <a:spcPts val="0"/>
              </a:spcAft>
              <a:buSzPts val="1800"/>
              <a:buNone/>
            </a:pPr>
            <a:r>
              <a:rPr lang="cs-CZ" sz="1600" dirty="0"/>
              <a:t>s Toníkem doma pokračovat.“</a:t>
            </a:r>
            <a:endParaRPr dirty="0"/>
          </a:p>
          <a:p>
            <a:pPr marL="114300" lvl="0" indent="0" algn="l" rtl="0">
              <a:lnSpc>
                <a:spcPct val="115000"/>
              </a:lnSpc>
              <a:spcBef>
                <a:spcPts val="0"/>
              </a:spcBef>
              <a:spcAft>
                <a:spcPts val="0"/>
              </a:spcAft>
              <a:buSzPts val="1800"/>
              <a:buNone/>
            </a:pPr>
            <a:r>
              <a:rPr lang="cs-CZ" sz="1600" dirty="0"/>
              <a:t>„Chtěl bych se ujistit, že jsem nezapomněl a nic důležitého,</a:t>
            </a:r>
            <a:endParaRPr dirty="0"/>
          </a:p>
          <a:p>
            <a:pPr marL="114300" lvl="0" indent="0" algn="l" rtl="0">
              <a:lnSpc>
                <a:spcPct val="115000"/>
              </a:lnSpc>
              <a:spcBef>
                <a:spcPts val="0"/>
              </a:spcBef>
              <a:spcAft>
                <a:spcPts val="0"/>
              </a:spcAft>
              <a:buSzPts val="1800"/>
              <a:buNone/>
            </a:pPr>
            <a:r>
              <a:rPr lang="cs-CZ" sz="1600" dirty="0"/>
              <a:t>prosím připomeňte mi, jak budete s Toníkem procvičovat ….“</a:t>
            </a:r>
            <a:endParaRPr dirty="0"/>
          </a:p>
          <a:p>
            <a:pPr marL="114300" lvl="0" indent="0" algn="l" rtl="0">
              <a:lnSpc>
                <a:spcPct val="115000"/>
              </a:lnSpc>
              <a:spcBef>
                <a:spcPts val="0"/>
              </a:spcBef>
              <a:spcAft>
                <a:spcPts val="0"/>
              </a:spcAft>
              <a:buSzPts val="1800"/>
              <a:buNone/>
            </a:pPr>
            <a:endParaRPr sz="1600" dirty="0"/>
          </a:p>
          <a:p>
            <a:pPr marL="114300" lvl="0" indent="0" algn="l" rtl="0">
              <a:lnSpc>
                <a:spcPct val="115000"/>
              </a:lnSpc>
              <a:spcBef>
                <a:spcPts val="0"/>
              </a:spcBef>
              <a:spcAft>
                <a:spcPts val="0"/>
              </a:spcAft>
              <a:buSzPts val="1800"/>
              <a:buNone/>
            </a:pPr>
            <a:r>
              <a:rPr lang="cs-CZ" sz="1600" dirty="0">
                <a:solidFill>
                  <a:srgbClr val="92D050"/>
                </a:solidFill>
              </a:rPr>
              <a:t>„Snad jsem na nic nezapomněla, vadilo by Vám, kdybychom si to spolu ještě jednou prošli? (plus vysvětlení proč). Mám zkušenost, že rodičům to dává větší smysl, když si to sami zopakují …“ (případně Osvědčilo se mi, když …</a:t>
            </a:r>
            <a:endParaRPr dirty="0">
              <a:solidFill>
                <a:srgbClr val="92D050"/>
              </a:solidFill>
            </a:endParaRPr>
          </a:p>
        </p:txBody>
      </p:sp>
      <p:sp>
        <p:nvSpPr>
          <p:cNvPr id="157" name="Google Shape;157;p19"/>
          <p:cNvSpPr txBox="1"/>
          <p:nvPr/>
        </p:nvSpPr>
        <p:spPr>
          <a:xfrm>
            <a:off x="6967870" y="1375144"/>
            <a:ext cx="1949302" cy="1600438"/>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Závěr = otázka</a:t>
            </a:r>
            <a:endParaRPr/>
          </a:p>
        </p:txBody>
      </p:sp>
      <p:sp>
        <p:nvSpPr>
          <p:cNvPr id="163" name="Google Shape;163;p2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dirty="0"/>
              <a:t>Máte nějaké otázky? </a:t>
            </a:r>
            <a:endParaRPr dirty="0"/>
          </a:p>
          <a:p>
            <a:pPr marL="457200" lvl="0" indent="-342900" algn="l" rtl="0">
              <a:lnSpc>
                <a:spcPct val="115000"/>
              </a:lnSpc>
              <a:spcBef>
                <a:spcPts val="0"/>
              </a:spcBef>
              <a:spcAft>
                <a:spcPts val="0"/>
              </a:spcAft>
              <a:buSzPts val="1800"/>
              <a:buChar char="●"/>
            </a:pPr>
            <a:r>
              <a:rPr lang="cs-CZ" dirty="0"/>
              <a:t>Rozumíte tomu?</a:t>
            </a:r>
            <a:endParaRPr dirty="0"/>
          </a:p>
          <a:p>
            <a:pPr marL="457200" lvl="0" indent="-342900" algn="l" rtl="0">
              <a:lnSpc>
                <a:spcPct val="115000"/>
              </a:lnSpc>
              <a:spcBef>
                <a:spcPts val="0"/>
              </a:spcBef>
              <a:spcAft>
                <a:spcPts val="0"/>
              </a:spcAft>
              <a:buSzPts val="1800"/>
              <a:buChar char="●"/>
            </a:pPr>
            <a:r>
              <a:rPr lang="cs-CZ" dirty="0"/>
              <a:t>Ještě něco?</a:t>
            </a: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Char char="●"/>
            </a:pPr>
            <a:r>
              <a:rPr lang="cs-CZ" dirty="0"/>
              <a:t>Jaké otázky máte?</a:t>
            </a:r>
            <a:endParaRPr dirty="0"/>
          </a:p>
          <a:p>
            <a:pPr marL="457200" lvl="0" indent="-342900" algn="l" rtl="0">
              <a:lnSpc>
                <a:spcPct val="115000"/>
              </a:lnSpc>
              <a:spcBef>
                <a:spcPts val="0"/>
              </a:spcBef>
              <a:spcAft>
                <a:spcPts val="0"/>
              </a:spcAft>
              <a:buSzPts val="1800"/>
              <a:buChar char="●"/>
            </a:pPr>
            <a:r>
              <a:rPr lang="cs-CZ" dirty="0"/>
              <a:t>Na co se chcete zeptat?</a:t>
            </a:r>
            <a:endParaRPr dirty="0"/>
          </a:p>
          <a:p>
            <a:pPr marL="457200" lvl="0" indent="-342900" algn="l" rtl="0">
              <a:lnSpc>
                <a:spcPct val="115000"/>
              </a:lnSpc>
              <a:spcBef>
                <a:spcPts val="0"/>
              </a:spcBef>
              <a:spcAft>
                <a:spcPts val="0"/>
              </a:spcAft>
              <a:buSzPts val="1800"/>
              <a:buChar char="●"/>
            </a:pPr>
            <a:r>
              <a:rPr lang="cs-CZ" dirty="0"/>
              <a:t>Pokud se chcete ještě na něco zeptat, ráda odpovím.</a:t>
            </a:r>
            <a:endParaRPr dirty="0"/>
          </a:p>
          <a:p>
            <a:pPr marL="457200" lvl="0" indent="-228600" algn="l" rtl="0">
              <a:lnSpc>
                <a:spcPct val="115000"/>
              </a:lnSpc>
              <a:spcBef>
                <a:spcPts val="0"/>
              </a:spcBef>
              <a:spcAft>
                <a:spcPts val="0"/>
              </a:spcAft>
              <a:buSzPts val="1800"/>
              <a:buNone/>
            </a:pPr>
            <a:endParaRPr dirty="0"/>
          </a:p>
          <a:p>
            <a:pPr marL="114300" lvl="0" indent="0" algn="l" rtl="0">
              <a:lnSpc>
                <a:spcPct val="115000"/>
              </a:lnSpc>
              <a:spcBef>
                <a:spcPts val="0"/>
              </a:spcBef>
              <a:spcAft>
                <a:spcPts val="0"/>
              </a:spcAft>
              <a:buSzPts val="1800"/>
              <a:buNone/>
            </a:pPr>
            <a:endParaRPr sz="1600" dirty="0"/>
          </a:p>
          <a:p>
            <a:pPr marL="114300" lvl="0" indent="0" algn="l" rtl="0">
              <a:lnSpc>
                <a:spcPct val="115000"/>
              </a:lnSpc>
              <a:spcBef>
                <a:spcPts val="0"/>
              </a:spcBef>
              <a:spcAft>
                <a:spcPts val="0"/>
              </a:spcAft>
              <a:buSzPts val="1800"/>
              <a:buNone/>
            </a:pPr>
            <a:r>
              <a:rPr lang="cs-CZ" sz="1600" dirty="0"/>
              <a:t> </a:t>
            </a:r>
            <a:endParaRPr dirty="0"/>
          </a:p>
          <a:p>
            <a:pPr marL="114300" lvl="0" indent="0" algn="l" rtl="0">
              <a:lnSpc>
                <a:spcPct val="115000"/>
              </a:lnSpc>
              <a:spcBef>
                <a:spcPts val="0"/>
              </a:spcBef>
              <a:spcAft>
                <a:spcPts val="0"/>
              </a:spcAft>
              <a:buSzPts val="1800"/>
              <a:buNone/>
            </a:pPr>
            <a:endParaRPr sz="1600" dirty="0"/>
          </a:p>
        </p:txBody>
      </p:sp>
      <p:sp>
        <p:nvSpPr>
          <p:cNvPr id="164" name="Google Shape;164;p20"/>
          <p:cNvSpPr txBox="1"/>
          <p:nvPr/>
        </p:nvSpPr>
        <p:spPr>
          <a:xfrm>
            <a:off x="6967870" y="1375144"/>
            <a:ext cx="1949302" cy="1600438"/>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cxnSp>
        <p:nvCxnSpPr>
          <p:cNvPr id="165" name="Google Shape;165;p20"/>
          <p:cNvCxnSpPr/>
          <p:nvPr/>
        </p:nvCxnSpPr>
        <p:spPr>
          <a:xfrm rot="10800000" flipH="1">
            <a:off x="474921" y="1134140"/>
            <a:ext cx="2310809" cy="1261730"/>
          </a:xfrm>
          <a:prstGeom prst="straightConnector1">
            <a:avLst/>
          </a:prstGeom>
          <a:noFill/>
          <a:ln w="9525" cap="flat" cmpd="sng">
            <a:solidFill>
              <a:srgbClr val="FDA739"/>
            </a:solidFill>
            <a:prstDash val="solid"/>
            <a:round/>
            <a:headEnd type="none" w="sm" len="sm"/>
            <a:tailEnd type="none" w="sm" len="sm"/>
          </a:ln>
        </p:spPr>
      </p:cxnSp>
      <p:cxnSp>
        <p:nvCxnSpPr>
          <p:cNvPr id="166" name="Google Shape;166;p20"/>
          <p:cNvCxnSpPr/>
          <p:nvPr/>
        </p:nvCxnSpPr>
        <p:spPr>
          <a:xfrm>
            <a:off x="382772" y="1254642"/>
            <a:ext cx="2495107" cy="1098698"/>
          </a:xfrm>
          <a:prstGeom prst="straightConnector1">
            <a:avLst/>
          </a:prstGeom>
          <a:noFill/>
          <a:ln w="9525" cap="flat" cmpd="sng">
            <a:solidFill>
              <a:srgbClr val="FDA739"/>
            </a:solidFill>
            <a:prstDash val="solid"/>
            <a:round/>
            <a:headEnd type="none" w="sm" len="sm"/>
            <a:tailEnd type="none" w="sm" len="sm"/>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Role Play: Učitel – Rodič - Pozorovatel</a:t>
            </a:r>
            <a:endParaRPr/>
          </a:p>
        </p:txBody>
      </p:sp>
      <p:sp>
        <p:nvSpPr>
          <p:cNvPr id="172" name="Google Shape;172;p2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dirty="0"/>
              <a:t>Situace 1: Vyhledá Vás rodič žákyně Anny, kterou jste včera přesadil/a od nejlepší kamarádky k žákovi s problémovým chováním. Váš záměr byl problémového žáka „zkrotit“ přítomností vzorné žákyně, kterou Anička je. Rodič je rozčilený, zastihl Vás na chodbě školy. Navažte s ním vztah, naslouchejte, dejte mu najevo zájem, pokuste se mu situaci vysvětlit a najít řešení.</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Role Play: Učitel – Rodič - Pozorovatel</a:t>
            </a:r>
            <a:endParaRPr/>
          </a:p>
        </p:txBody>
      </p:sp>
      <p:sp>
        <p:nvSpPr>
          <p:cNvPr id="178" name="Google Shape;178;p2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Situace 2: Žáci deváté třídy zničili lavici. Jako výsledek Vašeho výchovného rozhovoru, sami navrhli, že zakoupí potřebný materiál a s pomocí pana školníka lavici opraví. S výsledkem jste spokojen/á, žáci se k problému postavili zodpovědně, ani investice k zakoupení materiálu není vysoká, každý provinilý žák zaplatí 100 Kč. V konzultačních hodinách Vás však navštíví rodič jednoho z nich, kterému se zdá nepřiměřené, aby žáci dotovali školu. Má sarkastické poznámky, například, že si za ty peníze kupují učitelky koláčky ke kávě. Navažte s rodičem vztah, naslouchejte, pokuste se situaci vyřešit.</a:t>
            </a:r>
            <a:endParaRPr/>
          </a:p>
          <a:p>
            <a:pPr marL="457200" lvl="0" indent="-228600" algn="l" rtl="0">
              <a:lnSpc>
                <a:spcPct val="115000"/>
              </a:lnSpc>
              <a:spcBef>
                <a:spcPts val="0"/>
              </a:spcBef>
              <a:spcAft>
                <a:spcPts val="0"/>
              </a:spcAft>
              <a:buSzPts val="1800"/>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Role Play: Učitel – Rodič - Pozorovatel</a:t>
            </a:r>
            <a:endParaRPr/>
          </a:p>
        </p:txBody>
      </p:sp>
      <p:sp>
        <p:nvSpPr>
          <p:cNvPr id="184" name="Google Shape;184;p2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a:t>Situace 3: Navštíví Vás rodič žáka 6. třídy Filipa, který vyjadřuje obavy, že Filip není v kolektivu oblíbený, máte pocit, že naznačuje možnou šikanu. Filip je tichý, introvertní žák se slabým prospěchem, jeho rodič je jeho kopie, mluví tiše, vystrašeně, nesouvisle. Cítíte z něj nervozitu, respekt před autoritami, ale také obavy o dítě. Navažte s rodičem vztah, naslouchejte, dejte mu najevo zájem, pokuste se situaci vyřešit. </a:t>
            </a:r>
            <a:endParaRPr/>
          </a:p>
          <a:p>
            <a:pPr marL="457200" lvl="0" indent="-228600" algn="l" rtl="0">
              <a:lnSpc>
                <a:spcPct val="115000"/>
              </a:lnSpc>
              <a:spcBef>
                <a:spcPts val="0"/>
              </a:spcBef>
              <a:spcAft>
                <a:spcPts val="0"/>
              </a:spcAft>
              <a:buSzPts val="1800"/>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Role Play: Učitel – Rodič - Pozorovatel</a:t>
            </a:r>
            <a:endParaRPr/>
          </a:p>
        </p:txBody>
      </p:sp>
      <p:sp>
        <p:nvSpPr>
          <p:cNvPr id="190" name="Google Shape;190;p2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dirty="0"/>
              <a:t>Situace 4: Navštíví Vás maminka žáka Alberta, který dosahuje ve Vašem předmětu slabé výsledky. Albert je ze sociálně slabší rodiny, maminka je samoživitelka, má dosažené pouze základní vzdělání. Ráda by Albertovi pomohla při domácí přípravě, ale neví jak. Maminku si poslechněte, aktivně naslouchejte, ptejte se, a následně jí vysvětlete jak postupovat při přípravě na Váš předmět, čemu se může doma s Albertem věnovat (buďte konkrétní, vyberte si např. konkrétní tematický celek). Ověřte si porozumění.</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Zadání:</a:t>
            </a:r>
            <a:endParaRPr/>
          </a:p>
        </p:txBody>
      </p:sp>
      <p:sp>
        <p:nvSpPr>
          <p:cNvPr id="196" name="Google Shape;196;p25"/>
          <p:cNvSpPr txBox="1">
            <a:spLocks noGrp="1"/>
          </p:cNvSpPr>
          <p:nvPr>
            <p:ph type="body" idx="1"/>
          </p:nvPr>
        </p:nvSpPr>
        <p:spPr>
          <a:xfrm>
            <a:off x="311700" y="1152475"/>
            <a:ext cx="8520600" cy="3611626"/>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cs-CZ" dirty="0"/>
              <a:t>Pracujte ve trojicích</a:t>
            </a:r>
            <a:endParaRPr dirty="0"/>
          </a:p>
          <a:p>
            <a:pPr marL="457200" lvl="0" indent="-342900" algn="l" rtl="0">
              <a:lnSpc>
                <a:spcPct val="115000"/>
              </a:lnSpc>
              <a:spcBef>
                <a:spcPts val="0"/>
              </a:spcBef>
              <a:spcAft>
                <a:spcPts val="0"/>
              </a:spcAft>
              <a:buSzPts val="1800"/>
              <a:buChar char="●"/>
            </a:pPr>
            <a:r>
              <a:rPr lang="cs-CZ" dirty="0"/>
              <a:t>Střídejte role Učitel - Rodič - Pozorovatel, vyzkoušejte si každou z rolí</a:t>
            </a:r>
            <a:endParaRPr dirty="0"/>
          </a:p>
          <a:p>
            <a:pPr marL="457200" lvl="0" indent="-342900" algn="l" rtl="0">
              <a:lnSpc>
                <a:spcPct val="115000"/>
              </a:lnSpc>
              <a:spcBef>
                <a:spcPts val="0"/>
              </a:spcBef>
              <a:spcAft>
                <a:spcPts val="0"/>
              </a:spcAft>
              <a:buSzPts val="1800"/>
              <a:buChar char="●"/>
            </a:pPr>
            <a:r>
              <a:rPr lang="cs-CZ" dirty="0"/>
              <a:t>Zachovejte svou autenticitu v </a:t>
            </a:r>
            <a:r>
              <a:rPr lang="cs-CZ" dirty="0" err="1"/>
              <a:t>gendru</a:t>
            </a:r>
            <a:r>
              <a:rPr lang="cs-CZ" dirty="0"/>
              <a:t> a aprobaci</a:t>
            </a:r>
            <a:endParaRPr dirty="0"/>
          </a:p>
          <a:p>
            <a:pPr marL="457200" lvl="0" indent="-342900" algn="l" rtl="0">
              <a:lnSpc>
                <a:spcPct val="115000"/>
              </a:lnSpc>
              <a:spcBef>
                <a:spcPts val="0"/>
              </a:spcBef>
              <a:spcAft>
                <a:spcPts val="0"/>
              </a:spcAft>
              <a:buSzPts val="1800"/>
              <a:buChar char="●"/>
            </a:pPr>
            <a:r>
              <a:rPr lang="cs-CZ" dirty="0"/>
              <a:t>Pozorovatel pozoruje, zapisuje poznámky, poskytuje učiteli popisnou zpětnou vazbu</a:t>
            </a:r>
            <a:endParaRPr dirty="0"/>
          </a:p>
          <a:p>
            <a:pPr marL="457200" lvl="0" indent="-342900" algn="l" rtl="0">
              <a:lnSpc>
                <a:spcPct val="115000"/>
              </a:lnSpc>
              <a:spcBef>
                <a:spcPts val="0"/>
              </a:spcBef>
              <a:spcAft>
                <a:spcPts val="0"/>
              </a:spcAft>
              <a:buSzPts val="1800"/>
              <a:buChar char="●"/>
            </a:pPr>
            <a:r>
              <a:rPr lang="cs-CZ" dirty="0"/>
              <a:t>Časový limit: 20 minut</a:t>
            </a:r>
            <a:endParaRPr dirty="0"/>
          </a:p>
          <a:p>
            <a:pPr marL="457200" lvl="0" indent="-228600" algn="l" rtl="0">
              <a:lnSpc>
                <a:spcPct val="115000"/>
              </a:lnSpc>
              <a:spcBef>
                <a:spcPts val="0"/>
              </a:spcBef>
              <a:spcAft>
                <a:spcPts val="0"/>
              </a:spcAft>
              <a:buSzPts val="1800"/>
              <a:buNone/>
            </a:pPr>
            <a:endParaRPr dirty="0"/>
          </a:p>
          <a:p>
            <a:pPr marL="114300" lvl="0" indent="0" algn="l" rtl="0">
              <a:lnSpc>
                <a:spcPct val="115000"/>
              </a:lnSpc>
              <a:spcBef>
                <a:spcPts val="0"/>
              </a:spcBef>
              <a:spcAft>
                <a:spcPts val="0"/>
              </a:spcAft>
              <a:buSzPts val="1800"/>
              <a:buNone/>
            </a:pPr>
            <a:r>
              <a:rPr lang="cs-CZ" sz="1800" dirty="0"/>
              <a:t>„</a:t>
            </a:r>
            <a:r>
              <a:rPr lang="cs-CZ" sz="1800" dirty="0">
                <a:solidFill>
                  <a:srgbClr val="92D050"/>
                </a:solidFill>
              </a:rPr>
              <a:t>Snad jsem to vysvětlila dostatečně jasně, zopakujme si prosím, co budete vlastně dělat, aby jste si to potom nemuseli komplikovaně vyjasňovat ve skupinkách</a:t>
            </a:r>
            <a:r>
              <a:rPr lang="cs-CZ" sz="1800" dirty="0"/>
              <a:t>.“</a:t>
            </a: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Hodnocení chování </a:t>
            </a:r>
            <a:endParaRPr/>
          </a:p>
        </p:txBody>
      </p:sp>
      <p:sp>
        <p:nvSpPr>
          <p:cNvPr id="55" name="Google Shape;5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just" rtl="0">
              <a:lnSpc>
                <a:spcPct val="115000"/>
              </a:lnSpc>
              <a:spcBef>
                <a:spcPts val="0"/>
              </a:spcBef>
              <a:spcAft>
                <a:spcPts val="0"/>
              </a:spcAft>
              <a:buSzPts val="1800"/>
              <a:buNone/>
            </a:pPr>
            <a:r>
              <a:rPr lang="cs-CZ"/>
              <a:t>Milá Jani, jsi mírná, klidná, soustředěná a pozorná. Dokážeš o všech věcech uvažovat do hloubky, jsi přemýšlivá. V poslední době jsi vyrovnanější a sebevědomější. Snažíš se dávat pozor na své povinnosti, byť Tě lenost někdy přemůže. Svojí muzikálností a hrou na violoncello podporuješ třídní orchestr. Hlásíš se, když něčemu nerozumíš. Při vyučování pracuješ a reaguješ na pokyny učitele, nevyrušuješ. </a:t>
            </a:r>
            <a:endParaRPr/>
          </a:p>
          <a:p>
            <a:pPr marL="114300" lvl="0" indent="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endParaRPr sz="1000"/>
          </a:p>
          <a:p>
            <a:pPr marL="114300" lvl="0" indent="0" algn="l" rtl="0">
              <a:lnSpc>
                <a:spcPct val="115000"/>
              </a:lnSpc>
              <a:spcBef>
                <a:spcPts val="0"/>
              </a:spcBef>
              <a:spcAft>
                <a:spcPts val="0"/>
              </a:spcAft>
              <a:buSzPts val="1800"/>
              <a:buNone/>
            </a:pPr>
            <a:endParaRPr sz="1000"/>
          </a:p>
          <a:p>
            <a:pPr marL="114300" lvl="0" indent="0" algn="l" rtl="0">
              <a:lnSpc>
                <a:spcPct val="115000"/>
              </a:lnSpc>
              <a:spcBef>
                <a:spcPts val="0"/>
              </a:spcBef>
              <a:spcAft>
                <a:spcPts val="0"/>
              </a:spcAft>
              <a:buSzPts val="1800"/>
              <a:buNone/>
            </a:pPr>
            <a:r>
              <a:rPr lang="cs-CZ" sz="1000"/>
              <a:t>Dostupné z : https://dl1.cuni.cz/pluginfile.php/332254/mod_resource/content/1/%21Zp%C4%9Btn%C3%A1%20vazba%20-%20text.pdf</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Hodnocení – Český jazyk </a:t>
            </a:r>
            <a:endParaRPr/>
          </a:p>
        </p:txBody>
      </p:sp>
      <p:sp>
        <p:nvSpPr>
          <p:cNvPr id="61" name="Google Shape;61;p4"/>
          <p:cNvSpPr txBox="1">
            <a:spLocks noGrp="1"/>
          </p:cNvSpPr>
          <p:nvPr>
            <p:ph type="body" idx="1"/>
          </p:nvPr>
        </p:nvSpPr>
        <p:spPr>
          <a:xfrm>
            <a:off x="311700" y="1017725"/>
            <a:ext cx="8520600" cy="3551150"/>
          </a:xfrm>
          <a:prstGeom prst="rect">
            <a:avLst/>
          </a:prstGeom>
          <a:noFill/>
          <a:ln>
            <a:noFill/>
          </a:ln>
        </p:spPr>
        <p:txBody>
          <a:bodyPr spcFirstLastPara="1" wrap="square" lIns="91425" tIns="91425" rIns="91425" bIns="91425" anchor="t" anchorCtr="0">
            <a:noAutofit/>
          </a:bodyPr>
          <a:lstStyle/>
          <a:p>
            <a:pPr marL="114300" lvl="0" indent="0" algn="just" rtl="0">
              <a:lnSpc>
                <a:spcPct val="115000"/>
              </a:lnSpc>
              <a:spcBef>
                <a:spcPts val="0"/>
              </a:spcBef>
              <a:spcAft>
                <a:spcPts val="0"/>
              </a:spcAft>
              <a:buSzPts val="1800"/>
              <a:buNone/>
            </a:pPr>
            <a:r>
              <a:rPr lang="cs-CZ"/>
              <a:t>Milá Jano, v epoše českého jazyka jsme se věnovali poznávání temperamentů, jejich vlivu na život člověka a také na styl jeho vyjadřování a další práci s jazykem. V této epoše jsi při skupinové práci spolupracovala se spolužáky a plnila zadané úkoly. Při práci s řečí a s rytmy ses zapojovala a na vyučování jsi byla vždy připravena. Tvým přínosem v hodinách epochy i cvičné češtiny byl kladení relevantních otázek, které často pomáhaly jak Tobě, tak celé třídě. V budoucnu by mohlo být přínosnější, kdybys více reagovala na příspěvky ostatních spolužáků. Tvůj jasný pohled, který jsem mohla vnímat zatím pouze ve Tvých slohových pracích, by totiž mohl velmi přispět společenství třídy, nahlédnout diskutovaná témata ze zajímavých úhlů a krystalickou čistotou.</a:t>
            </a:r>
            <a:endParaRPr/>
          </a:p>
          <a:p>
            <a:pPr marL="114300" lvl="0" indent="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endParaRPr sz="1000"/>
          </a:p>
          <a:p>
            <a:pPr marL="114300" lvl="0" indent="0" algn="l" rtl="0">
              <a:lnSpc>
                <a:spcPct val="115000"/>
              </a:lnSpc>
              <a:spcBef>
                <a:spcPts val="0"/>
              </a:spcBef>
              <a:spcAft>
                <a:spcPts val="0"/>
              </a:spcAft>
              <a:buSzPts val="1800"/>
              <a:buNone/>
            </a:pPr>
            <a:endParaRPr sz="1000"/>
          </a:p>
          <a:p>
            <a:pPr marL="114300" lvl="0" indent="0" algn="l" rtl="0">
              <a:lnSpc>
                <a:spcPct val="115000"/>
              </a:lnSpc>
              <a:spcBef>
                <a:spcPts val="0"/>
              </a:spcBef>
              <a:spcAft>
                <a:spcPts val="0"/>
              </a:spcAft>
              <a:buSzPts val="1800"/>
              <a:buNone/>
            </a:pPr>
            <a:r>
              <a:rPr lang="cs-CZ" sz="1000"/>
              <a:t>Dostupné z : https://dl1.cuni.cz/pluginfile.php/332254/mod_resource/content/1/%21Zp%C4%9Btn%C3%A1%20vazba%20-%20text.pdf</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Postup při vedení rozhovoru:</a:t>
            </a:r>
            <a:endParaRPr/>
          </a:p>
        </p:txBody>
      </p:sp>
      <p:sp>
        <p:nvSpPr>
          <p:cNvPr id="67" name="Google Shape;67;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a:t>	</a:t>
            </a:r>
            <a:r>
              <a:rPr lang="cs-CZ" sz="2800"/>
              <a:t>Ověření porozumění </a:t>
            </a:r>
            <a:endParaRPr/>
          </a:p>
          <a:p>
            <a:pPr marL="114300" lvl="0" indent="0" algn="l" rtl="0">
              <a:lnSpc>
                <a:spcPct val="115000"/>
              </a:lnSpc>
              <a:spcBef>
                <a:spcPts val="0"/>
              </a:spcBef>
              <a:spcAft>
                <a:spcPts val="0"/>
              </a:spcAft>
              <a:buSzPts val="1800"/>
              <a:buNone/>
            </a:pPr>
            <a:r>
              <a:rPr lang="cs-CZ" sz="2800"/>
              <a:t>					           Závěr</a:t>
            </a:r>
            <a:endParaRPr/>
          </a:p>
          <a:p>
            <a:pPr marL="596900" lvl="1" indent="0" algn="l" rtl="0">
              <a:lnSpc>
                <a:spcPct val="115000"/>
              </a:lnSpc>
              <a:spcBef>
                <a:spcPts val="1600"/>
              </a:spcBef>
              <a:spcAft>
                <a:spcPts val="0"/>
              </a:spcAft>
              <a:buSzPts val="1400"/>
              <a:buNone/>
            </a:pPr>
            <a:r>
              <a:rPr lang="cs-CZ" sz="2800"/>
              <a:t>			Kladení otázek</a:t>
            </a:r>
            <a:endParaRPr/>
          </a:p>
          <a:p>
            <a:pPr marL="114300" lvl="0" indent="0" algn="l" rtl="0">
              <a:lnSpc>
                <a:spcPct val="115000"/>
              </a:lnSpc>
              <a:spcBef>
                <a:spcPts val="0"/>
              </a:spcBef>
              <a:spcAft>
                <a:spcPts val="0"/>
              </a:spcAft>
              <a:buSzPts val="1800"/>
              <a:buNone/>
            </a:pPr>
            <a:r>
              <a:rPr lang="cs-CZ" sz="2800"/>
              <a:t>Vysvětlování</a:t>
            </a:r>
            <a:endParaRPr/>
          </a:p>
          <a:p>
            <a:pPr marL="114300" lvl="0" indent="0" algn="l" rtl="0">
              <a:lnSpc>
                <a:spcPct val="115000"/>
              </a:lnSpc>
              <a:spcBef>
                <a:spcPts val="0"/>
              </a:spcBef>
              <a:spcAft>
                <a:spcPts val="0"/>
              </a:spcAft>
              <a:buSzPts val="1800"/>
              <a:buNone/>
            </a:pPr>
            <a:r>
              <a:rPr lang="cs-CZ" sz="2800"/>
              <a:t>					 Navázaní vztahu </a:t>
            </a:r>
            <a:endParaRPr/>
          </a:p>
          <a:p>
            <a:pPr marL="596900" lvl="1" indent="0" algn="l" rtl="0">
              <a:lnSpc>
                <a:spcPct val="115000"/>
              </a:lnSpc>
              <a:spcBef>
                <a:spcPts val="1600"/>
              </a:spcBef>
              <a:spcAft>
                <a:spcPts val="0"/>
              </a:spcAft>
              <a:buSzPts val="1400"/>
              <a:buNone/>
            </a:pPr>
            <a:r>
              <a:rPr lang="cs-CZ" sz="2800"/>
              <a:t>Naslouchání</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Technika vedení rozhovoru</a:t>
            </a:r>
            <a:endParaRPr/>
          </a:p>
        </p:txBody>
      </p:sp>
      <p:sp>
        <p:nvSpPr>
          <p:cNvPr id="73" name="Google Shape;73;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AutoNum type="arabicPeriod"/>
            </a:pPr>
            <a:r>
              <a:rPr lang="cs-CZ" sz="2800"/>
              <a:t>Navázaní vztahu</a:t>
            </a:r>
            <a:endParaRPr/>
          </a:p>
          <a:p>
            <a:pPr marL="457200" lvl="0" indent="-342900" algn="l" rtl="0">
              <a:lnSpc>
                <a:spcPct val="115000"/>
              </a:lnSpc>
              <a:spcBef>
                <a:spcPts val="0"/>
              </a:spcBef>
              <a:spcAft>
                <a:spcPts val="0"/>
              </a:spcAft>
              <a:buSzPts val="1800"/>
              <a:buAutoNum type="arabicPeriod"/>
            </a:pPr>
            <a:r>
              <a:rPr lang="cs-CZ" sz="2800"/>
              <a:t>Naslouchání</a:t>
            </a:r>
            <a:endParaRPr/>
          </a:p>
          <a:p>
            <a:pPr marL="457200" lvl="0" indent="-342900" algn="l" rtl="0">
              <a:lnSpc>
                <a:spcPct val="115000"/>
              </a:lnSpc>
              <a:spcBef>
                <a:spcPts val="0"/>
              </a:spcBef>
              <a:spcAft>
                <a:spcPts val="0"/>
              </a:spcAft>
              <a:buSzPts val="1800"/>
              <a:buAutoNum type="arabicPeriod"/>
            </a:pPr>
            <a:r>
              <a:rPr lang="cs-CZ" sz="2800"/>
              <a:t>Kladení otázek</a:t>
            </a:r>
            <a:endParaRPr/>
          </a:p>
          <a:p>
            <a:pPr marL="457200" lvl="0" indent="-342900" algn="l" rtl="0">
              <a:lnSpc>
                <a:spcPct val="115000"/>
              </a:lnSpc>
              <a:spcBef>
                <a:spcPts val="0"/>
              </a:spcBef>
              <a:spcAft>
                <a:spcPts val="0"/>
              </a:spcAft>
              <a:buSzPts val="1800"/>
              <a:buAutoNum type="arabicPeriod"/>
            </a:pPr>
            <a:r>
              <a:rPr lang="cs-CZ" sz="2800"/>
              <a:t>Vysvětlování</a:t>
            </a:r>
            <a:endParaRPr/>
          </a:p>
          <a:p>
            <a:pPr marL="457200" lvl="0" indent="-342900" algn="l" rtl="0">
              <a:lnSpc>
                <a:spcPct val="115000"/>
              </a:lnSpc>
              <a:spcBef>
                <a:spcPts val="0"/>
              </a:spcBef>
              <a:spcAft>
                <a:spcPts val="0"/>
              </a:spcAft>
              <a:buSzPts val="1800"/>
              <a:buAutoNum type="arabicPeriod"/>
            </a:pPr>
            <a:r>
              <a:rPr lang="cs-CZ" sz="2800"/>
              <a:t>Ověření porozumění </a:t>
            </a:r>
            <a:endParaRPr/>
          </a:p>
          <a:p>
            <a:pPr marL="457200" lvl="0" indent="-342900" algn="l" rtl="0">
              <a:lnSpc>
                <a:spcPct val="115000"/>
              </a:lnSpc>
              <a:spcBef>
                <a:spcPts val="0"/>
              </a:spcBef>
              <a:spcAft>
                <a:spcPts val="0"/>
              </a:spcAft>
              <a:buSzPts val="1800"/>
              <a:buAutoNum type="arabicPeriod"/>
            </a:pPr>
            <a:r>
              <a:rPr lang="cs-CZ" sz="2800"/>
              <a:t>Závěr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cs-CZ"/>
              <a:t>První kontakt </a:t>
            </a:r>
            <a:endParaRPr/>
          </a:p>
        </p:txBody>
      </p:sp>
      <p:sp>
        <p:nvSpPr>
          <p:cNvPr id="79" name="Google Shape;79;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endParaRPr/>
          </a:p>
          <a:p>
            <a:pPr marL="0" lvl="0" indent="0" algn="l" rtl="0">
              <a:lnSpc>
                <a:spcPct val="115000"/>
              </a:lnSpc>
              <a:spcBef>
                <a:spcPts val="1600"/>
              </a:spcBef>
              <a:spcAft>
                <a:spcPts val="1600"/>
              </a:spcAft>
              <a:buSzPts val="1800"/>
              <a:buNone/>
            </a:pPr>
            <a:endParaRPr/>
          </a:p>
        </p:txBody>
      </p:sp>
      <p:sp>
        <p:nvSpPr>
          <p:cNvPr id="80" name="Google Shape;80;p7"/>
          <p:cNvSpPr txBox="1"/>
          <p:nvPr/>
        </p:nvSpPr>
        <p:spPr>
          <a:xfrm>
            <a:off x="6443329" y="445023"/>
            <a:ext cx="2530550" cy="1600438"/>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Techniky vedení rozhovoru </a:t>
            </a:r>
            <a:endParaRPr/>
          </a:p>
        </p:txBody>
      </p:sp>
      <p:sp>
        <p:nvSpPr>
          <p:cNvPr id="86" name="Google Shape;86;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cs-CZ"/>
              <a:t>PRVNÍ KONTAKT = Navázání vztahu</a:t>
            </a:r>
            <a:endParaRPr u="sng"/>
          </a:p>
          <a:p>
            <a:pPr marL="285750" lvl="0" indent="-285750" algn="l" rtl="0">
              <a:lnSpc>
                <a:spcPct val="115000"/>
              </a:lnSpc>
              <a:spcBef>
                <a:spcPts val="1600"/>
              </a:spcBef>
              <a:spcAft>
                <a:spcPts val="0"/>
              </a:spcAft>
              <a:buSzPts val="1800"/>
              <a:buChar char="●"/>
            </a:pPr>
            <a:r>
              <a:rPr lang="cs-CZ"/>
              <a:t>Pozdrav</a:t>
            </a:r>
            <a:endParaRPr/>
          </a:p>
          <a:p>
            <a:pPr marL="285750" lvl="0" indent="-285750" algn="l" rtl="0">
              <a:lnSpc>
                <a:spcPct val="115000"/>
              </a:lnSpc>
              <a:spcBef>
                <a:spcPts val="1600"/>
              </a:spcBef>
              <a:spcAft>
                <a:spcPts val="0"/>
              </a:spcAft>
              <a:buSzPts val="1800"/>
              <a:buChar char="●"/>
            </a:pPr>
            <a:r>
              <a:rPr lang="cs-CZ"/>
              <a:t>Podání ruky</a:t>
            </a:r>
            <a:endParaRPr/>
          </a:p>
          <a:p>
            <a:pPr marL="285750" lvl="0" indent="-285750" algn="l" rtl="0">
              <a:lnSpc>
                <a:spcPct val="115000"/>
              </a:lnSpc>
              <a:spcBef>
                <a:spcPts val="1600"/>
              </a:spcBef>
              <a:spcAft>
                <a:spcPts val="0"/>
              </a:spcAft>
              <a:buSzPts val="1800"/>
              <a:buChar char="●"/>
            </a:pPr>
            <a:r>
              <a:rPr lang="cs-CZ"/>
              <a:t>Oslovení jménem</a:t>
            </a:r>
            <a:endParaRPr/>
          </a:p>
          <a:p>
            <a:pPr marL="285750" lvl="0" indent="-285750" algn="l" rtl="0">
              <a:lnSpc>
                <a:spcPct val="115000"/>
              </a:lnSpc>
              <a:spcBef>
                <a:spcPts val="1600"/>
              </a:spcBef>
              <a:spcAft>
                <a:spcPts val="0"/>
              </a:spcAft>
              <a:buSzPts val="1800"/>
              <a:buChar char="●"/>
            </a:pPr>
            <a:r>
              <a:rPr lang="cs-CZ"/>
              <a:t>Úsměv, oční kontakt</a:t>
            </a:r>
            <a:endParaRPr/>
          </a:p>
          <a:p>
            <a:pPr marL="285750" lvl="0" indent="-285750" algn="l" rtl="0">
              <a:lnSpc>
                <a:spcPct val="115000"/>
              </a:lnSpc>
              <a:spcBef>
                <a:spcPts val="1600"/>
              </a:spcBef>
              <a:spcAft>
                <a:spcPts val="0"/>
              </a:spcAft>
              <a:buSzPts val="1800"/>
              <a:buChar char="●"/>
            </a:pPr>
            <a:r>
              <a:rPr lang="cs-CZ"/>
              <a:t>Úvodní konverzace, představení učitele, tématu schůzky</a:t>
            </a:r>
            <a:endParaRPr/>
          </a:p>
          <a:p>
            <a:pPr marL="285750" lvl="0" indent="-285750" algn="l" rtl="0">
              <a:lnSpc>
                <a:spcPct val="115000"/>
              </a:lnSpc>
              <a:spcBef>
                <a:spcPts val="1600"/>
              </a:spcBef>
              <a:spcAft>
                <a:spcPts val="1600"/>
              </a:spcAft>
              <a:buSzPts val="1800"/>
              <a:buChar char="●"/>
            </a:pPr>
            <a:r>
              <a:rPr lang="cs-CZ"/>
              <a:t>Stabilizované tělo = stabilizované emoce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cs-CZ"/>
              <a:t>Aktivní naslouchání</a:t>
            </a:r>
            <a:endParaRPr/>
          </a:p>
        </p:txBody>
      </p:sp>
      <p:sp>
        <p:nvSpPr>
          <p:cNvPr id="92" name="Google Shape;92;p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cs-CZ"/>
              <a:t>Jak?</a:t>
            </a:r>
            <a:endParaRPr/>
          </a:p>
        </p:txBody>
      </p:sp>
      <p:sp>
        <p:nvSpPr>
          <p:cNvPr id="93" name="Google Shape;93;p9"/>
          <p:cNvSpPr txBox="1"/>
          <p:nvPr/>
        </p:nvSpPr>
        <p:spPr>
          <a:xfrm>
            <a:off x="6819013" y="637952"/>
            <a:ext cx="2137501" cy="1600438"/>
          </a:xfrm>
          <a:prstGeom prst="rect">
            <a:avLst/>
          </a:prstGeom>
          <a:noFill/>
          <a:ln>
            <a:noFill/>
          </a:ln>
        </p:spPr>
        <p:txBody>
          <a:bodyPr spcFirstLastPara="1" wrap="square" lIns="91425" tIns="45700" rIns="91425" bIns="45700" anchor="t" anchorCtr="0">
            <a:spAutoFit/>
          </a:bodyPr>
          <a:lstStyle/>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chemeClr val="dk1"/>
                </a:solidFill>
                <a:latin typeface="Arial"/>
                <a:ea typeface="Arial"/>
                <a:cs typeface="Arial"/>
                <a:sym typeface="Arial"/>
              </a:rPr>
              <a:t>Navázaní vztahu</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FF0000"/>
                </a:solidFill>
                <a:latin typeface="Arial"/>
                <a:ea typeface="Arial"/>
                <a:cs typeface="Arial"/>
                <a:sym typeface="Arial"/>
              </a:rPr>
              <a:t>Naslouchání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Kladení otázek</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Vysvětlování</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Ověření porozumění </a:t>
            </a:r>
            <a:endParaRPr/>
          </a:p>
          <a:p>
            <a:pPr marL="0" marR="0" lvl="0" indent="-88900" algn="l" rtl="0">
              <a:lnSpc>
                <a:spcPct val="100000"/>
              </a:lnSpc>
              <a:spcBef>
                <a:spcPts val="0"/>
              </a:spcBef>
              <a:spcAft>
                <a:spcPts val="0"/>
              </a:spcAft>
              <a:buClr>
                <a:srgbClr val="000000"/>
              </a:buClr>
              <a:buSzPts val="1400"/>
              <a:buFont typeface="Arial"/>
              <a:buAutoNum type="arabicPeriod"/>
            </a:pPr>
            <a:r>
              <a:rPr lang="cs-CZ" sz="1400" b="0" i="0" u="none" strike="noStrike" cap="none">
                <a:solidFill>
                  <a:srgbClr val="000000"/>
                </a:solidFill>
                <a:latin typeface="Arial"/>
                <a:ea typeface="Arial"/>
                <a:cs typeface="Arial"/>
                <a:sym typeface="Arial"/>
              </a:rPr>
              <a:t>Závěr</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94" name="Google Shape;94;p9"/>
          <p:cNvSpPr/>
          <p:nvPr/>
        </p:nvSpPr>
        <p:spPr>
          <a:xfrm>
            <a:off x="6216502" y="2211572"/>
            <a:ext cx="45719" cy="45719"/>
          </a:xfrm>
          <a:prstGeom prst="rect">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2190</TotalTime>
  <Words>1679</Words>
  <Application>Microsoft Office PowerPoint</Application>
  <PresentationFormat>Předvádění na obrazovce (16:9)</PresentationFormat>
  <Paragraphs>172</Paragraphs>
  <Slides>26</Slides>
  <Notes>25</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26</vt:i4>
      </vt:variant>
    </vt:vector>
  </HeadingPairs>
  <TitlesOfParts>
    <vt:vector size="28" baseType="lpstr">
      <vt:lpstr>Arial</vt:lpstr>
      <vt:lpstr>Simple Light</vt:lpstr>
      <vt:lpstr>Prezentace aplikace PowerPoint</vt:lpstr>
      <vt:lpstr>Teď nás čeká jeden nejtěžší úkolů v semestru</vt:lpstr>
      <vt:lpstr>Hodnocení chování </vt:lpstr>
      <vt:lpstr>Hodnocení – Český jazyk </vt:lpstr>
      <vt:lpstr>Postup při vedení rozhovoru:</vt:lpstr>
      <vt:lpstr>Technika vedení rozhovoru</vt:lpstr>
      <vt:lpstr>První kontakt </vt:lpstr>
      <vt:lpstr>Techniky vedení rozhovoru </vt:lpstr>
      <vt:lpstr>Aktivní naslouchání</vt:lpstr>
      <vt:lpstr>Aktivní naslouchání</vt:lpstr>
      <vt:lpstr>Parafrázování</vt:lpstr>
      <vt:lpstr>Parafrázujte</vt:lpstr>
      <vt:lpstr>Parafrázujte</vt:lpstr>
      <vt:lpstr>Prezentace aplikace PowerPoint</vt:lpstr>
      <vt:lpstr>Zrcadlení</vt:lpstr>
      <vt:lpstr>Zrcadlení:</vt:lpstr>
      <vt:lpstr>Kladení otázek</vt:lpstr>
      <vt:lpstr>Vysvětlování</vt:lpstr>
      <vt:lpstr>Prezentace aplikace PowerPoint</vt:lpstr>
      <vt:lpstr>Ověření porozumění – Teach back metoda</vt:lpstr>
      <vt:lpstr>Závěr = otázka</vt:lpstr>
      <vt:lpstr>Role Play: Učitel – Rodič - Pozorovatel</vt:lpstr>
      <vt:lpstr>Role Play: Učitel – Rodič - Pozorovatel</vt:lpstr>
      <vt:lpstr>Role Play: Učitel – Rodič - Pozorovatel</vt:lpstr>
      <vt:lpstr>Role Play: Učitel – Rodič - Pozorovatel</vt:lpstr>
      <vt:lpstr>Zadání: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Nehyba</dc:creator>
  <cp:lastModifiedBy>Eva Trnová</cp:lastModifiedBy>
  <cp:revision>8</cp:revision>
  <dcterms:modified xsi:type="dcterms:W3CDTF">2022-03-31T15:31:22Z</dcterms:modified>
</cp:coreProperties>
</file>