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5" r:id="rId2"/>
    <p:sldId id="266" r:id="rId3"/>
    <p:sldId id="267" r:id="rId4"/>
    <p:sldId id="268" r:id="rId5"/>
    <p:sldId id="269" r:id="rId6"/>
    <p:sldId id="270" r:id="rId7"/>
    <p:sldId id="271" r:id="rId8"/>
    <p:sldId id="272" r:id="rId9"/>
    <p:sldId id="273" r:id="rId10"/>
    <p:sldId id="274" r:id="rId11"/>
    <p:sldId id="275" r:id="rId12"/>
    <p:sldId id="276" r:id="rId13"/>
    <p:sldId id="256" r:id="rId14"/>
    <p:sldId id="257" r:id="rId15"/>
    <p:sldId id="258" r:id="rId16"/>
    <p:sldId id="259" r:id="rId17"/>
    <p:sldId id="260" r:id="rId18"/>
    <p:sldId id="261" r:id="rId19"/>
    <p:sldId id="262" r:id="rId20"/>
    <p:sldId id="263" r:id="rId21"/>
    <p:sldId id="264" r:id="rId22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52" y="18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chal Černý" userId="47f2631e-daed-4119-b393-426e990e8c21" providerId="ADAL" clId="{C6A32F58-EBF8-4E73-8D03-F30A1580242A}"/>
    <pc:docChg chg="custSel modSld">
      <pc:chgData name="Michal Černý" userId="47f2631e-daed-4119-b393-426e990e8c21" providerId="ADAL" clId="{C6A32F58-EBF8-4E73-8D03-F30A1580242A}" dt="2022-05-01T14:53:52.610" v="42" actId="404"/>
      <pc:docMkLst>
        <pc:docMk/>
      </pc:docMkLst>
      <pc:sldChg chg="modSp mod">
        <pc:chgData name="Michal Černý" userId="47f2631e-daed-4119-b393-426e990e8c21" providerId="ADAL" clId="{C6A32F58-EBF8-4E73-8D03-F30A1580242A}" dt="2022-05-01T14:51:01.808" v="16" actId="20577"/>
        <pc:sldMkLst>
          <pc:docMk/>
          <pc:sldMk cId="469031859" sldId="257"/>
        </pc:sldMkLst>
        <pc:spChg chg="mod">
          <ac:chgData name="Michal Černý" userId="47f2631e-daed-4119-b393-426e990e8c21" providerId="ADAL" clId="{C6A32F58-EBF8-4E73-8D03-F30A1580242A}" dt="2022-05-01T14:51:01.808" v="16" actId="20577"/>
          <ac:spMkLst>
            <pc:docMk/>
            <pc:sldMk cId="469031859" sldId="257"/>
            <ac:spMk id="3" creationId="{76086B69-E99D-F43B-CC07-8C8E364E0079}"/>
          </ac:spMkLst>
        </pc:spChg>
      </pc:sldChg>
      <pc:sldChg chg="modSp mod">
        <pc:chgData name="Michal Černý" userId="47f2631e-daed-4119-b393-426e990e8c21" providerId="ADAL" clId="{C6A32F58-EBF8-4E73-8D03-F30A1580242A}" dt="2022-05-01T14:53:52.610" v="42" actId="404"/>
        <pc:sldMkLst>
          <pc:docMk/>
          <pc:sldMk cId="363304499" sldId="264"/>
        </pc:sldMkLst>
        <pc:spChg chg="mod">
          <ac:chgData name="Michal Černý" userId="47f2631e-daed-4119-b393-426e990e8c21" providerId="ADAL" clId="{C6A32F58-EBF8-4E73-8D03-F30A1580242A}" dt="2022-05-01T14:53:52.610" v="42" actId="404"/>
          <ac:spMkLst>
            <pc:docMk/>
            <pc:sldMk cId="363304499" sldId="264"/>
            <ac:spMk id="3" creationId="{9836048E-24B6-6A20-17D4-8369291481D4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04FA2E1-F433-486C-B9A4-935BF7689ABB}" type="slidenum">
              <a:rPr lang="cs-CZ" smtClean="0"/>
              <a:t>‹#›</a:t>
            </a:fld>
            <a:endParaRPr lang="cs-CZ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1D911E5E-6197-7848-99A5-8C8627D11E8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2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647611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brázky,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04FA2E1-F433-486C-B9A4-935BF7689ABB}" type="slidenum">
              <a:rPr lang="cs-CZ" smtClean="0"/>
              <a:t>‹#›</a:t>
            </a:fld>
            <a:endParaRPr lang="cs-CZ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pic>
        <p:nvPicPr>
          <p:cNvPr id="16" name="Obrázek 8">
            <a:extLst>
              <a:ext uri="{FF2B5EF4-FFF2-40B4-BE49-F238E27FC236}">
                <a16:creationId xmlns:a16="http://schemas.microsoft.com/office/drawing/2014/main" id="{A9039D6B-799E-F449-83E9-C13BAA09AF7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12970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04FA2E1-F433-486C-B9A4-935BF7689ABB}" type="slidenum">
              <a:rPr lang="cs-CZ" smtClean="0"/>
              <a:t>‹#›</a:t>
            </a:fld>
            <a:endParaRPr lang="cs-CZ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E49E2218-4CCF-BC44-930E-B31D9BFD897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857453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04FA2E1-F433-486C-B9A4-935BF7689ABB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DD6941B3-7740-5745-9EAD-9C3115979A6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2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39802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Úvodní snímek - inverzní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904FA2E1-F433-486C-B9A4-935BF7689ABB}" type="slidenum">
              <a:rPr lang="cs-CZ" smtClean="0"/>
              <a:t>‹#›</a:t>
            </a:fld>
            <a:endParaRPr lang="cs-CZ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16CF9942-BE26-4A4C-A2D8-ABA21EDF53C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1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961566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Rozdělovník (alternativní) 2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904FA2E1-F433-486C-B9A4-935BF7689ABB}" type="slidenum">
              <a:rPr lang="cs-CZ" smtClean="0"/>
              <a:t>‹#›</a:t>
            </a:fld>
            <a:endParaRPr lang="cs-CZ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cs-CZ"/>
          </a:p>
        </p:txBody>
      </p:sp>
      <p:pic>
        <p:nvPicPr>
          <p:cNvPr id="11" name="Obrázek 8">
            <a:extLst>
              <a:ext uri="{FF2B5EF4-FFF2-40B4-BE49-F238E27FC236}">
                <a16:creationId xmlns:a16="http://schemas.microsoft.com/office/drawing/2014/main" id="{883B3136-B228-D44A-AB43-48B383AAACD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1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743199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nverzní s obrázkem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5418" cy="593152"/>
          </a:xfrm>
          <a:prstGeom prst="rect">
            <a:avLst/>
          </a:prstGeom>
        </p:spPr>
      </p:pic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marL="0" marR="0" indent="0" algn="l" defTabSz="914400" rtl="0" eaLnBrk="1" fontAlgn="base" latinLnBrk="0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</p:spTree>
    <p:extLst>
      <p:ext uri="{BB962C8B-B14F-4D97-AF65-F5344CB8AC3E}">
        <p14:creationId xmlns:p14="http://schemas.microsoft.com/office/powerpoint/2010/main" val="279030576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MUNI PED slide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042872" y="2021800"/>
            <a:ext cx="4106254" cy="281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241501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661434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83CCD7B-EC43-E912-6E1D-61BECD80BE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C1828467-6269-32FA-F471-26A885E2E6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BA5DF90-12A7-88CA-5471-25DFBF9534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CB360D-9348-4AF9-8C58-0B5EC7304E02}" type="datetimeFigureOut">
              <a:rPr lang="cs-CZ" smtClean="0"/>
              <a:t>27.03.2023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FB2497D-F888-181E-A084-99568092F4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90988E6-0AFA-0B88-A70F-B167C69399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12014-1EF7-48F5-A6C7-22E84DBF7B9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591400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04FA2E1-F433-486C-B9A4-935BF7689ABB}" type="slidenum">
              <a:rPr lang="cs-CZ" smtClean="0"/>
              <a:t>‹#›</a:t>
            </a:fld>
            <a:endParaRPr lang="cs-CZ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3D544807-CCC8-C147-BC84-731878E3FF5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784138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>
          <p15:clr>
            <a:srgbClr val="FBAE40"/>
          </p15:clr>
        </p15:guide>
        <p15:guide id="2" pos="438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04FA2E1-F433-486C-B9A4-935BF7689ABB}" type="slidenum">
              <a:rPr lang="cs-CZ" smtClean="0"/>
              <a:t>‹#›</a:t>
            </a:fld>
            <a:endParaRPr lang="cs-CZ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8" name="Obrázek 8">
            <a:extLst>
              <a:ext uri="{FF2B5EF4-FFF2-40B4-BE49-F238E27FC236}">
                <a16:creationId xmlns:a16="http://schemas.microsoft.com/office/drawing/2014/main" id="{2B69AC62-8722-274E-BC02-F54E66A1027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35885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04FA2E1-F433-486C-B9A4-935BF7689ABB}" type="slidenum">
              <a:rPr lang="cs-CZ" smtClean="0"/>
              <a:t>‹#›</a:t>
            </a:fld>
            <a:endParaRPr 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A8614ED3-CCC3-4849-B628-61C3AB8D12B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039817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>
          <p15:clr>
            <a:srgbClr val="FBAE40"/>
          </p15:clr>
        </p15:guide>
        <p15:guide id="2" pos="7242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04FA2E1-F433-486C-B9A4-935BF7689ABB}" type="slidenum">
              <a:rPr lang="cs-CZ" smtClean="0"/>
              <a:t>‹#›</a:t>
            </a:fld>
            <a:endParaRPr lang="cs-CZ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pPr lvl="0"/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672C6AD4-B64D-9447-94F1-17328863807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9962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04FA2E1-F433-486C-B9A4-935BF7689ABB}" type="slidenum">
              <a:rPr lang="cs-CZ" smtClean="0"/>
              <a:t>‹#›</a:t>
            </a:fld>
            <a:endParaRPr lang="cs-CZ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13" name="Obrázek 8">
            <a:extLst>
              <a:ext uri="{FF2B5EF4-FFF2-40B4-BE49-F238E27FC236}">
                <a16:creationId xmlns:a16="http://schemas.microsoft.com/office/drawing/2014/main" id="{BD079056-37C1-BB41-A10B-5467FD1004C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49230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04FA2E1-F433-486C-B9A4-935BF7689ABB}" type="slidenum">
              <a:rPr lang="cs-CZ" smtClean="0"/>
              <a:t>‹#›</a:t>
            </a:fld>
            <a:endParaRPr lang="cs-CZ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22" name="Obrázek 8">
            <a:extLst>
              <a:ext uri="{FF2B5EF4-FFF2-40B4-BE49-F238E27FC236}">
                <a16:creationId xmlns:a16="http://schemas.microsoft.com/office/drawing/2014/main" id="{81F1F6BC-132D-3746-8DEA-8E0070523DA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658527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04FA2E1-F433-486C-B9A4-935BF7689ABB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21663280-9DA9-6D46-9A85-58C09D41A68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10219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>
          <p15:clr>
            <a:srgbClr val="FBAE40"/>
          </p15:clr>
        </p15:guide>
        <p15:guide id="2" pos="438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04FA2E1-F433-486C-B9A4-935BF7689ABB}" type="slidenum">
              <a:rPr lang="cs-CZ" smtClean="0"/>
              <a:t>‹#›</a:t>
            </a:fld>
            <a:endParaRPr lang="cs-CZ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8" name="Obrázek 8">
            <a:extLst>
              <a:ext uri="{FF2B5EF4-FFF2-40B4-BE49-F238E27FC236}">
                <a16:creationId xmlns:a16="http://schemas.microsoft.com/office/drawing/2014/main" id="{4789C4D8-85B1-0E4B-80EB-3DD1C97BF8B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79880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endParaRPr lang="cs-CZ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904FA2E1-F433-486C-B9A4-935BF7689ABB}" type="slidenum">
              <a:rPr lang="cs-CZ" smtClean="0"/>
              <a:t>‹#›</a:t>
            </a:fld>
            <a:endParaRPr lang="cs-CZ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/>
            </a:pPr>
            <a:r>
              <a:rPr lang="cs-CZ" noProof="0" dirty="0"/>
              <a:t>Kliknutím vložíte text</a:t>
            </a:r>
          </a:p>
        </p:txBody>
      </p:sp>
    </p:spTree>
    <p:extLst>
      <p:ext uri="{BB962C8B-B14F-4D97-AF65-F5344CB8AC3E}">
        <p14:creationId xmlns:p14="http://schemas.microsoft.com/office/powerpoint/2010/main" val="35956665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</p:sldLayoutIdLst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marR="0" indent="0" algn="l" defTabSz="914400" rtl="0" eaLnBrk="1" fontAlgn="base" latinLnBrk="0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tabLst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20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>
          <p15:clr>
            <a:srgbClr val="F26B43"/>
          </p15:clr>
        </p15:guide>
        <p15:guide id="2" pos="438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E1EDFDE-5628-E44C-5A88-D5ED5CDEE6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Disciplinace</a:t>
            </a:r>
            <a:r>
              <a:rPr lang="cs-CZ" dirty="0"/>
              <a:t> jako cesta k normalitě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9A54AFAE-88E3-1AB1-BED1-8A7468372E1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Michal Černý</a:t>
            </a:r>
          </a:p>
        </p:txBody>
      </p:sp>
    </p:spTree>
    <p:extLst>
      <p:ext uri="{BB962C8B-B14F-4D97-AF65-F5344CB8AC3E}">
        <p14:creationId xmlns:p14="http://schemas.microsoft.com/office/powerpoint/2010/main" val="18858545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3202F75-559D-F5FE-F720-795C64CDE0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cs-CZ" dirty="0"/>
              <a:t>Dokážeme nalézt </a:t>
            </a:r>
            <a:r>
              <a:rPr lang="cs-CZ" dirty="0" err="1"/>
              <a:t>diciplinační</a:t>
            </a:r>
            <a:r>
              <a:rPr lang="cs-CZ" dirty="0"/>
              <a:t> prvky v současném vězení?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60657C09-4014-3EBA-8716-1556EDCB739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obrázku 4">
            <a:extLst>
              <a:ext uri="{FF2B5EF4-FFF2-40B4-BE49-F238E27FC236}">
                <a16:creationId xmlns:a16="http://schemas.microsoft.com/office/drawing/2014/main" id="{9C99CC2A-3118-B658-3826-4C3AE021C37F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/>
      </p:sp>
    </p:spTree>
    <p:extLst>
      <p:ext uri="{BB962C8B-B14F-4D97-AF65-F5344CB8AC3E}">
        <p14:creationId xmlns:p14="http://schemas.microsoft.com/office/powerpoint/2010/main" val="14491808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2F7FA591-4783-AE33-056E-85401F1EDC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Dokážeme nalézt </a:t>
            </a:r>
            <a:r>
              <a:rPr lang="cs-CZ" dirty="0" err="1"/>
              <a:t>diciplinační</a:t>
            </a:r>
            <a:r>
              <a:rPr lang="cs-CZ" dirty="0"/>
              <a:t> prvky v současné škole?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CDAD208E-375E-569C-B282-924B6900EF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cs-CZ" dirty="0"/>
              <a:t>Architektura</a:t>
            </a:r>
          </a:p>
          <a:p>
            <a:pPr lvl="1"/>
            <a:r>
              <a:rPr lang="cs-CZ" dirty="0"/>
              <a:t>Uspořádání času</a:t>
            </a:r>
          </a:p>
          <a:p>
            <a:pPr lvl="1"/>
            <a:r>
              <a:rPr lang="cs-CZ" dirty="0"/>
              <a:t>Systém trestů a odměn</a:t>
            </a:r>
          </a:p>
          <a:p>
            <a:pPr lvl="1"/>
            <a:r>
              <a:rPr lang="cs-CZ" dirty="0"/>
              <a:t>Distribuce moci</a:t>
            </a:r>
          </a:p>
          <a:p>
            <a:pPr lvl="1"/>
            <a:r>
              <a:rPr lang="cs-CZ" dirty="0"/>
              <a:t>Podmínečné propuštění</a:t>
            </a:r>
          </a:p>
          <a:p>
            <a:pPr lvl="1"/>
            <a:r>
              <a:rPr lang="cs-CZ" dirty="0"/>
              <a:t>Uspořádání cel, donášení</a:t>
            </a:r>
          </a:p>
          <a:p>
            <a:pPr lvl="1"/>
            <a:r>
              <a:rPr lang="cs-CZ" dirty="0"/>
              <a:t>Posuzování žádostí soudem</a:t>
            </a:r>
          </a:p>
          <a:p>
            <a:pPr lvl="1"/>
            <a:r>
              <a:rPr lang="cs-CZ" dirty="0"/>
              <a:t>Pochvaly</a:t>
            </a:r>
          </a:p>
          <a:p>
            <a:pPr lvl="1"/>
            <a:r>
              <a:rPr lang="cs-CZ" dirty="0"/>
              <a:t>Omezení volného pohybu</a:t>
            </a:r>
          </a:p>
          <a:p>
            <a:pPr lvl="1"/>
            <a:r>
              <a:rPr lang="cs-CZ" dirty="0"/>
              <a:t>…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158352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7E94E5F7-0AFC-6185-5974-7848BDB1E8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Shrnutí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3C04751C-A6A9-64F6-96AD-0BF58A54AE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/>
              <a:t>Cílem </a:t>
            </a:r>
            <a:r>
              <a:rPr lang="cs-CZ" dirty="0" err="1"/>
              <a:t>disticplinace</a:t>
            </a:r>
            <a:r>
              <a:rPr lang="cs-CZ" dirty="0"/>
              <a:t> může být potřeba ovládat společnost nebo (a) nastolovat nové formy normálnosti (velké změny v 19. století). </a:t>
            </a:r>
            <a:r>
              <a:rPr lang="cs-CZ" dirty="0" err="1"/>
              <a:t>Disciplinace</a:t>
            </a:r>
            <a:r>
              <a:rPr lang="cs-CZ" dirty="0"/>
              <a:t> není možná bez dohledu a trestu, který má vždy </a:t>
            </a:r>
            <a:r>
              <a:rPr lang="cs-CZ" dirty="0" err="1"/>
              <a:t>disciplinační</a:t>
            </a:r>
            <a:r>
              <a:rPr lang="cs-CZ" dirty="0"/>
              <a:t> charakter</a:t>
            </a:r>
          </a:p>
          <a:p>
            <a:r>
              <a:rPr lang="cs-CZ" dirty="0" err="1"/>
              <a:t>Disciplinace</a:t>
            </a:r>
            <a:r>
              <a:rPr lang="cs-CZ" dirty="0"/>
              <a:t> utváří normálnost, zbavuje se odchylek</a:t>
            </a:r>
          </a:p>
          <a:p>
            <a:r>
              <a:rPr lang="cs-CZ" dirty="0"/>
              <a:t>K </a:t>
            </a:r>
            <a:r>
              <a:rPr lang="cs-CZ" dirty="0" err="1"/>
              <a:t>disciplinaci</a:t>
            </a:r>
            <a:r>
              <a:rPr lang="cs-CZ" dirty="0"/>
              <a:t> je třeba disponovat institucemi, které jsou ji schopné</a:t>
            </a:r>
          </a:p>
          <a:p>
            <a:r>
              <a:rPr lang="cs-CZ" dirty="0" err="1"/>
              <a:t>Foucault</a:t>
            </a:r>
            <a:r>
              <a:rPr lang="cs-CZ" dirty="0"/>
              <a:t> </a:t>
            </a:r>
            <a:r>
              <a:rPr lang="cs-CZ" dirty="0" err="1"/>
              <a:t>disciplinaci</a:t>
            </a:r>
            <a:r>
              <a:rPr lang="cs-CZ" dirty="0"/>
              <a:t> spojuje s modelem tuhé modernity, kde lze stanovit jasný řád, který lze vymáhat a autority v něm. Co ale ve společnosti tekuté nebo postmoderní?</a:t>
            </a:r>
          </a:p>
          <a:p>
            <a:r>
              <a:rPr lang="cs-CZ" dirty="0"/>
              <a:t>U </a:t>
            </a:r>
            <a:r>
              <a:rPr lang="cs-CZ" dirty="0" err="1"/>
              <a:t>Foucaulta</a:t>
            </a:r>
            <a:r>
              <a:rPr lang="cs-CZ" dirty="0"/>
              <a:t> zásadní roli v </a:t>
            </a:r>
            <a:r>
              <a:rPr lang="cs-CZ" dirty="0" err="1"/>
              <a:t>disciplinaci</a:t>
            </a:r>
            <a:r>
              <a:rPr lang="cs-CZ" dirty="0"/>
              <a:t> hraje věda a technika. Disciplinuje také nás?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1348738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5A4A1C5-29D9-ED48-9A7F-EC6AC6347C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Moc, bezmoc, nemoc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88A921AF-1672-A400-F683-724C9A2C5D0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Michal Černý</a:t>
            </a:r>
          </a:p>
        </p:txBody>
      </p:sp>
    </p:spTree>
    <p:extLst>
      <p:ext uri="{BB962C8B-B14F-4D97-AF65-F5344CB8AC3E}">
        <p14:creationId xmlns:p14="http://schemas.microsoft.com/office/powerpoint/2010/main" val="425136921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FEA63D4-90E0-0ED3-8D09-4DFD0DEF1A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Moc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6086B69-E99D-F43B-CC07-8C8E364E00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Weber: „pravděpodobnost, že jeden člověk bude schopen prosadit svou vůli přes odpor jiných“</a:t>
            </a:r>
          </a:p>
          <a:p>
            <a:r>
              <a:rPr lang="cs-CZ" dirty="0"/>
              <a:t>Sociologická encyklopedie: </a:t>
            </a:r>
            <a:r>
              <a:rPr lang="cs-CZ" i="1" dirty="0"/>
              <a:t>„zpravidla označení vyšší pozice ve spol. vztahu, někdy v životním prostředí vůbec. Ve spol. vztahu moc obecně znamená schopnost donutit někoho, aby si počínal jinak, než by chtěl.“</a:t>
            </a:r>
          </a:p>
          <a:p>
            <a:r>
              <a:rPr lang="cs-CZ" dirty="0"/>
              <a:t>Sociologická encyklopedie: </a:t>
            </a:r>
            <a:r>
              <a:rPr lang="cs-CZ" i="1" dirty="0"/>
              <a:t>„Ve vztahu k celkovému prostředí tkví moc člověka v rozsahu jeho schopnosti užít a rozvinout svou kapacitu.“</a:t>
            </a:r>
          </a:p>
        </p:txBody>
      </p:sp>
    </p:spTree>
    <p:extLst>
      <p:ext uri="{BB962C8B-B14F-4D97-AF65-F5344CB8AC3E}">
        <p14:creationId xmlns:p14="http://schemas.microsoft.com/office/powerpoint/2010/main" val="46903185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BDD9650-D50A-B5C9-01C0-D48BFD89A9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Moc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D0F7FF7-1B83-24D7-76CB-E3B1B797F1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Moc můžeme sledovat jako zdroj diskursů, jako způsob fungování institucí, vynucování veřejné moci atp.</a:t>
            </a:r>
          </a:p>
          <a:p>
            <a:r>
              <a:rPr lang="cs-CZ" dirty="0"/>
              <a:t>Totalitní systémy jsou založené na myšlence moci nad člověkem v jeho úplnosti (mizí privátní, ale i veřejný prostor)</a:t>
            </a:r>
          </a:p>
          <a:p>
            <a:r>
              <a:rPr lang="cs-CZ" dirty="0"/>
              <a:t>Moc je vždy spojena s prosazováním určitých hodnot</a:t>
            </a:r>
          </a:p>
          <a:p>
            <a:r>
              <a:rPr lang="cs-CZ" dirty="0"/>
              <a:t>Moc není nikdy trvalá</a:t>
            </a:r>
          </a:p>
          <a:p>
            <a:r>
              <a:rPr lang="cs-CZ" dirty="0"/>
              <a:t>Otázkou je:</a:t>
            </a:r>
          </a:p>
          <a:p>
            <a:pPr lvl="1"/>
            <a:r>
              <a:rPr lang="cs-CZ" dirty="0"/>
              <a:t>Je obecně přijímaná představa, že moc je určujícím interakčním prvkem ve společnosti jediná možná? (viz feministická pedagogika)</a:t>
            </a:r>
          </a:p>
          <a:p>
            <a:pPr lvl="1"/>
            <a:r>
              <a:rPr lang="cs-CZ" dirty="0"/>
              <a:t>Kdo moc má a jakým způsobem ji legitimizuje? (Havel a moc bezmocných)</a:t>
            </a:r>
          </a:p>
        </p:txBody>
      </p:sp>
    </p:spTree>
    <p:extLst>
      <p:ext uri="{BB962C8B-B14F-4D97-AF65-F5344CB8AC3E}">
        <p14:creationId xmlns:p14="http://schemas.microsoft.com/office/powerpoint/2010/main" val="196608794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E983A11-4F74-749D-2F24-3EDCB1CCBE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všechno může být zdrojem moci?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9907A85-3974-4D18-52D0-ADDE3E90F0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/>
              <a:t>Dei </a:t>
            </a:r>
            <a:r>
              <a:rPr lang="cs-CZ" dirty="0" err="1"/>
              <a:t>Gratia</a:t>
            </a:r>
            <a:endParaRPr lang="cs-CZ" dirty="0"/>
          </a:p>
          <a:p>
            <a:r>
              <a:rPr lang="cs-CZ" dirty="0"/>
              <a:t>Ontologická diference (modrá krev, šlechtické tituly)</a:t>
            </a:r>
          </a:p>
          <a:p>
            <a:r>
              <a:rPr lang="cs-CZ" dirty="0"/>
              <a:t>Příslušnost k národu, občanství</a:t>
            </a:r>
          </a:p>
          <a:p>
            <a:r>
              <a:rPr lang="cs-CZ" dirty="0"/>
              <a:t>Sociální postavení, příslušnost k určité společenské vrstvě</a:t>
            </a:r>
          </a:p>
          <a:p>
            <a:r>
              <a:rPr lang="cs-CZ" dirty="0"/>
              <a:t>Příslušnost k třídě, třídní původ (marxistické společenské systémy)</a:t>
            </a:r>
          </a:p>
          <a:p>
            <a:r>
              <a:rPr lang="cs-CZ" dirty="0"/>
              <a:t>Gender</a:t>
            </a:r>
          </a:p>
          <a:p>
            <a:r>
              <a:rPr lang="cs-CZ" dirty="0"/>
              <a:t>Vzdělání</a:t>
            </a:r>
          </a:p>
          <a:p>
            <a:r>
              <a:rPr lang="cs-CZ" dirty="0"/>
              <a:t>Úřední aparát, veřejná funkce</a:t>
            </a:r>
          </a:p>
          <a:p>
            <a:r>
              <a:rPr lang="cs-CZ" dirty="0"/>
              <a:t>Demokratická volba</a:t>
            </a:r>
          </a:p>
        </p:txBody>
      </p:sp>
    </p:spTree>
    <p:extLst>
      <p:ext uri="{BB962C8B-B14F-4D97-AF65-F5344CB8AC3E}">
        <p14:creationId xmlns:p14="http://schemas.microsoft.com/office/powerpoint/2010/main" val="124112776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7F36B1E-5E68-C82D-421E-7918A03A98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4280314" cy="451576"/>
          </a:xfrm>
        </p:spPr>
        <p:txBody>
          <a:bodyPr/>
          <a:lstStyle/>
          <a:p>
            <a:r>
              <a:rPr lang="cs-CZ" dirty="0"/>
              <a:t>Feministická pedagogika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244744B-2FDC-7788-443C-E248A97EC2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4162114" cy="4351338"/>
          </a:xfrm>
        </p:spPr>
        <p:txBody>
          <a:bodyPr>
            <a:normAutofit fontScale="77500" lnSpcReduction="20000"/>
          </a:bodyPr>
          <a:lstStyle/>
          <a:p>
            <a:r>
              <a:rPr lang="cs-CZ" dirty="0" err="1"/>
              <a:t>Freire</a:t>
            </a:r>
            <a:r>
              <a:rPr lang="cs-CZ" dirty="0"/>
              <a:t>: problém je, že bohatí vládnou chudým.</a:t>
            </a:r>
          </a:p>
          <a:p>
            <a:r>
              <a:rPr lang="cs-CZ" dirty="0"/>
              <a:t>FP: problém je, že rozhodujícím zdrojem moci je gender</a:t>
            </a:r>
          </a:p>
          <a:p>
            <a:r>
              <a:rPr lang="cs-CZ" dirty="0"/>
              <a:t>Potřebujeme model interakcí, který nebude diskriminační (soutěživý, prosazující určité hodnoty, sociální struktury, ….)</a:t>
            </a:r>
          </a:p>
          <a:p>
            <a:endParaRPr 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A1BB23D7-10C8-DC31-68EB-B6C7FA9BCC5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00314" y="152111"/>
            <a:ext cx="7163421" cy="66680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213621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83F7470-8578-8A90-BCEC-3010E52534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51560" y="586822"/>
            <a:ext cx="3657600" cy="1645920"/>
          </a:xfrm>
        </p:spPr>
        <p:txBody>
          <a:bodyPr>
            <a:normAutofit/>
          </a:bodyPr>
          <a:lstStyle/>
          <a:p>
            <a:r>
              <a:rPr lang="cs-CZ" sz="3200" dirty="0" err="1"/>
              <a:t>Muni</a:t>
            </a:r>
            <a:r>
              <a:rPr lang="cs-CZ" sz="3200" dirty="0"/>
              <a:t> statistika zaměstnanců</a:t>
            </a:r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23D90F62-9837-0242-4730-FA4A1A4130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50106" y="586822"/>
            <a:ext cx="6106742" cy="1645920"/>
          </a:xfrm>
        </p:spPr>
        <p:txBody>
          <a:bodyPr anchor="ctr">
            <a:normAutofit/>
          </a:bodyPr>
          <a:lstStyle/>
          <a:p>
            <a:endParaRPr lang="en-US" sz="180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FFDBD67B-5C42-49A3-872E-2F298DC58F6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7352" y="2643424"/>
            <a:ext cx="5675868" cy="3963670"/>
          </a:xfrm>
          <a:prstGeom prst="rect">
            <a:avLst/>
          </a:prstGeom>
        </p:spPr>
      </p:pic>
      <p:pic>
        <p:nvPicPr>
          <p:cNvPr id="8" name="Obrázek 7">
            <a:extLst>
              <a:ext uri="{FF2B5EF4-FFF2-40B4-BE49-F238E27FC236}">
                <a16:creationId xmlns:a16="http://schemas.microsoft.com/office/drawing/2014/main" id="{F7A92B3A-2472-9324-016F-D99643C3A86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98782" y="2643424"/>
            <a:ext cx="5596539" cy="26692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752864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C9F3480-F3BE-B992-A6D1-9DF753D659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Nemoc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A53460D-0EFE-410E-7105-9B51EA4734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/>
              <a:t>WHO Zdraví je stav </a:t>
            </a:r>
            <a:r>
              <a:rPr lang="cs-CZ" sz="2400" i="1" dirty="0"/>
              <a:t>úplné duševní, tělesné a sociální pohody</a:t>
            </a:r>
            <a:endParaRPr lang="cs-CZ" sz="2400" dirty="0"/>
          </a:p>
          <a:p>
            <a:r>
              <a:rPr lang="cs-CZ" sz="2400" dirty="0"/>
              <a:t>Zdraví či nemoc má i spirituální a sociální rozměr rozměr</a:t>
            </a:r>
          </a:p>
          <a:p>
            <a:endParaRPr lang="cs-CZ" sz="2400" dirty="0"/>
          </a:p>
          <a:p>
            <a:r>
              <a:rPr lang="cs-CZ" sz="2400" dirty="0"/>
              <a:t>Sociální aspekty nemoci (příklady):</a:t>
            </a:r>
          </a:p>
          <a:p>
            <a:pPr lvl="1"/>
            <a:r>
              <a:rPr lang="cs-CZ" sz="1800" dirty="0"/>
              <a:t>Povinnost podrobit se určité proceduře v léčbě</a:t>
            </a:r>
          </a:p>
          <a:p>
            <a:pPr lvl="1"/>
            <a:r>
              <a:rPr lang="cs-CZ" sz="1800" dirty="0"/>
              <a:t>Povinnost podrobit se určité intepretaci svého stavu</a:t>
            </a:r>
          </a:p>
          <a:p>
            <a:pPr lvl="1"/>
            <a:r>
              <a:rPr lang="cs-CZ" sz="1800" dirty="0"/>
              <a:t>Právo na úlevu v pracovním nebo studijním procesu</a:t>
            </a:r>
          </a:p>
          <a:p>
            <a:pPr lvl="1"/>
            <a:r>
              <a:rPr lang="cs-CZ" sz="1800" dirty="0"/>
              <a:t>Právo na léčbu?</a:t>
            </a:r>
          </a:p>
          <a:p>
            <a:pPr lvl="1"/>
            <a:r>
              <a:rPr lang="cs-CZ" sz="1800" dirty="0"/>
              <a:t>Právo na soucit?</a:t>
            </a:r>
          </a:p>
          <a:p>
            <a:pPr lvl="1"/>
            <a:r>
              <a:rPr lang="cs-CZ" sz="1800" dirty="0"/>
              <a:t>Právo na určitý druh služeb?</a:t>
            </a:r>
          </a:p>
          <a:p>
            <a:r>
              <a:rPr lang="cs-CZ" sz="2400" dirty="0"/>
              <a:t>Eticky důležité: vždy posuzujeme přiměřenost léčby</a:t>
            </a:r>
          </a:p>
          <a:p>
            <a:r>
              <a:rPr lang="cs-CZ" sz="2400" dirty="0"/>
              <a:t>Medicínsky „nový“ přístup je paliativní medicína</a:t>
            </a:r>
          </a:p>
        </p:txBody>
      </p:sp>
    </p:spTree>
    <p:extLst>
      <p:ext uri="{BB962C8B-B14F-4D97-AF65-F5344CB8AC3E}">
        <p14:creationId xmlns:p14="http://schemas.microsoft.com/office/powerpoint/2010/main" val="30237458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A3BD0EC-46DE-BD35-C622-4127AAB2F2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Ruth </a:t>
            </a:r>
            <a:r>
              <a:rPr lang="en-US" dirty="0" err="1"/>
              <a:t>Benedictová</a:t>
            </a:r>
            <a:r>
              <a:rPr lang="cs-CZ" dirty="0"/>
              <a:t>:</a:t>
            </a:r>
            <a:r>
              <a:rPr lang="en-US" dirty="0"/>
              <a:t> </a:t>
            </a:r>
            <a:r>
              <a:rPr lang="en-US" dirty="0" err="1"/>
              <a:t>Chryzantéma</a:t>
            </a:r>
            <a:r>
              <a:rPr lang="en-US" dirty="0"/>
              <a:t> a </a:t>
            </a:r>
            <a:r>
              <a:rPr lang="en-US" dirty="0" err="1"/>
              <a:t>meč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61FD84E-2DB8-2D7A-5258-C510FDF8AC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Kultura viny: zdrojem sociální regulace je vlastní svědomí, hovoříme o autonomní morálce</a:t>
            </a:r>
          </a:p>
          <a:p>
            <a:r>
              <a:rPr lang="cs-CZ" dirty="0"/>
              <a:t>Kultura hanby: zdrojem sociální regulace je společenské odsouzení či uznání určitého činu, hovoříme o heterogenní morálce</a:t>
            </a:r>
          </a:p>
          <a:p>
            <a:endParaRPr lang="cs-CZ" dirty="0"/>
          </a:p>
          <a:p>
            <a:r>
              <a:rPr lang="cs-CZ" dirty="0"/>
              <a:t>Kultura hanby může přerůst do kultury strachu</a:t>
            </a:r>
          </a:p>
          <a:p>
            <a:r>
              <a:rPr lang="cs-CZ" dirty="0"/>
              <a:t>Analýza kultur se většinou studuje na dětech a jejich motivacích chovat se dobře</a:t>
            </a:r>
          </a:p>
          <a:p>
            <a:r>
              <a:rPr lang="cs-CZ" dirty="0"/>
              <a:t>Problém – dobře znamená v každé kultuře něco trochu jiného</a:t>
            </a:r>
          </a:p>
        </p:txBody>
      </p:sp>
    </p:spTree>
    <p:extLst>
      <p:ext uri="{BB962C8B-B14F-4D97-AF65-F5344CB8AC3E}">
        <p14:creationId xmlns:p14="http://schemas.microsoft.com/office/powerpoint/2010/main" val="398422671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37C7211-17E2-01B1-6512-54F8F7BCB3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Nemoc jako sociální fenomén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8D97096-FA18-ADA3-22B4-68D3713A01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0"/>
              <a:t>Léčitelé a zaříkávači</a:t>
            </a:r>
          </a:p>
          <a:p>
            <a:r>
              <a:rPr lang="cs-CZ" sz="2000" dirty="0"/>
              <a:t>Existuje ostrá hranice mezi rozumem a pověrou?</a:t>
            </a:r>
          </a:p>
          <a:p>
            <a:r>
              <a:rPr lang="cs-CZ" sz="2000" dirty="0"/>
              <a:t>Historicky: nemůžeme si společnost ještě ani v 19. století představovat jako „náboženskou“ „</a:t>
            </a:r>
            <a:r>
              <a:rPr lang="cs-CZ" sz="2000" dirty="0" err="1"/>
              <a:t>halíkovského</a:t>
            </a:r>
            <a:r>
              <a:rPr lang="cs-CZ" sz="2000" dirty="0"/>
              <a:t> střihu“.</a:t>
            </a:r>
          </a:p>
          <a:p>
            <a:endParaRPr lang="cs-CZ" sz="2000" dirty="0"/>
          </a:p>
          <a:p>
            <a:r>
              <a:rPr lang="cs-CZ" sz="2000" dirty="0"/>
              <a:t>Nemoc je fenomén v umění a náboženství (14 svatých pomocníků, Legenda zlatá, svatá Helena aj.), objevuje se v poutích (Lurdy 1858, </a:t>
            </a:r>
            <a:r>
              <a:rPr lang="cs-CZ" sz="2000" dirty="0" err="1"/>
              <a:t>Mariazell</a:t>
            </a:r>
            <a:r>
              <a:rPr lang="cs-CZ" sz="2000" dirty="0"/>
              <a:t> 13. stol.), sakrálních stavbách (morové sloupy, svaté schody, …).</a:t>
            </a:r>
          </a:p>
          <a:p>
            <a:r>
              <a:rPr lang="cs-CZ" sz="2000" dirty="0" err="1"/>
              <a:t>Entzauberung</a:t>
            </a:r>
            <a:r>
              <a:rPr lang="cs-CZ" sz="2000" dirty="0"/>
              <a:t> z konce 18. století ale nikdy v plnosti nenastal (české lidové „tradice“ mizí typicky až v době mezi válkami a rychle je nahrazuje marxistický mytologický systém).</a:t>
            </a:r>
          </a:p>
        </p:txBody>
      </p:sp>
    </p:spTree>
    <p:extLst>
      <p:ext uri="{BB962C8B-B14F-4D97-AF65-F5344CB8AC3E}">
        <p14:creationId xmlns:p14="http://schemas.microsoft.com/office/powerpoint/2010/main" val="120466581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7989B67-D088-73C5-42C5-3DC2ADEC1D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Smrt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836048E-24B6-6A20-17D4-8369291481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i="1" dirty="0"/>
              <a:t>„Když potom musejí zemřít, bude snad někdo ušetřen? Všichni živí však mají naději, vždyť: „Živý pes je na tom lépe než mrtvý lev.“ Živí totiž vědí, že musejí zemřít, mrtví však nevědí vůbec nic.“ </a:t>
            </a:r>
            <a:r>
              <a:rPr lang="cs-CZ" sz="2400" dirty="0"/>
              <a:t>(Kaz. 9, 3-5).</a:t>
            </a:r>
          </a:p>
          <a:p>
            <a:r>
              <a:rPr lang="cs-CZ" sz="2400" dirty="0" err="1"/>
              <a:t>Fryčaj</a:t>
            </a:r>
            <a:r>
              <a:rPr lang="cs-CZ" sz="2400" dirty="0"/>
              <a:t> 1830: </a:t>
            </a:r>
            <a:r>
              <a:rPr lang="cs-CZ" sz="2400" i="1" dirty="0"/>
              <a:t>Živ buď nad smrtí slavný vítěz</a:t>
            </a:r>
            <a:endParaRPr lang="cs-CZ" sz="2400" dirty="0"/>
          </a:p>
          <a:p>
            <a:r>
              <a:rPr lang="cs-CZ" sz="2400" dirty="0" err="1"/>
              <a:t>Heidegger</a:t>
            </a:r>
            <a:r>
              <a:rPr lang="cs-CZ" sz="2400" dirty="0"/>
              <a:t>: smrt je mezní situace; nikoli strach z něčeho, ale strach o něco odkrývá strukturu našeho Pobytu. Až tehdy, když odložíme všední obstarávání, můžeme v tváří tvář existenciální úzkosti nalézt sebe sama.</a:t>
            </a:r>
          </a:p>
          <a:p>
            <a:r>
              <a:rPr lang="cs-CZ" sz="2400" dirty="0"/>
              <a:t> Pohřební rituály jsou sociálně jedny z nejstabilnějších a nejvíce rozšířených. Všichni nějak ritualizují smrt.</a:t>
            </a:r>
          </a:p>
        </p:txBody>
      </p:sp>
    </p:spTree>
    <p:extLst>
      <p:ext uri="{BB962C8B-B14F-4D97-AF65-F5344CB8AC3E}">
        <p14:creationId xmlns:p14="http://schemas.microsoft.com/office/powerpoint/2010/main" val="3633044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8511E7C-8142-648F-3EB5-8196701525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 anchor="t">
            <a:noAutofit/>
          </a:bodyPr>
          <a:lstStyle/>
          <a:p>
            <a:r>
              <a:rPr lang="cs-CZ" dirty="0"/>
              <a:t>Michel </a:t>
            </a:r>
            <a:r>
              <a:rPr lang="cs-CZ" dirty="0" err="1"/>
              <a:t>Foucault</a:t>
            </a:r>
            <a:endParaRPr lang="cs-CZ" dirty="0"/>
          </a:p>
        </p:txBody>
      </p:sp>
      <p:sp>
        <p:nvSpPr>
          <p:cNvPr id="1030" name="Content Placeholder 2">
            <a:extLst>
              <a:ext uri="{FF2B5EF4-FFF2-40B4-BE49-F238E27FC236}">
                <a16:creationId xmlns:a16="http://schemas.microsoft.com/office/drawing/2014/main" id="{746080F7-606B-16FE-0CDF-C0EFDA4A4775}"/>
              </a:ext>
            </a:extLst>
          </p:cNvPr>
          <p:cNvSpPr>
            <a:spLocks noGrp="1"/>
          </p:cNvSpPr>
          <p:nvPr>
            <p:ph idx="29"/>
          </p:nvPr>
        </p:nvSpPr>
        <p:spPr>
          <a:xfrm>
            <a:off x="720000" y="1701505"/>
            <a:ext cx="5219998" cy="4139998"/>
          </a:xfrm>
        </p:spPr>
        <p:txBody>
          <a:bodyPr/>
          <a:lstStyle/>
          <a:p>
            <a:r>
              <a:rPr lang="cs-CZ" dirty="0"/>
              <a:t>1926-1984</a:t>
            </a:r>
          </a:p>
          <a:p>
            <a:r>
              <a:rPr lang="cs-CZ" dirty="0"/>
              <a:t>Filosof, sociolog</a:t>
            </a:r>
            <a:r>
              <a:rPr lang="cs-CZ"/>
              <a:t>, psycholog </a:t>
            </a:r>
            <a:r>
              <a:rPr lang="cs-CZ" dirty="0"/>
              <a:t>a historik vědy</a:t>
            </a:r>
          </a:p>
          <a:p>
            <a:r>
              <a:rPr lang="cs-CZ" dirty="0"/>
              <a:t>Ovlivněn postmodernou, fenomenologií a strukturalismem</a:t>
            </a:r>
          </a:p>
          <a:p>
            <a:r>
              <a:rPr lang="cs-CZ" dirty="0"/>
              <a:t>Dílo:</a:t>
            </a:r>
          </a:p>
          <a:p>
            <a:pPr lvl="1"/>
            <a:r>
              <a:rPr lang="cs-CZ" dirty="0"/>
              <a:t>Dohlížet a trestat (1975)</a:t>
            </a:r>
          </a:p>
          <a:p>
            <a:pPr lvl="1"/>
            <a:r>
              <a:rPr lang="cs-CZ" dirty="0"/>
              <a:t>Archeologie vědomí (1969)</a:t>
            </a:r>
          </a:p>
          <a:p>
            <a:pPr lvl="1"/>
            <a:r>
              <a:rPr lang="cs-CZ" dirty="0"/>
              <a:t>Zrození kliniky (1963)</a:t>
            </a:r>
          </a:p>
          <a:p>
            <a:pPr lvl="1"/>
            <a:r>
              <a:rPr lang="cs-CZ" dirty="0"/>
              <a:t>Dějiny šílenství v době osvícenství (1961)</a:t>
            </a:r>
            <a:endParaRPr lang="en-US" dirty="0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D74E9A3A-5E13-DDAF-5671-4EBF728D84B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2" b="33262"/>
          <a:stretch/>
        </p:blipFill>
        <p:spPr bwMode="auto">
          <a:xfrm>
            <a:off x="6251280" y="1701505"/>
            <a:ext cx="5219998" cy="4139998"/>
          </a:xfrm>
          <a:prstGeom prst="rect">
            <a:avLst/>
          </a:prstGeom>
          <a:solidFill>
            <a:srgbClr val="FFFFFF"/>
          </a:solidFill>
        </p:spPr>
      </p:pic>
    </p:spTree>
    <p:extLst>
      <p:ext uri="{BB962C8B-B14F-4D97-AF65-F5344CB8AC3E}">
        <p14:creationId xmlns:p14="http://schemas.microsoft.com/office/powerpoint/2010/main" val="24420783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A769F9E-CA4A-FB68-2B28-2DE4B23885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Michel </a:t>
            </a:r>
            <a:r>
              <a:rPr lang="cs-CZ" dirty="0" err="1"/>
              <a:t>Foucault</a:t>
            </a:r>
            <a:r>
              <a:rPr lang="cs-CZ" dirty="0"/>
              <a:t>: Archeologie vědění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299E04B-7579-212B-591B-62E9CA2A56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Společnost vždy žije v určité sociálně-kulturní vrstvě, která je ovlivněna všemi vrstvami předchozími. Je mezi nimi vždy určitá kontinuita i diskontinuita</a:t>
            </a:r>
          </a:p>
          <a:p>
            <a:r>
              <a:rPr lang="cs-CZ" dirty="0"/>
              <a:t>Pokud chceme porozumět současné kultuře či společnosti, musíme provádět archeologický výzkum:</a:t>
            </a:r>
          </a:p>
          <a:p>
            <a:pPr lvl="1"/>
            <a:r>
              <a:rPr lang="cs-CZ" dirty="0"/>
              <a:t>Texty</a:t>
            </a:r>
          </a:p>
          <a:p>
            <a:pPr lvl="1"/>
            <a:r>
              <a:rPr lang="cs-CZ" dirty="0"/>
              <a:t>Architektura</a:t>
            </a:r>
          </a:p>
          <a:p>
            <a:pPr lvl="1"/>
            <a:r>
              <a:rPr lang="cs-CZ" dirty="0"/>
              <a:t>Praktiky</a:t>
            </a:r>
          </a:p>
          <a:p>
            <a:pPr lvl="1"/>
            <a:r>
              <a:rPr lang="cs-CZ" dirty="0"/>
              <a:t>Obrazové materiály</a:t>
            </a:r>
          </a:p>
          <a:p>
            <a:pPr lvl="1"/>
            <a:r>
              <a:rPr lang="cs-CZ" dirty="0"/>
              <a:t>…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914258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51D54A8-1AAB-B09F-0D9D-60F94FDB6E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Michel </a:t>
            </a:r>
            <a:r>
              <a:rPr lang="cs-CZ" dirty="0" err="1"/>
              <a:t>Foucault</a:t>
            </a:r>
            <a:r>
              <a:rPr lang="cs-CZ" dirty="0"/>
              <a:t>: Dohlížet a trestat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2D7FF8B-9B25-47EE-DCA7-7BA70ADFDC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Moderní společnost je založena na </a:t>
            </a:r>
            <a:r>
              <a:rPr lang="cs-CZ" dirty="0" err="1"/>
              <a:t>disciplinaci</a:t>
            </a:r>
            <a:r>
              <a:rPr lang="cs-CZ" dirty="0"/>
              <a:t> – disciplína ji drží pohromadě</a:t>
            </a:r>
          </a:p>
          <a:p>
            <a:r>
              <a:rPr lang="cs-CZ" dirty="0"/>
              <a:t>Př.: mučení není užitečné, je jen podívanou; avšak cílem trestu v nové společnosti má být náprava vězně</a:t>
            </a:r>
          </a:p>
          <a:p>
            <a:r>
              <a:rPr lang="cs-CZ" dirty="0"/>
              <a:t>Vznikají </a:t>
            </a:r>
            <a:r>
              <a:rPr lang="cs-CZ" dirty="0" err="1"/>
              <a:t>disciplinační</a:t>
            </a:r>
            <a:r>
              <a:rPr lang="cs-CZ" dirty="0"/>
              <a:t> instituce, které utvářejí moderní společnost:</a:t>
            </a:r>
          </a:p>
          <a:p>
            <a:pPr lvl="1"/>
            <a:r>
              <a:rPr lang="cs-CZ" dirty="0"/>
              <a:t>Školy</a:t>
            </a:r>
          </a:p>
          <a:p>
            <a:pPr lvl="1"/>
            <a:r>
              <a:rPr lang="cs-CZ" dirty="0"/>
              <a:t>Vězení</a:t>
            </a:r>
          </a:p>
          <a:p>
            <a:pPr lvl="1"/>
            <a:r>
              <a:rPr lang="cs-CZ" dirty="0"/>
              <a:t>Kasárna</a:t>
            </a:r>
          </a:p>
          <a:p>
            <a:pPr lvl="1"/>
            <a:r>
              <a:rPr lang="cs-CZ" dirty="0"/>
              <a:t>Chudobince</a:t>
            </a:r>
          </a:p>
          <a:p>
            <a:pPr lvl="1"/>
            <a:r>
              <a:rPr lang="cs-CZ" dirty="0"/>
              <a:t>Nemocnice</a:t>
            </a:r>
          </a:p>
          <a:p>
            <a:pPr lvl="1"/>
            <a:r>
              <a:rPr lang="cs-CZ" dirty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34872499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014A543-897D-B800-6E98-F31E1D4C04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Michel </a:t>
            </a:r>
            <a:r>
              <a:rPr lang="cs-CZ" dirty="0" err="1"/>
              <a:t>Foucault</a:t>
            </a:r>
            <a:r>
              <a:rPr lang="cs-CZ" dirty="0"/>
              <a:t>: Dohlížet a trestat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E3E689A-E45C-3BE9-17F3-F16E59A951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Paradox modernity: společnost, která si cenní jedinečnosti trestá každou odchylku</a:t>
            </a:r>
          </a:p>
          <a:p>
            <a:r>
              <a:rPr lang="cs-CZ" dirty="0"/>
              <a:t>Uspořádání nemocnic:</a:t>
            </a:r>
          </a:p>
          <a:p>
            <a:pPr lvl="1"/>
            <a:r>
              <a:rPr lang="cs-CZ" dirty="0"/>
              <a:t>Přehledné místnosti, při vstupu je na první pohled vidět na všechny</a:t>
            </a:r>
          </a:p>
          <a:p>
            <a:pPr lvl="1"/>
            <a:r>
              <a:rPr lang="cs-CZ" dirty="0"/>
              <a:t>Je jasné, co kdo dělá, kde se pohybuje, co jedl, jaké jsou jeho fyziologické parametry</a:t>
            </a:r>
          </a:p>
          <a:p>
            <a:pPr lvl="1"/>
            <a:r>
              <a:rPr lang="cs-CZ" dirty="0"/>
              <a:t>Dodnes lékař rozhoduje o tom, koho propustí a kdy</a:t>
            </a:r>
          </a:p>
          <a:p>
            <a:pPr lvl="1"/>
            <a:r>
              <a:rPr lang="cs-CZ" dirty="0"/>
              <a:t>Dodnes probíhá vizita jako nástroj kontroly</a:t>
            </a:r>
          </a:p>
          <a:p>
            <a:pPr lvl="1"/>
            <a:r>
              <a:rPr lang="cs-CZ" dirty="0"/>
              <a:t>Dodnes denní řád v nemocnici je zcela nesmyslně drakonický (měření teploty v 6 hodin atp.)</a:t>
            </a:r>
          </a:p>
          <a:p>
            <a:pPr lvl="1"/>
            <a:r>
              <a:rPr lang="cs-CZ" dirty="0"/>
              <a:t>Paradox: </a:t>
            </a:r>
            <a:r>
              <a:rPr lang="cs-CZ" dirty="0" err="1"/>
              <a:t>disciplinace</a:t>
            </a:r>
            <a:r>
              <a:rPr lang="cs-CZ" dirty="0"/>
              <a:t> spojená s dohledem nevyžaduje „tvrdé“ sankce</a:t>
            </a:r>
          </a:p>
          <a:p>
            <a:pPr lvl="1"/>
            <a:r>
              <a:rPr lang="cs-CZ" dirty="0"/>
              <a:t>Paradox: věda a vědění složí jako </a:t>
            </a:r>
            <a:r>
              <a:rPr lang="cs-CZ" dirty="0" err="1"/>
              <a:t>disciplinační</a:t>
            </a:r>
            <a:r>
              <a:rPr lang="cs-CZ" dirty="0"/>
              <a:t> prostředek a zdroj moci</a:t>
            </a:r>
          </a:p>
        </p:txBody>
      </p:sp>
    </p:spTree>
    <p:extLst>
      <p:ext uri="{BB962C8B-B14F-4D97-AF65-F5344CB8AC3E}">
        <p14:creationId xmlns:p14="http://schemas.microsoft.com/office/powerpoint/2010/main" val="2926663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14C5FEB-0578-0EEB-6A94-D39271A756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Michel </a:t>
            </a:r>
            <a:r>
              <a:rPr lang="cs-CZ" dirty="0" err="1"/>
              <a:t>Foucault</a:t>
            </a:r>
            <a:r>
              <a:rPr lang="cs-CZ" dirty="0"/>
              <a:t>: Dohlížet a trestat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0FBBFB8-ECF5-D4FF-A411-B6BFADA2C1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 err="1"/>
              <a:t>Disciplinace</a:t>
            </a:r>
            <a:r>
              <a:rPr lang="cs-CZ" dirty="0"/>
              <a:t> umožnila zásadně proměnit a rychle modernizovat společnost</a:t>
            </a:r>
          </a:p>
          <a:p>
            <a:r>
              <a:rPr lang="cs-CZ" dirty="0"/>
              <a:t>Trest – má být jen takový, aby přinesl a) nápravu (</a:t>
            </a:r>
            <a:r>
              <a:rPr lang="cs-CZ" dirty="0" err="1"/>
              <a:t>disciplinaci</a:t>
            </a:r>
            <a:r>
              <a:rPr lang="cs-CZ" dirty="0"/>
              <a:t>) a b) více nelibosti než potenciální libost z přečinu</a:t>
            </a:r>
          </a:p>
          <a:p>
            <a:r>
              <a:rPr lang="cs-CZ" dirty="0"/>
              <a:t>Cílem trestu musí být osvojení si normy (legalismus) – opisování, učení se nazpaměť textů a pouček, důraz na řád, systém</a:t>
            </a:r>
          </a:p>
          <a:p>
            <a:r>
              <a:rPr lang="cs-CZ" dirty="0"/>
              <a:t>Cílem </a:t>
            </a:r>
            <a:r>
              <a:rPr lang="cs-CZ" dirty="0" err="1"/>
              <a:t>disciplinace</a:t>
            </a:r>
            <a:r>
              <a:rPr lang="cs-CZ" dirty="0"/>
              <a:t> (dohledu a trestání) je redukce odchylek</a:t>
            </a:r>
          </a:p>
          <a:p>
            <a:r>
              <a:rPr lang="cs-CZ" dirty="0"/>
              <a:t>Převzetí určitých vnitřních struktur zpracovávaných dobrovolně (pravidla řeholního života otisknutá do fungování nemocnic) se stávají zdrojem heterogenní normy vtisknuté z venčí</a:t>
            </a:r>
          </a:p>
        </p:txBody>
      </p:sp>
    </p:spTree>
    <p:extLst>
      <p:ext uri="{BB962C8B-B14F-4D97-AF65-F5344CB8AC3E}">
        <p14:creationId xmlns:p14="http://schemas.microsoft.com/office/powerpoint/2010/main" val="3362062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5073D0A7-6211-9EF0-2ED4-EA857D0598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cs-CZ" dirty="0"/>
              <a:t>Dokážeme nalézt </a:t>
            </a:r>
            <a:r>
              <a:rPr lang="cs-CZ" dirty="0" err="1"/>
              <a:t>diciplinační</a:t>
            </a:r>
            <a:r>
              <a:rPr lang="cs-CZ" dirty="0"/>
              <a:t> prvky v současné škole?</a:t>
            </a:r>
          </a:p>
        </p:txBody>
      </p:sp>
      <p:sp>
        <p:nvSpPr>
          <p:cNvPr id="2" name="Podnadpis 1">
            <a:extLst>
              <a:ext uri="{FF2B5EF4-FFF2-40B4-BE49-F238E27FC236}">
                <a16:creationId xmlns:a16="http://schemas.microsoft.com/office/drawing/2014/main" id="{DD239991-7F8F-CA03-89B5-430DE047F9D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4D035BBA-4487-AC95-F52D-A0763CAABFFF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/>
      </p:sp>
    </p:spTree>
    <p:extLst>
      <p:ext uri="{BB962C8B-B14F-4D97-AF65-F5344CB8AC3E}">
        <p14:creationId xmlns:p14="http://schemas.microsoft.com/office/powerpoint/2010/main" val="4575954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AAA74F7-CD70-4153-E04F-818257035E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Dokážeme nalézt </a:t>
            </a:r>
            <a:r>
              <a:rPr lang="cs-CZ" dirty="0" err="1"/>
              <a:t>diciplinační</a:t>
            </a:r>
            <a:r>
              <a:rPr lang="cs-CZ" dirty="0"/>
              <a:t> prvky v současné škole?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C95DFE7-1128-8DDE-7E15-A0686F36A4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cs-CZ" dirty="0"/>
              <a:t>Architektura</a:t>
            </a:r>
          </a:p>
          <a:p>
            <a:pPr lvl="1"/>
            <a:r>
              <a:rPr lang="cs-CZ" dirty="0"/>
              <a:t>Uspořádání času</a:t>
            </a:r>
          </a:p>
          <a:p>
            <a:pPr lvl="1"/>
            <a:r>
              <a:rPr lang="cs-CZ" dirty="0"/>
              <a:t>Systém trestů a odměn</a:t>
            </a:r>
          </a:p>
          <a:p>
            <a:pPr lvl="1"/>
            <a:r>
              <a:rPr lang="cs-CZ" dirty="0"/>
              <a:t>Distribuce moci</a:t>
            </a:r>
          </a:p>
          <a:p>
            <a:pPr lvl="1"/>
            <a:r>
              <a:rPr lang="cs-CZ" dirty="0"/>
              <a:t>Klasifikační systém a vysvědčení</a:t>
            </a:r>
          </a:p>
          <a:p>
            <a:pPr lvl="1"/>
            <a:r>
              <a:rPr lang="cs-CZ" dirty="0"/>
              <a:t>Uspořádání tříd, opisování</a:t>
            </a:r>
          </a:p>
          <a:p>
            <a:pPr lvl="1"/>
            <a:r>
              <a:rPr lang="cs-CZ" dirty="0"/>
              <a:t>Třídní schůzky</a:t>
            </a:r>
          </a:p>
          <a:p>
            <a:pPr lvl="1"/>
            <a:r>
              <a:rPr lang="cs-CZ" dirty="0"/>
              <a:t>Pochvaly</a:t>
            </a:r>
          </a:p>
          <a:p>
            <a:pPr lvl="1"/>
            <a:r>
              <a:rPr lang="cs-CZ" dirty="0"/>
              <a:t>Omezení volného pohybu</a:t>
            </a:r>
          </a:p>
          <a:p>
            <a:pPr lvl="1"/>
            <a:r>
              <a:rPr lang="cs-CZ" dirty="0"/>
              <a:t>…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87966166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uni-ped-prezentace-16-9-cz-v11.potx" id="{BF980F82-0351-4C4C-85E7-AC1CF4DBE477}" vid="{193BAAB5-9875-4D70-AE35-2537A0D5A48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muni-ped-prezentace-16-9-cz-v11</Template>
  <TotalTime>0</TotalTime>
  <Words>1177</Words>
  <Application>Microsoft Office PowerPoint</Application>
  <PresentationFormat>Širokoúhlá obrazovka</PresentationFormat>
  <Paragraphs>138</Paragraphs>
  <Slides>21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21</vt:i4>
      </vt:variant>
    </vt:vector>
  </HeadingPairs>
  <TitlesOfParts>
    <vt:vector size="25" baseType="lpstr">
      <vt:lpstr>Arial</vt:lpstr>
      <vt:lpstr>Tahoma</vt:lpstr>
      <vt:lpstr>Wingdings</vt:lpstr>
      <vt:lpstr>Prezentace_MU_CZ</vt:lpstr>
      <vt:lpstr>Disciplinace jako cesta k normalitě</vt:lpstr>
      <vt:lpstr>Ruth Benedictová: Chryzantéma a meč</vt:lpstr>
      <vt:lpstr>Michel Foucault</vt:lpstr>
      <vt:lpstr>Michel Foucault: Archeologie vědění</vt:lpstr>
      <vt:lpstr>Michel Foucault: Dohlížet a trestat</vt:lpstr>
      <vt:lpstr>Michel Foucault: Dohlížet a trestat</vt:lpstr>
      <vt:lpstr>Michel Foucault: Dohlížet a trestat</vt:lpstr>
      <vt:lpstr>Dokážeme nalézt diciplinační prvky v současné škole?</vt:lpstr>
      <vt:lpstr>Dokážeme nalézt diciplinační prvky v současné škole?</vt:lpstr>
      <vt:lpstr>Dokážeme nalézt diciplinační prvky v současném vězení?</vt:lpstr>
      <vt:lpstr>Dokážeme nalézt diciplinační prvky v současné škole?</vt:lpstr>
      <vt:lpstr>Shrnutí</vt:lpstr>
      <vt:lpstr>Moc, bezmoc, nemoc</vt:lpstr>
      <vt:lpstr>Moc</vt:lpstr>
      <vt:lpstr>Moc</vt:lpstr>
      <vt:lpstr>Co všechno může být zdrojem moci?</vt:lpstr>
      <vt:lpstr>Feministická pedagogika</vt:lpstr>
      <vt:lpstr>Muni statistika zaměstnanců</vt:lpstr>
      <vt:lpstr>Nemoc</vt:lpstr>
      <vt:lpstr>Nemoc jako sociální fenomén</vt:lpstr>
      <vt:lpstr>Smrt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Moc, bezmoc, nemoc</dc:title>
  <dc:creator>Michal Černý</dc:creator>
  <cp:lastModifiedBy>Michal Černý</cp:lastModifiedBy>
  <cp:revision>2</cp:revision>
  <dcterms:created xsi:type="dcterms:W3CDTF">2022-05-01T14:00:49Z</dcterms:created>
  <dcterms:modified xsi:type="dcterms:W3CDTF">2023-03-27T07:00:02Z</dcterms:modified>
</cp:coreProperties>
</file>