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  <p:sldMasterId id="2147483810" r:id="rId2"/>
  </p:sldMasterIdLst>
  <p:sldIdLst>
    <p:sldId id="256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5" r:id="rId23"/>
    <p:sldId id="296" r:id="rId24"/>
    <p:sldId id="297" r:id="rId25"/>
    <p:sldId id="267" r:id="rId26"/>
  </p:sldIdLst>
  <p:sldSz cx="9144000" cy="6858000" type="screen4x3"/>
  <p:notesSz cx="6858000" cy="9144000"/>
  <p:custDataLst>
    <p:tags r:id="rId27"/>
  </p:custDataLst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-22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AF7707-68D1-46E0-B8CC-D11DD3BDCEAC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C441B4-E5BF-4A1F-A467-CA18A8D525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F7CC7ED-E11D-403E-BA25-4C2F8982CC0C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5B1143A-6BA2-458F-BE46-CCC75323C17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D55514-EF9F-4B63-BBE4-29B10C85C538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B62187-B4B2-479A-AACF-E277FFA157C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EAF7707-68D1-46E0-B8CC-D11DD3BDCEAC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7C441B4-E5BF-4A1F-A467-CA18A8D525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90A4A-8248-4F22-B2F5-422D8A9C1F29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8BD8A70-C1A4-419E-9FC8-E9996193E7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5EDA24-6C70-41FC-A71E-850D7359BBC8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03894F-1B69-4813-A7FF-4D19DD3AB0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CC2F46-DE30-4354-8766-E5F4F71A56B0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01DD921-DAF8-4E6A-8A10-4A0388FE32F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736F174-1DD5-4442-AE45-F2B2568E2C00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9FB0DD-1515-4484-8CC8-3611487FF2D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FB7E84-7D8C-467E-AC47-D90F0F56CADF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CEB628-D422-4A6F-924E-E2C54E00A5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655607-A6DC-418A-A9F0-6139C72368B3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E044DE-1EB1-4F43-B684-8A38E6B8850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9950B5-EF9F-47E6-A3DC-6FEC7BED76F9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6C5BB85-95BB-4642-9469-14F30C5CF4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90A4A-8248-4F22-B2F5-422D8A9C1F29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8BD8A70-C1A4-419E-9FC8-E9996193E73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8021FDE-020E-4FC2-8A22-359BBF38B3EF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9C4C01-8057-4A91-8BD3-1FF097D38D9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F7CC7ED-E11D-403E-BA25-4C2F8982CC0C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5B1143A-6BA2-458F-BE46-CCC75323C17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4D55514-EF9F-4B63-BBE4-29B10C85C538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FB62187-B4B2-479A-AACF-E277FFA157C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05EDA24-6C70-41FC-A71E-850D7359BBC8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A03894F-1B69-4813-A7FF-4D19DD3AB05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CC2F46-DE30-4354-8766-E5F4F71A56B0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01DD921-DAF8-4E6A-8A10-4A0388FE32F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736F174-1DD5-4442-AE45-F2B2568E2C00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9FB0DD-1515-4484-8CC8-3611487FF2D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6FB7E84-7D8C-467E-AC47-D90F0F56CADF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CEB628-D422-4A6F-924E-E2C54E00A5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F655607-A6DC-418A-A9F0-6139C72368B3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2E044DE-1EB1-4F43-B684-8A38E6B8850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A9950B5-EF9F-47E6-A3DC-6FEC7BED76F9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6C5BB85-95BB-4642-9469-14F30C5CF4E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8021FDE-020E-4FC2-8A22-359BBF38B3EF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F9C4C01-8057-4A91-8BD3-1FF097D38D9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>
              <a:defRPr/>
            </a:pPr>
            <a:fld id="{465F8D09-F334-4F87-9EFC-BB2CCC23E8BB}" type="datetimeFigureOut">
              <a:rPr lang="cs-CZ" smtClean="0"/>
              <a:pPr>
                <a:defRPr/>
              </a:pPr>
              <a:t>22.2.2017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38111694-8B1A-4BAA-8F14-134DE50DA46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pl-PL" b="1" dirty="0" smtClean="0"/>
              <a:t>Věda, technika a technické vzdělávání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Systém školství a technického vzdělávání v ČR a v zahraničí</a:t>
            </a:r>
            <a:endParaRPr lang="cs-CZ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068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Profil absolventa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1" name="Podnadpis 2"/>
          <p:cNvSpPr>
            <a:spLocks noGrp="1"/>
          </p:cNvSpPr>
          <p:nvPr>
            <p:ph type="subTitle" idx="1"/>
          </p:nvPr>
        </p:nvSpPr>
        <p:spPr>
          <a:xfrm>
            <a:off x="1431925" y="1428750"/>
            <a:ext cx="7407275" cy="5000625"/>
          </a:xfrm>
        </p:spPr>
        <p:txBody>
          <a:bodyPr/>
          <a:lstStyle/>
          <a:p>
            <a:pPr marL="26988" algn="just" eaLnBrk="1" hangingPunct="1"/>
            <a:r>
              <a:rPr lang="cs-CZ" smtClean="0">
                <a:solidFill>
                  <a:srgbClr val="FF0000"/>
                </a:solidFill>
              </a:rPr>
              <a:t>Oblasti dovedností: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čtení a kreslení technických výkresů,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základy ručního a strojního obrábění,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zapojování el. obvodů a měření základních veličin,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základní práce s výpočetní technikou.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068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Profil absolventa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8435" name="Podnadpis 2"/>
          <p:cNvSpPr>
            <a:spLocks noGrp="1"/>
          </p:cNvSpPr>
          <p:nvPr>
            <p:ph type="subTitle" idx="1"/>
          </p:nvPr>
        </p:nvSpPr>
        <p:spPr>
          <a:xfrm>
            <a:off x="1431925" y="1428750"/>
            <a:ext cx="7407275" cy="5000625"/>
          </a:xfrm>
        </p:spPr>
        <p:txBody>
          <a:bodyPr/>
          <a:lstStyle/>
          <a:p>
            <a:pPr marL="26988" algn="just" eaLnBrk="1" hangingPunct="1"/>
            <a:r>
              <a:rPr lang="cs-CZ" smtClean="0">
                <a:solidFill>
                  <a:srgbClr val="FF0000"/>
                </a:solidFill>
              </a:rPr>
              <a:t>Při vyučovacím procesu musí učitel: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analyzovat učivo,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stanovovat cíle,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motivovat a aktivizovat žáky,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využívat vhodné vyučovací formy a prostředky,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komunikovat s žáky, hodnotit a klasifikovat,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organizovat a řídit školní práci,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komunikovat s okolím (rodiči, ostatními učiteli).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068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Profil absolventa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9459" name="Podnadpis 2"/>
          <p:cNvSpPr>
            <a:spLocks noGrp="1"/>
          </p:cNvSpPr>
          <p:nvPr>
            <p:ph type="subTitle" idx="1"/>
          </p:nvPr>
        </p:nvSpPr>
        <p:spPr>
          <a:xfrm>
            <a:off x="1431925" y="1428750"/>
            <a:ext cx="7407275" cy="5000625"/>
          </a:xfrm>
        </p:spPr>
        <p:txBody>
          <a:bodyPr>
            <a:normAutofit fontScale="92500"/>
          </a:bodyPr>
          <a:lstStyle/>
          <a:p>
            <a:pPr marL="26988" algn="just" eaLnBrk="1" hangingPunct="1"/>
            <a:r>
              <a:rPr lang="cs-CZ" smtClean="0">
                <a:solidFill>
                  <a:srgbClr val="FF0000"/>
                </a:solidFill>
              </a:rPr>
              <a:t>Absolvent studia: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Člověk s hlubokým a aktivním zájmem o techniku.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Techniku chápe jako jednu z nejstarších složek kultury, která je nezbytná pro rozvoj společnosti.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Je vybaven vědomostmi a dovednostmi z klíčových technických disciplín.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Při vzdělávání je veden tak, aby dovedl prakticky využít získané vědomosti.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Proces výuky na základní škole chápe jako proces podněcování a rozvíjení schopnosti žáků.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Je připraven k využívání didaktické a výpočetní techniky.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57313" y="360363"/>
            <a:ext cx="7481887" cy="711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Technické obory - současnost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214438"/>
            <a:ext cx="7407275" cy="5214937"/>
          </a:xfrm>
        </p:spPr>
        <p:txBody>
          <a:bodyPr>
            <a:normAutofit/>
          </a:bodyPr>
          <a:lstStyle/>
          <a:p>
            <a:pPr marL="541782" indent="-514350">
              <a:buFont typeface="+mj-lt"/>
              <a:buAutoNum type="arabicPeriod"/>
              <a:defRPr/>
            </a:pPr>
            <a:r>
              <a:rPr lang="cs-CZ" dirty="0" smtClean="0"/>
              <a:t>Nedostatek zájmu žáků o technické obory.</a:t>
            </a:r>
            <a:endParaRPr lang="cs-CZ" dirty="0" smtClean="0">
              <a:solidFill>
                <a:srgbClr val="002060"/>
              </a:solidFill>
            </a:endParaRPr>
          </a:p>
          <a:p>
            <a:pPr marL="541782" indent="-514350">
              <a:buFont typeface="+mj-lt"/>
              <a:buAutoNum type="arabicPeriod"/>
              <a:defRPr/>
            </a:pPr>
            <a:r>
              <a:rPr lang="cs-CZ" dirty="0" smtClean="0"/>
              <a:t>Krize a zánik mnoha učebních oboru a současně zánik některých odborných učilišť. </a:t>
            </a:r>
          </a:p>
          <a:p>
            <a:pPr marL="541782" indent="-514350">
              <a:buFont typeface="+mj-lt"/>
              <a:buAutoNum type="arabicPeriod"/>
              <a:defRPr/>
            </a:pPr>
            <a:r>
              <a:rPr lang="cs-CZ" dirty="0" smtClean="0"/>
              <a:t>Postupně mizející snaha rodičů předávat svá řemesla svým dětem.</a:t>
            </a:r>
          </a:p>
          <a:p>
            <a:pPr algn="just">
              <a:defRPr/>
            </a:pPr>
            <a:r>
              <a:rPr lang="cs-CZ" dirty="0" smtClean="0"/>
              <a:t> V současnosti jde o nedostatek kvalifikovaných pracovníku v některých (převážně dělnických a řemeslných) profesích, rostoucí nezaměstnanost, problémy s uplatněním absolventů středních škol na trhu práce, potíže s absolventy základních škol.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57313" y="360363"/>
            <a:ext cx="7481887" cy="711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Negativní aspekty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214438"/>
            <a:ext cx="7407275" cy="5214937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dirty="0" smtClean="0"/>
              <a:t>Rušením školních dílen v některých základních školách (zejména ve větších městech) se prakticky neprovádí výuka praktických činností s materiály a je nahrazována teoretickou výukou.</a:t>
            </a:r>
          </a:p>
          <a:p>
            <a:pPr algn="just">
              <a:defRPr/>
            </a:pPr>
            <a:r>
              <a:rPr lang="cs-CZ" dirty="0" smtClean="0"/>
              <a:t>Žáci se zájmem o praktické činnosti ve školních dílnách tak ztrácejí jedinečnou možnost uplatnění svých motorických schopností a dovedností (u žáků nižších ročníku osmiletých gymnázií lze toto prominout). </a:t>
            </a:r>
          </a:p>
          <a:p>
            <a:pPr algn="just">
              <a:defRPr/>
            </a:pPr>
            <a:r>
              <a:rPr lang="cs-CZ" dirty="0" smtClean="0"/>
              <a:t>U žáků tradičních základních škol jsou praktické činnosti velmi významné např. z hlediska volby povolání. </a:t>
            </a:r>
            <a:endParaRPr lang="cs-CZ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711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Východiska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214438"/>
            <a:ext cx="7407275" cy="5214937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dirty="0" smtClean="0"/>
              <a:t>Existují centra volného času, která nabízejí zájmovou činnost rozličného zaměření. </a:t>
            </a:r>
          </a:p>
          <a:p>
            <a:pPr algn="just">
              <a:defRPr/>
            </a:pPr>
            <a:r>
              <a:rPr lang="cs-CZ" dirty="0" smtClean="0"/>
              <a:t>Stávající centra a podobná zařízení – jsou úzce specializovaná (např. letecké modelářství) a pouze pro velmi omezený počet zájemců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defRPr/>
            </a:pPr>
            <a:r>
              <a:rPr lang="cs-CZ" dirty="0" smtClean="0"/>
              <a:t>Klesá počet žáku na základních školách, některé školy se slučují, jiné zanikají.</a:t>
            </a:r>
          </a:p>
          <a:p>
            <a:pPr algn="just">
              <a:defRPr/>
            </a:pPr>
            <a:r>
              <a:rPr lang="cs-CZ" dirty="0" smtClean="0"/>
              <a:t>Uvolněné prostory by možná bylo efektivní využít ke zřízení tzv. </a:t>
            </a:r>
            <a:r>
              <a:rPr lang="cs-CZ" b="1" dirty="0" smtClean="0">
                <a:solidFill>
                  <a:srgbClr val="FF0000"/>
                </a:solidFill>
              </a:rPr>
              <a:t>Technických center mládeže</a:t>
            </a:r>
            <a:r>
              <a:rPr lang="cs-CZ" b="1" dirty="0" smtClean="0"/>
              <a:t>.</a:t>
            </a:r>
            <a:endParaRPr lang="cs-CZ" dirty="0" smtClean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711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Technická centra mládeže (TCM)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214438"/>
            <a:ext cx="7407275" cy="5214937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dirty="0" smtClean="0"/>
              <a:t>Nejde o novou myšlenku (v některých evropských státech něco podobného funguje)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defRPr/>
            </a:pPr>
            <a:r>
              <a:rPr lang="cs-CZ" b="1" dirty="0" smtClean="0">
                <a:solidFill>
                  <a:srgbClr val="FF0000"/>
                </a:solidFill>
              </a:rPr>
              <a:t>Pro koho?</a:t>
            </a:r>
            <a:endParaRPr lang="cs-CZ" dirty="0" smtClean="0">
              <a:solidFill>
                <a:srgbClr val="FF0000"/>
              </a:solidFill>
            </a:endParaRPr>
          </a:p>
          <a:p>
            <a:pPr algn="just">
              <a:defRPr/>
            </a:pPr>
            <a:r>
              <a:rPr lang="cs-CZ" dirty="0" smtClean="0"/>
              <a:t>Technické centrum bude podle své kapacity sloužit především žákům několika okolních základních škol se zaručenou dostupností k zajištění výuky předmětů technického charakteru. </a:t>
            </a:r>
          </a:p>
          <a:p>
            <a:pPr algn="just">
              <a:defRPr/>
            </a:pPr>
            <a:r>
              <a:rPr lang="cs-CZ" dirty="0" smtClean="0"/>
              <a:t>Výuka:</a:t>
            </a:r>
          </a:p>
          <a:p>
            <a:pPr algn="just">
              <a:defRPr/>
            </a:pPr>
            <a:r>
              <a:rPr lang="cs-CZ" i="1" dirty="0" smtClean="0"/>
              <a:t>Design a konstruování, Práce s technickými materiály</a:t>
            </a:r>
            <a:r>
              <a:rPr lang="cs-CZ" dirty="0" smtClean="0"/>
              <a:t>, </a:t>
            </a:r>
            <a:r>
              <a:rPr lang="cs-CZ" i="1" dirty="0" smtClean="0"/>
              <a:t>Provoz a údržba domácnosti, Práce s laboratorní technikou apod.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711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TCM – další úkoly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214438"/>
            <a:ext cx="7407275" cy="5214937"/>
          </a:xfrm>
        </p:spPr>
        <p:txBody>
          <a:bodyPr>
            <a:normAutofit fontScale="92500"/>
          </a:bodyPr>
          <a:lstStyle/>
          <a:p>
            <a:pPr algn="just">
              <a:defRPr/>
            </a:pPr>
            <a:r>
              <a:rPr lang="cs-CZ" dirty="0" smtClean="0"/>
              <a:t>Vzhledem k předpokládanému technickému vybavení by mohlo centrum zajišťovat:</a:t>
            </a:r>
          </a:p>
          <a:p>
            <a:pPr algn="just">
              <a:buFontTx/>
              <a:buChar char="-"/>
              <a:defRPr/>
            </a:pPr>
            <a:r>
              <a:rPr lang="cs-CZ" dirty="0" smtClean="0"/>
              <a:t> dopravní výchovu,</a:t>
            </a:r>
          </a:p>
          <a:p>
            <a:pPr algn="just">
              <a:buFontTx/>
              <a:buChar char="-"/>
              <a:defRPr/>
            </a:pPr>
            <a:r>
              <a:rPr lang="cs-CZ" dirty="0" smtClean="0"/>
              <a:t> část praktické výuky pro zvláštní školy (pokud se v daném regionu vyskytují).</a:t>
            </a:r>
          </a:p>
          <a:p>
            <a:pPr algn="just">
              <a:defRPr/>
            </a:pPr>
            <a:r>
              <a:rPr lang="cs-CZ" dirty="0" smtClean="0"/>
              <a:t>Mimo pravidelnou výuku (v odpoledních a večerních hodinách) bude centrum nabízet: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 různorodou zájmovou činnost – od elementárních ručních prací po práce s technickými materiály, 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 práci na obráběcích strojích, elektrotechnické</a:t>
            </a:r>
          </a:p>
          <a:p>
            <a:pPr algn="just">
              <a:defRPr/>
            </a:pPr>
            <a:r>
              <a:rPr lang="cs-CZ" dirty="0" smtClean="0"/>
              <a:t>činnosti a práce s výpočetní technikou. </a:t>
            </a:r>
          </a:p>
          <a:p>
            <a:pPr algn="just">
              <a:defRPr/>
            </a:pPr>
            <a:r>
              <a:rPr lang="cs-CZ" dirty="0" smtClean="0"/>
              <a:t>Tyto činnosti mohou ekonomicky přispět k provozu.</a:t>
            </a:r>
          </a:p>
          <a:p>
            <a:pPr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711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TCM – personální obsazení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214438"/>
            <a:ext cx="7407275" cy="5214937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dirty="0" smtClean="0"/>
              <a:t>Přípravu výuky, materiál, údržbu zařízení, specializované práce na strojích apod. - zabezpečí technický personál (vyučení a středoškolsky vzdělaní pracovníci – technici).  </a:t>
            </a:r>
          </a:p>
          <a:p>
            <a:pPr algn="just">
              <a:defRPr/>
            </a:pPr>
            <a:r>
              <a:rPr lang="cs-CZ" dirty="0" smtClean="0"/>
              <a:t>Výuku povedou plně kvalifikovaní učitelé (absolventi pedagogických fakult a odborníci na technickou a informační výchovu spolu s asistenty – absolventy</a:t>
            </a:r>
          </a:p>
          <a:p>
            <a:pPr algn="just">
              <a:defRPr/>
            </a:pPr>
            <a:r>
              <a:rPr lang="cs-CZ" dirty="0" smtClean="0"/>
              <a:t>bakalářského studia technického charakteru). </a:t>
            </a:r>
          </a:p>
          <a:p>
            <a:pPr algn="just">
              <a:defRPr/>
            </a:pPr>
            <a:r>
              <a:rPr lang="cs-CZ" dirty="0" smtClean="0"/>
              <a:t>V čele musí být vysokoškolsky vzdělaný manažer, který bude partnerem ředitelům zainteresovaných škol.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711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TCM – časová organizace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214438"/>
            <a:ext cx="7407275" cy="5214937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dirty="0" smtClean="0"/>
              <a:t>Výuka bude probíhat ve větších, 4h blocích. </a:t>
            </a:r>
          </a:p>
          <a:p>
            <a:pPr algn="just">
              <a:defRPr/>
            </a:pPr>
            <a:r>
              <a:rPr lang="cs-CZ" dirty="0" smtClean="0"/>
              <a:t>Ve skupině maximálně 15 žáku. </a:t>
            </a:r>
          </a:p>
          <a:p>
            <a:pPr algn="just">
              <a:defRPr/>
            </a:pPr>
            <a:r>
              <a:rPr lang="cs-CZ" dirty="0" smtClean="0"/>
              <a:t>Pět čtyřhodinových bloků v jedné oblasti (např. ruční obrábění kovů) nahradí pravidelnou půlroční výuku na základní škole. </a:t>
            </a:r>
          </a:p>
          <a:p>
            <a:pPr algn="just">
              <a:defRPr/>
            </a:pPr>
            <a:r>
              <a:rPr lang="cs-CZ" dirty="0" smtClean="0"/>
              <a:t>V centru může být současně v provozu několik</a:t>
            </a:r>
          </a:p>
          <a:p>
            <a:pPr algn="just">
              <a:defRPr/>
            </a:pPr>
            <a:r>
              <a:rPr lang="cs-CZ" dirty="0" smtClean="0"/>
              <a:t>odborných učeben (pro až 75 žáku). </a:t>
            </a:r>
          </a:p>
          <a:p>
            <a:pPr algn="just">
              <a:defRPr/>
            </a:pPr>
            <a:r>
              <a:rPr lang="cs-CZ" dirty="0" smtClean="0"/>
              <a:t>Pokud bude centrum pracovat ve dvou 4h cyklech, znamená to denně v pravidelné výuce až 150 žáku.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711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Základní pojmy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214438"/>
            <a:ext cx="7407275" cy="5214937"/>
          </a:xfrm>
        </p:spPr>
        <p:txBody>
          <a:bodyPr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002060"/>
                </a:solidFill>
              </a:rPr>
              <a:t>Technika</a:t>
            </a:r>
            <a:r>
              <a:rPr lang="cs-CZ" b="1" dirty="0" smtClean="0"/>
              <a:t> </a:t>
            </a:r>
            <a:r>
              <a:rPr lang="cs-CZ" dirty="0" smtClean="0"/>
              <a:t>(z řečtiny </a:t>
            </a:r>
            <a:r>
              <a:rPr lang="cs-CZ" dirty="0" err="1" smtClean="0"/>
              <a:t>techné</a:t>
            </a:r>
            <a:r>
              <a:rPr lang="cs-CZ" dirty="0" smtClean="0"/>
              <a:t> = umět) </a:t>
            </a:r>
            <a:endParaRPr lang="cs-CZ" dirty="0" smtClean="0">
              <a:solidFill>
                <a:srgbClr val="002060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Technická výchova </a:t>
            </a:r>
            <a:r>
              <a:rPr lang="cs-CZ" dirty="0" smtClean="0"/>
              <a:t>– název aprobačního předmětu po vzoru tradičních „výchov“ – tělesné, výtvarné, hudební.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Technické vzdělávání </a:t>
            </a:r>
            <a:r>
              <a:rPr lang="cs-CZ" dirty="0" smtClean="0"/>
              <a:t>– jako jedna z forem technické výchovy,  ale se zřetelem na odlišnost výchovy technika – profesionála.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Termín „technologické vzdělávání“ včetně informačních technologií. (programy UNESCO)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Základní technické vzdělávání </a:t>
            </a:r>
            <a:r>
              <a:rPr lang="cs-CZ" dirty="0" smtClean="0"/>
              <a:t>– jako základ všeobecného vzdělání na základních a středních školách.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Vyučovací předměty – pracovní vyučování, technické činnosti, technologie, praktické činnosti apod.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711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TCM – výhody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214438"/>
            <a:ext cx="7407275" cy="5214937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 Odpadnou problémy s často nekvalitní výukou předmětů technického charakteru (nekvalitní zařízení školních dílen, špatné nářadí a nástroje, nedostatek materiálu apod.). 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 Možnost specializované výuky informačních technologií, např. programování, práce s programy (</a:t>
            </a:r>
            <a:r>
              <a:rPr lang="cs-CZ" dirty="0" err="1" smtClean="0"/>
              <a:t>AutoCad</a:t>
            </a:r>
            <a:r>
              <a:rPr lang="cs-CZ" dirty="0" smtClean="0"/>
              <a:t> apod.).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 Žáci se dostanou do kvalitně vybavených dílen a laboratoří.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 Bude zabezpečena bezpečnost a hygiena práce na nejvyšší možné úrovni.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711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TCM – výhody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214438"/>
            <a:ext cx="7407275" cy="5214937"/>
          </a:xfrm>
        </p:spPr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 Žáci budou moci volit podle svého zájmu druh výuky. 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 V jedné skupině mohou být společně žáci s různých škol.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 Lze předpokládat i zájem o kvalitní trávení volného času.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 Informační centrum může provádět poradenskou činnost a připravovat žáky na volbu vlastní profese.</a:t>
            </a:r>
          </a:p>
          <a:p>
            <a:pPr>
              <a:buFont typeface="Arial" pitchFamily="34" charset="0"/>
              <a:buChar char="•"/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711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TCM – nevýhody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214438"/>
            <a:ext cx="7407275" cy="5214937"/>
          </a:xfrm>
        </p:spPr>
        <p:txBody>
          <a:bodyPr>
            <a:normAutofit lnSpcReduction="10000"/>
          </a:bodyPr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 Přechod žáků do centra, hromadnou dopravou znamená zvýšené riziko při přesunech. (školní autobusy). 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 Při dlouhodobější nepřítomnosti jednotlivců (nemoc) bude u nich docházet k podstatnému zpoždění při osvojování potřebných vědomostí a dovedností (náhradní výuka v odpoledních hodinách, případně přesunem do jiné skupiny, či opakujícího se kurzu apod.).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 Problémy budou s rozvrhem základních škol a organizací práce (výběr povinně volitelných předmětu, dělení a střídání skupin a další problémy vyřeší schopný ředitel).</a:t>
            </a:r>
          </a:p>
          <a:p>
            <a:pPr>
              <a:defRPr/>
            </a:pPr>
            <a:endParaRPr lang="cs-CZ" dirty="0" smtClean="0"/>
          </a:p>
          <a:p>
            <a:pPr>
              <a:buFont typeface="Arial" pitchFamily="34" charset="0"/>
              <a:buChar char="•"/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711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TCM – kdo to zaplatí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214438"/>
            <a:ext cx="7407275" cy="5214937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cs-CZ" dirty="0" smtClean="0"/>
              <a:t> Ten kdo má zájem na elementární technické vzdělanosti naší mládeže a s tím na dalším rozvoji naší společnosti:</a:t>
            </a:r>
          </a:p>
          <a:p>
            <a:pPr algn="just">
              <a:defRPr/>
            </a:pPr>
            <a:r>
              <a:rPr lang="cs-CZ" dirty="0" smtClean="0"/>
              <a:t>vláda, MŠMT – ve spolupráci s Evropskou unií. </a:t>
            </a:r>
          </a:p>
          <a:p>
            <a:pPr algn="just">
              <a:defRPr/>
            </a:pPr>
            <a:r>
              <a:rPr lang="cs-CZ" dirty="0" smtClean="0"/>
              <a:t>Jako sponzoři mohou dobře fungovat výrobní závody.</a:t>
            </a:r>
          </a:p>
          <a:p>
            <a:pPr algn="just">
              <a:defRPr/>
            </a:pPr>
            <a:r>
              <a:rPr lang="cs-CZ" dirty="0" smtClean="0"/>
              <a:t>Iniciativní základní školy by ve vzájemném spojení a spolupráci mohly na vytvoření podobného centra získat finance z Evropských sociálních fondu.</a:t>
            </a:r>
          </a:p>
          <a:p>
            <a:pPr algn="just">
              <a:defRPr/>
            </a:pPr>
            <a:r>
              <a:rPr lang="cs-CZ" dirty="0" smtClean="0"/>
              <a:t>Je to utopie?</a:t>
            </a:r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dirty="0" smtClean="0"/>
          </a:p>
          <a:p>
            <a:pPr>
              <a:buFontTx/>
              <a:buChar char="-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accent1">
                    <a:satMod val="150000"/>
                  </a:schemeClr>
                </a:solidFill>
              </a:rPr>
              <a:t>Literární a elektronické zdroje</a:t>
            </a:r>
            <a:endParaRPr lang="cs-CZ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43116"/>
            <a:ext cx="8229600" cy="42576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	FRIEDMANN, Zdeněk. </a:t>
            </a:r>
            <a:r>
              <a:rPr lang="cs-CZ" sz="2400" i="1" dirty="0" smtClean="0"/>
              <a:t>Didaktika technické výchovy</a:t>
            </a:r>
            <a:r>
              <a:rPr lang="cs-CZ" sz="2400" dirty="0" smtClean="0"/>
              <a:t>. Brno: Pedagogická fakulta MU, 2001. 92 s. ISBN 80-210-2641-3.</a:t>
            </a:r>
            <a:br>
              <a:rPr lang="cs-CZ" sz="2400" dirty="0" smtClean="0"/>
            </a:br>
            <a:r>
              <a:rPr lang="cs-CZ" sz="2400" dirty="0" smtClean="0"/>
              <a:t>BRDIČKA, Bořivoj. </a:t>
            </a:r>
            <a:r>
              <a:rPr lang="cs-CZ" sz="2400" i="1" dirty="0" smtClean="0"/>
              <a:t>Role internetu ve vzdělávání :studijní materiál pro učitele snažící se uplatnit moderní technologie ve výuce</a:t>
            </a:r>
            <a:r>
              <a:rPr lang="cs-CZ" sz="2400" dirty="0" smtClean="0"/>
              <a:t>. Kladno: </a:t>
            </a:r>
            <a:r>
              <a:rPr lang="cs-CZ" sz="2400" dirty="0" err="1" smtClean="0"/>
              <a:t>Aisis</a:t>
            </a:r>
            <a:r>
              <a:rPr lang="cs-CZ" sz="2400" dirty="0" smtClean="0"/>
              <a:t>, 2003. 122 s. ISBN 8023901060.</a:t>
            </a:r>
          </a:p>
          <a:p>
            <a:pPr>
              <a:buNone/>
            </a:pPr>
            <a:r>
              <a:rPr lang="cs-CZ" sz="2400" dirty="0" smtClean="0"/>
              <a:t>	PATURI, Felix R. </a:t>
            </a:r>
            <a:r>
              <a:rPr lang="cs-CZ" sz="2400" i="1" dirty="0" smtClean="0"/>
              <a:t>Kronika techniky</a:t>
            </a:r>
            <a:r>
              <a:rPr lang="cs-CZ" sz="2400" dirty="0" smtClean="0"/>
              <a:t>. 1. </a:t>
            </a:r>
            <a:r>
              <a:rPr lang="cs-CZ" sz="2400" dirty="0" err="1" smtClean="0"/>
              <a:t>vyd</a:t>
            </a:r>
            <a:r>
              <a:rPr lang="cs-CZ" sz="2400" dirty="0" smtClean="0"/>
              <a:t>. Praha: Fortuna </a:t>
            </a:r>
            <a:r>
              <a:rPr lang="cs-CZ" sz="2400" dirty="0" err="1" smtClean="0"/>
              <a:t>Print</a:t>
            </a:r>
            <a:r>
              <a:rPr lang="cs-CZ" sz="2400" dirty="0" smtClean="0"/>
              <a:t>, 1993. 651 s.</a:t>
            </a:r>
          </a:p>
          <a:p>
            <a:pPr eaLnBrk="1" hangingPunct="1">
              <a:buFont typeface="Wingdings 2" pitchFamily="18" charset="2"/>
              <a:buNone/>
            </a:pPr>
            <a:endParaRPr lang="cs-CZ" sz="2800" dirty="0" smtClean="0"/>
          </a:p>
          <a:p>
            <a:pPr eaLnBrk="1" hangingPunct="1">
              <a:buFont typeface="Wingdings 2" pitchFamily="18" charset="2"/>
              <a:buNone/>
            </a:pPr>
            <a:endParaRPr lang="cs-CZ" sz="2800" dirty="0" smtClean="0"/>
          </a:p>
          <a:p>
            <a:pPr eaLnBrk="1" hangingPunct="1">
              <a:buFont typeface="Wingdings 2" pitchFamily="18" charset="2"/>
              <a:buNone/>
            </a:pPr>
            <a:endParaRPr lang="cs-CZ" sz="2800" dirty="0" smtClean="0">
              <a:solidFill>
                <a:srgbClr val="320E04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endParaRPr lang="cs-CZ" sz="28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7112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Základní pojmy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214438"/>
            <a:ext cx="7407275" cy="5214937"/>
          </a:xfrm>
        </p:spPr>
        <p:txBody>
          <a:bodyPr>
            <a:normAutofit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Technické vzdělávání a technická gramotnost: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 umožní žákům poznat účel a význam techniky,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 přispívá k rozvoji psychického potenciálu a manuální zručností,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 vybaví žáky základními technickými vědomostmi,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chemeClr val="tx1"/>
                </a:solidFill>
              </a:rPr>
              <a:t> přiblíží žákům technické profese.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V praxi – učitel technických předmětů na základních školách.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0683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Systém školství a technická výchova v ČR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428750"/>
            <a:ext cx="7407275" cy="5000625"/>
          </a:xfrm>
        </p:spPr>
        <p:txBody>
          <a:bodyPr>
            <a:normAutofit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Standard základního vzdělávání a RVP </a:t>
            </a:r>
            <a:r>
              <a:rPr lang="cs-CZ" dirty="0" smtClean="0"/>
              <a:t>– schválený MŠMT.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/>
              <a:t>Standard stanovuje cíle základního vzdělávání, tedy i oblast pracovních činností a technologií.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rgbClr val="002060"/>
                </a:solidFill>
              </a:rPr>
              <a:t>Oblast pracovních činností a technologií: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rgbClr val="FF0000"/>
                </a:solidFill>
              </a:rPr>
              <a:t>I. Stupeň základní školy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Proces směřuje k tomu, aby se žáci: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- seznámili s používáním jednoduchých nástrojů, osvojili si zásady BOZP, získali praktické dovednosti, představivost, tvořivost.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Okruhy učiva: práce s materiály, montáž a demontáž, sestavování modelů apod.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0683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Systém školství a technická výchova v ČR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428750"/>
            <a:ext cx="7407275" cy="5000625"/>
          </a:xfrm>
        </p:spPr>
        <p:txBody>
          <a:bodyPr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rgbClr val="FF0000"/>
                </a:solidFill>
              </a:rPr>
              <a:t>II. Stupeň základní školy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Proces směřuje k získání uživatelských dovedností v různých oborech a přispívá k vytváření životní a profesní orientace žáků.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Cílem je, aby žáci: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- získali dovednosti v ručním opracování, elektrotechnice, činnostech v domácnosti, naučili se používat při práci vhodné nástroje a pracovat s dostupnou technikou, získali pozitivní vztah k práci a poznatky k další životní a profesní orientaci.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Okruhy učiva: práce s materiály, elektrotechnika, technika, grafická konstrukce, dopravní a stavební systémy.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06838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Systém školství a technická výchova v ČR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428750"/>
            <a:ext cx="7407275" cy="5000625"/>
          </a:xfrm>
        </p:spPr>
        <p:txBody>
          <a:bodyPr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rgbClr val="FF0000"/>
                </a:solidFill>
              </a:rPr>
              <a:t>Školy se speciálními vzdělávacími programy (zvláštní školy)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Výchova a vzdělávání postižených dětí.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Cílem je vybavit absolventy pro vstup do odborného učiliště či praktické školy.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Pracovní vyučování je jedním z dominantních předmětů. 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Dílenské práce v 1.-3. ročníku: práce s drobným materiálem, modelovací hmotou a papírem.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Dílenské práce v 4.-6. ročníku: práce s dřevem, kovem, plasty.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Dílenské práce v 7.-9. ročníku: komplexní práce s materiály a </a:t>
            </a:r>
            <a:r>
              <a:rPr lang="cs-CZ" dirty="0" err="1" smtClean="0">
                <a:solidFill>
                  <a:schemeClr val="tx1"/>
                </a:solidFill>
              </a:rPr>
              <a:t>předprofesionální</a:t>
            </a:r>
            <a:r>
              <a:rPr lang="cs-CZ" dirty="0" smtClean="0">
                <a:solidFill>
                  <a:schemeClr val="tx1"/>
                </a:solidFill>
              </a:rPr>
              <a:t> příprava.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068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Pohled do zahraničí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4339" name="Podnadpis 2"/>
          <p:cNvSpPr>
            <a:spLocks noGrp="1"/>
          </p:cNvSpPr>
          <p:nvPr>
            <p:ph type="subTitle" idx="1"/>
          </p:nvPr>
        </p:nvSpPr>
        <p:spPr>
          <a:xfrm>
            <a:off x="1431925" y="1428750"/>
            <a:ext cx="7407275" cy="5000625"/>
          </a:xfrm>
        </p:spPr>
        <p:txBody>
          <a:bodyPr>
            <a:normAutofit lnSpcReduction="10000"/>
          </a:bodyPr>
          <a:lstStyle/>
          <a:p>
            <a:pPr marL="26988" algn="just" eaLnBrk="1" hangingPunct="1"/>
            <a:r>
              <a:rPr lang="cs-CZ" smtClean="0">
                <a:solidFill>
                  <a:schemeClr val="tx1"/>
                </a:solidFill>
              </a:rPr>
              <a:t>Vzdělávání lze rozdělit na: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preprimární vzdělávání (předškolní),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rgbClr val="FF0000"/>
                </a:solidFill>
              </a:rPr>
              <a:t> primární a základní vzdělávání</a:t>
            </a:r>
            <a:r>
              <a:rPr lang="cs-CZ" smtClean="0">
                <a:solidFill>
                  <a:schemeClr val="tx1"/>
                </a:solidFill>
              </a:rPr>
              <a:t>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sekundární vzdělávání,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terciální a vysokoškolské,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vzdělávání dospělých a distanční.</a:t>
            </a:r>
          </a:p>
          <a:p>
            <a:pPr marL="26988" algn="just" eaLnBrk="1" hangingPunct="1"/>
            <a:r>
              <a:rPr lang="cs-CZ" smtClean="0">
                <a:solidFill>
                  <a:schemeClr val="tx1"/>
                </a:solidFill>
              </a:rPr>
              <a:t>Podle Průchy se obsahy primárního vzdělávání zásadním způsobem neodlišují. Téměř vždy obsahují mateřský a cizí jazyk, matematiku, základy přírodních a společenských věd, uměleckovýchovné a praktické činnosti, tělesnou výchovu.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068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Pohled do zahraničí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1925" y="1428750"/>
            <a:ext cx="7407275" cy="5000625"/>
          </a:xfrm>
        </p:spPr>
        <p:txBody>
          <a:bodyPr>
            <a:normAutofit fontScale="92500" lnSpcReduction="10000"/>
          </a:bodyPr>
          <a:lstStyle/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Francie: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Rukodělné práce a technická výchova 6.-9.r 2h/týdně.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Technologie 8.-9.r 3h/týdně.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Rakousko: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Pracovní vyučování 1.-4.r 2h/týdně.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Pracovní výchova 5.-6.r 2h/týdně.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Technické práce a textilní techniky 7.-8.r 2h/týdně.</a:t>
            </a: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 smtClean="0">
              <a:solidFill>
                <a:schemeClr val="tx1"/>
              </a:solidFill>
            </a:endParaRPr>
          </a:p>
          <a:p>
            <a:pPr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cs-CZ" dirty="0" smtClean="0">
                <a:solidFill>
                  <a:schemeClr val="tx1"/>
                </a:solidFill>
              </a:rPr>
              <a:t>V USA dokument Technology </a:t>
            </a:r>
            <a:r>
              <a:rPr lang="cs-CZ" dirty="0" err="1" smtClean="0">
                <a:solidFill>
                  <a:schemeClr val="tx1"/>
                </a:solidFill>
              </a:rPr>
              <a:t>Content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Standards</a:t>
            </a:r>
            <a:r>
              <a:rPr lang="cs-CZ" dirty="0" smtClean="0">
                <a:solidFill>
                  <a:schemeClr val="tx1"/>
                </a:solidFill>
              </a:rPr>
              <a:t> pro vytvoření nezbytné technické gramotnosti.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1925" y="360363"/>
            <a:ext cx="7407275" cy="106838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>
                <a:solidFill>
                  <a:schemeClr val="tx2">
                    <a:satMod val="130000"/>
                  </a:schemeClr>
                </a:solidFill>
              </a:rPr>
              <a:t>Profil absolventa</a:t>
            </a:r>
            <a:endParaRPr lang="cs-CZ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6387" name="Podnadpis 2"/>
          <p:cNvSpPr>
            <a:spLocks noGrp="1"/>
          </p:cNvSpPr>
          <p:nvPr>
            <p:ph type="subTitle" idx="1"/>
          </p:nvPr>
        </p:nvSpPr>
        <p:spPr>
          <a:xfrm>
            <a:off x="1431925" y="1428750"/>
            <a:ext cx="7407275" cy="5000625"/>
          </a:xfrm>
        </p:spPr>
        <p:txBody>
          <a:bodyPr/>
          <a:lstStyle/>
          <a:p>
            <a:pPr marL="26988" algn="just" eaLnBrk="1" hangingPunct="1"/>
            <a:r>
              <a:rPr lang="cs-CZ" smtClean="0">
                <a:solidFill>
                  <a:schemeClr val="tx1"/>
                </a:solidFill>
              </a:rPr>
              <a:t>Trend vyšší úrovně výchovně vzdělávací práce učitelů základních škol.</a:t>
            </a:r>
          </a:p>
          <a:p>
            <a:pPr marL="26988" algn="just" eaLnBrk="1" hangingPunct="1"/>
            <a:r>
              <a:rPr lang="cs-CZ" smtClean="0">
                <a:solidFill>
                  <a:schemeClr val="tx1"/>
                </a:solidFill>
              </a:rPr>
              <a:t>Oblast techniky vyžaduje celoživotní vzdělávání učitelů.</a:t>
            </a:r>
          </a:p>
          <a:p>
            <a:pPr marL="26988" algn="just" eaLnBrk="1" hangingPunct="1"/>
            <a:r>
              <a:rPr lang="cs-CZ" smtClean="0">
                <a:solidFill>
                  <a:srgbClr val="FF0000"/>
                </a:solidFill>
              </a:rPr>
              <a:t>Oblasti vědomostí: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technika a vzdělávání,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základy průmyslové výroby,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technická grafika,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materiály, technologie a strojní zařízení,</a:t>
            </a:r>
          </a:p>
          <a:p>
            <a:pPr marL="26988" algn="just" eaLnBrk="1" hangingPunct="1">
              <a:buFont typeface="Arial" charset="0"/>
              <a:buChar char="•"/>
            </a:pPr>
            <a:r>
              <a:rPr lang="cs-CZ" smtClean="0">
                <a:solidFill>
                  <a:schemeClr val="tx1"/>
                </a:solidFill>
              </a:rPr>
              <a:t> elektrotechnika a výpočetní technika.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170&quot;&gt;&lt;/object&gt;&lt;object type=&quot;2&quot; unique_id=&quot;10171&quot;&gt;&lt;object type=&quot;3&quot; unique_id=&quot;10172&quot;&gt;&lt;property id=&quot;20148&quot; value=&quot;5&quot;/&gt;&lt;property id=&quot;20300&quot; value=&quot;Slide 1 - &amp;quot;Počítačový design, modelování a konstruování&amp;quot;&quot;/&gt;&lt;property id=&quot;20307&quot; value=&quot;256&quot;/&gt;&lt;/object&gt;&lt;object type=&quot;3&quot; unique_id=&quot;10173&quot;&gt;&lt;property id=&quot;20148&quot; value=&quot;5&quot;/&gt;&lt;property id=&quot;20300&quot; value=&quot;Slide 7 - &amp;quot;3D CAD&amp;quot;&quot;/&gt;&lt;property id=&quot;20307&quot; value=&quot;257&quot;/&gt;&lt;/object&gt;&lt;object type=&quot;3&quot; unique_id=&quot;10174&quot;&gt;&lt;property id=&quot;20148&quot; value=&quot;5&quot;/&gt;&lt;property id=&quot;20300&quot; value=&quot;Slide 8 - &amp;quot;Konstruování v 3D&amp;quot;&quot;/&gt;&lt;property id=&quot;20307&quot; value=&quot;258&quot;/&gt;&lt;/object&gt;&lt;object type=&quot;3&quot; unique_id=&quot;10184&quot;&gt;&lt;property id=&quot;20148&quot; value=&quot;5&quot;/&gt;&lt;property id=&quot;20300&quot; value=&quot;Slide 15 - &amp;quot;Literární a elektronické zdroje&amp;quot;&quot;/&gt;&lt;property id=&quot;20307&quot; value=&quot;267&quot;/&gt;&lt;/object&gt;&lt;object type=&quot;3&quot; unique_id=&quot;10802&quot;&gt;&lt;property id=&quot;20148&quot; value=&quot;5&quot;/&gt;&lt;property id=&quot;20300&quot; value=&quot;Slide 2 - &amp;quot;Osnova&amp;quot;&quot;/&gt;&lt;property id=&quot;20307&quot; value=&quot;275&quot;/&gt;&lt;/object&gt;&lt;object type=&quot;3&quot; unique_id=&quot;10803&quot;&gt;&lt;property id=&quot;20148&quot; value=&quot;5&quot;/&gt;&lt;property id=&quot;20300&quot; value=&quot;Slide 5 - &amp;quot;2D CAD&amp;quot;&quot;/&gt;&lt;property id=&quot;20307&quot; value=&quot;277&quot;/&gt;&lt;/object&gt;&lt;object type=&quot;3&quot; unique_id=&quot;10806&quot;&gt;&lt;property id=&quot;20148&quot; value=&quot;5&quot;/&gt;&lt;property id=&quot;20300&quot; value=&quot;Slide 6 - &amp;quot;Tvorba výkresové dokumentace&amp;quot;&quot;/&gt;&lt;property id=&quot;20307&quot; value=&quot;280&quot;/&gt;&lt;/object&gt;&lt;object type=&quot;3&quot; unique_id=&quot;10993&quot;&gt;&lt;property id=&quot;20148&quot; value=&quot;5&quot;/&gt;&lt;property id=&quot;20300&quot; value=&quot;Slide 9 - &amp;quot;Autodesk Inventor&amp;quot;&quot;/&gt;&lt;property id=&quot;20307&quot; value=&quot;284&quot;/&gt;&lt;/object&gt;&lt;object type=&quot;3&quot; unique_id=&quot;10994&quot;&gt;&lt;property id=&quot;20148&quot; value=&quot;5&quot;/&gt;&lt;property id=&quot;20300&quot; value=&quot;Slide 10 - &amp;quot;Autodesk Inventor&amp;quot;&quot;/&gt;&lt;property id=&quot;20307&quot; value=&quot;286&quot;/&gt;&lt;/object&gt;&lt;object type=&quot;3&quot; unique_id=&quot;10995&quot;&gt;&lt;property id=&quot;20148&quot; value=&quot;5&quot;/&gt;&lt;property id=&quot;20300&quot; value=&quot;Slide 11 - &amp;quot;Autodesk Inventor&amp;quot;&quot;/&gt;&lt;property id=&quot;20307&quot; value=&quot;287&quot;/&gt;&lt;/object&gt;&lt;object type=&quot;3&quot; unique_id=&quot;10997&quot;&gt;&lt;property id=&quot;20148&quot; value=&quot;5&quot;/&gt;&lt;property id=&quot;20300&quot; value=&quot;Slide 13 - &amp;quot;Design a konstruování v 3D&amp;quot;&quot;/&gt;&lt;property id=&quot;20307&quot; value=&quot;285&quot;/&gt;&lt;/object&gt;&lt;object type=&quot;3&quot; unique_id=&quot;11256&quot;&gt;&lt;property id=&quot;20148&quot; value=&quot;5&quot;/&gt;&lt;property id=&quot;20300&quot; value=&quot;Slide 3 - &amp;quot;Osnova&amp;quot;&quot;/&gt;&lt;property id=&quot;20307&quot; value=&quot;291&quot;/&gt;&lt;/object&gt;&lt;object type=&quot;3&quot; unique_id=&quot;11303&quot;&gt;&lt;property id=&quot;20148&quot; value=&quot;5&quot;/&gt;&lt;property id=&quot;20300&quot; value=&quot;Slide 12 - &amp;quot;Design a konstruování v 3D&amp;quot;&quot;/&gt;&lt;property id=&quot;20307&quot; value=&quot;292&quot;/&gt;&lt;/object&gt;&lt;object type=&quot;3&quot; unique_id=&quot;11304&quot;&gt;&lt;property id=&quot;20148&quot; value=&quot;5&quot;/&gt;&lt;property id=&quot;20300&quot; value=&quot;Slide 14 - &amp;quot;Design a konstruování v 3D&amp;quot;&quot;/&gt;&lt;property id=&quot;20307&quot; value=&quot;293&quot;/&gt;&lt;/object&gt;&lt;object type=&quot;3&quot; unique_id=&quot;11321&quot;&gt;&lt;property id=&quot;20148&quot; value=&quot;5&quot;/&gt;&lt;property id=&quot;20300&quot; value=&quot;Slide 4 - &amp;quot;Ukončení&amp;quot;&quot;/&gt;&lt;property id=&quot;20307&quot; value=&quot;29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859</TotalTime>
  <Words>1536</Words>
  <Application>Microsoft Office PowerPoint</Application>
  <PresentationFormat>Předvádění na obrazovce (4:3)</PresentationFormat>
  <Paragraphs>171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24</vt:i4>
      </vt:variant>
    </vt:vector>
  </HeadingPairs>
  <TitlesOfParts>
    <vt:vector size="26" baseType="lpstr">
      <vt:lpstr>Slunovrat</vt:lpstr>
      <vt:lpstr>1_Slunovrat</vt:lpstr>
      <vt:lpstr>Věda, technika a technické vzdělávání</vt:lpstr>
      <vt:lpstr>Základní pojmy</vt:lpstr>
      <vt:lpstr>Základní pojmy</vt:lpstr>
      <vt:lpstr>Systém školství a technická výchova v ČR</vt:lpstr>
      <vt:lpstr>Systém školství a technická výchova v ČR</vt:lpstr>
      <vt:lpstr>Systém školství a technická výchova v ČR</vt:lpstr>
      <vt:lpstr>Pohled do zahraničí</vt:lpstr>
      <vt:lpstr>Pohled do zahraničí</vt:lpstr>
      <vt:lpstr>Profil absolventa</vt:lpstr>
      <vt:lpstr>Profil absolventa</vt:lpstr>
      <vt:lpstr>Profil absolventa</vt:lpstr>
      <vt:lpstr>Profil absolventa</vt:lpstr>
      <vt:lpstr>Technické obory - současnost</vt:lpstr>
      <vt:lpstr>Negativní aspekty</vt:lpstr>
      <vt:lpstr>Východiska</vt:lpstr>
      <vt:lpstr>Technická centra mládeže (TCM)</vt:lpstr>
      <vt:lpstr>TCM – další úkoly</vt:lpstr>
      <vt:lpstr>TCM – personální obsazení</vt:lpstr>
      <vt:lpstr>TCM – časová organizace</vt:lpstr>
      <vt:lpstr>TCM – výhody</vt:lpstr>
      <vt:lpstr>TCM – výhody</vt:lpstr>
      <vt:lpstr>TCM – nevýhody</vt:lpstr>
      <vt:lpstr>TCM – kdo to zaplatí</vt:lpstr>
      <vt:lpstr>Literární a elektronické zdroje</vt:lpstr>
    </vt:vector>
  </TitlesOfParts>
  <Company>ATC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Informační zdroje</dc:title>
  <dc:creator>admin</dc:creator>
  <cp:lastModifiedBy>i5</cp:lastModifiedBy>
  <cp:revision>80</cp:revision>
  <dcterms:created xsi:type="dcterms:W3CDTF">2010-03-01T14:40:18Z</dcterms:created>
  <dcterms:modified xsi:type="dcterms:W3CDTF">2017-02-22T17:56:43Z</dcterms:modified>
</cp:coreProperties>
</file>