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75" r:id="rId3"/>
    <p:sldId id="296" r:id="rId4"/>
    <p:sldId id="295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291" r:id="rId14"/>
    <p:sldId id="297" r:id="rId15"/>
    <p:sldId id="277" r:id="rId16"/>
    <p:sldId id="278" r:id="rId17"/>
    <p:sldId id="279" r:id="rId18"/>
    <p:sldId id="280" r:id="rId19"/>
    <p:sldId id="281" r:id="rId20"/>
    <p:sldId id="282" r:id="rId21"/>
    <p:sldId id="257" r:id="rId22"/>
    <p:sldId id="258" r:id="rId23"/>
    <p:sldId id="268" r:id="rId24"/>
    <p:sldId id="284" r:id="rId25"/>
    <p:sldId id="286" r:id="rId26"/>
    <p:sldId id="287" r:id="rId27"/>
    <p:sldId id="288" r:id="rId28"/>
    <p:sldId id="289" r:id="rId29"/>
    <p:sldId id="292" r:id="rId30"/>
    <p:sldId id="285" r:id="rId31"/>
    <p:sldId id="293" r:id="rId32"/>
    <p:sldId id="306" r:id="rId33"/>
    <p:sldId id="267" r:id="rId34"/>
  </p:sldIdLst>
  <p:sldSz cx="9144000" cy="6858000" type="screen4x3"/>
  <p:notesSz cx="6858000" cy="9144000"/>
  <p:custDataLst>
    <p:tags r:id="rId35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F7707-68D1-46E0-B8CC-D11DD3BDCEAC}" type="datetimeFigureOut">
              <a:rPr lang="cs-CZ" smtClean="0"/>
              <a:pPr>
                <a:defRPr/>
              </a:pPr>
              <a:t>20.2.2023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C441B4-E5BF-4A1F-A467-CA18A8D525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CC7ED-E11D-403E-BA25-4C2F8982CC0C}" type="datetimeFigureOut">
              <a:rPr lang="cs-CZ" smtClean="0"/>
              <a:pPr>
                <a:defRPr/>
              </a:pPr>
              <a:t>20.2.2023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1143A-6BA2-458F-BE46-CCC75323C17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7FB62187-B4B2-479A-AACF-E277FFA157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55514-EF9F-4B63-BBE4-29B10C85C538}" type="datetimeFigureOut">
              <a:rPr lang="cs-CZ" smtClean="0"/>
              <a:pPr>
                <a:defRPr/>
              </a:pPr>
              <a:t>20.2.2023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90A4A-8248-4F22-B2F5-422D8A9C1F29}" type="datetimeFigureOut">
              <a:rPr lang="cs-CZ" smtClean="0"/>
              <a:pPr>
                <a:defRPr/>
              </a:pPr>
              <a:t>20.2.2023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B8BD8A70-C1A4-419E-9FC8-E9996193E73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EDA24-6C70-41FC-A71E-850D7359BBC8}" type="datetimeFigureOut">
              <a:rPr lang="cs-CZ" smtClean="0"/>
              <a:pPr>
                <a:defRPr/>
              </a:pPr>
              <a:t>20.2.2023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03894F-1B69-4813-A7FF-4D19DD3AB0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FFCC2F46-DE30-4354-8766-E5F4F71A56B0}" type="datetimeFigureOut">
              <a:rPr lang="cs-CZ" smtClean="0"/>
              <a:pPr>
                <a:defRPr/>
              </a:pPr>
              <a:t>20.2.2023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D921-DAF8-4E6A-8A10-4A0388FE32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36F174-1DD5-4442-AE45-F2B2568E2C00}" type="datetimeFigureOut">
              <a:rPr lang="cs-CZ" smtClean="0"/>
              <a:pPr>
                <a:defRPr/>
              </a:pPr>
              <a:t>20.2.2023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59FB0DD-1515-4484-8CC8-3611487FF2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B7E84-7D8C-467E-AC47-D90F0F56CADF}" type="datetimeFigureOut">
              <a:rPr lang="cs-CZ" smtClean="0"/>
              <a:pPr>
                <a:defRPr/>
              </a:pPr>
              <a:t>20.2.2023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2CCEB628-D422-4A6F-924E-E2C54E00A5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55607-A6DC-418A-A9F0-6139C72368B3}" type="datetimeFigureOut">
              <a:rPr lang="cs-CZ" smtClean="0"/>
              <a:pPr>
                <a:defRPr/>
              </a:pPr>
              <a:t>20.2.2023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E044DE-1EB1-4F43-B684-8A38E6B885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C5BB85-95BB-4642-9469-14F30C5CF4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9950B5-EF9F-47E6-A3DC-6FEC7BED76F9}" type="datetimeFigureOut">
              <a:rPr lang="cs-CZ" smtClean="0"/>
              <a:pPr>
                <a:defRPr/>
              </a:pPr>
              <a:t>20.2.2023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4F9C4C01-8057-4A91-8BD3-1FF097D38D9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08021FDE-020E-4FC2-8A22-359BBF38B3EF}" type="datetimeFigureOut">
              <a:rPr lang="cs-CZ" smtClean="0"/>
              <a:pPr>
                <a:defRPr/>
              </a:pPr>
              <a:t>20.2.2023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5F8D09-F334-4F87-9EFC-BB2CCC23E8BB}" type="datetimeFigureOut">
              <a:rPr lang="cs-CZ" smtClean="0"/>
              <a:pPr>
                <a:defRPr/>
              </a:pPr>
              <a:t>20.2.2023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8111694-8B1A-4BAA-8F14-134DE50DA4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licad.com/c/progecad-videa" TargetMode="External"/><Relationship Id="rId2" Type="http://schemas.openxmlformats.org/officeDocument/2006/relationships/hyperlink" Target="http://solicad.com/c/progecad-pop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sketch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silvergames.com/en/bridge-builder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dvision.cz/solidworks-2010/" TargetMode="External"/><Relationship Id="rId2" Type="http://schemas.openxmlformats.org/officeDocument/2006/relationships/hyperlink" Target="http://www.solidcam.cz/article.asp?nArticleID=64&amp;nDepartmentID=4&amp;nLanguageI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otime.com/" TargetMode="External"/><Relationship Id="rId4" Type="http://schemas.openxmlformats.org/officeDocument/2006/relationships/hyperlink" Target="http://www.solidworks.com/sw/products/cad-software-3d-design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konstruování a 2D , 3D </a:t>
            </a: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CAD, konstrukční programy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LEGO </a:t>
            </a:r>
            <a:r>
              <a:rPr lang="cs-CZ" dirty="0" smtClean="0"/>
              <a:t>stavebnice:</a:t>
            </a:r>
          </a:p>
          <a:p>
            <a:pPr algn="just"/>
            <a:r>
              <a:rPr lang="cs-CZ" dirty="0" err="1" smtClean="0"/>
              <a:t>Classic</a:t>
            </a:r>
            <a:r>
              <a:rPr lang="cs-CZ" dirty="0" smtClean="0"/>
              <a:t>,</a:t>
            </a:r>
          </a:p>
          <a:p>
            <a:pPr algn="just"/>
            <a:r>
              <a:rPr lang="cs-CZ" dirty="0" err="1" smtClean="0"/>
              <a:t>Technic</a:t>
            </a:r>
            <a:r>
              <a:rPr lang="cs-CZ" dirty="0" smtClean="0"/>
              <a:t>,</a:t>
            </a:r>
          </a:p>
          <a:p>
            <a:pPr algn="just"/>
            <a:r>
              <a:rPr lang="cs-CZ" dirty="0" err="1" smtClean="0"/>
              <a:t>Mindstorms</a:t>
            </a:r>
            <a:r>
              <a:rPr lang="cs-CZ" dirty="0" smtClean="0"/>
              <a:t>,</a:t>
            </a:r>
          </a:p>
          <a:p>
            <a:pPr algn="just"/>
            <a:r>
              <a:rPr lang="cs-CZ" dirty="0" err="1" smtClean="0"/>
              <a:t>Education</a:t>
            </a:r>
            <a:r>
              <a:rPr lang="cs-CZ" dirty="0" smtClean="0"/>
              <a:t>,</a:t>
            </a:r>
          </a:p>
          <a:p>
            <a:pPr algn="just"/>
            <a:r>
              <a:rPr lang="cs-CZ" dirty="0" err="1" smtClean="0"/>
              <a:t>Architecture</a:t>
            </a:r>
            <a:r>
              <a:rPr lang="cs-CZ" dirty="0" smtClean="0"/>
              <a:t> atd.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endParaRPr lang="cs-CZ" dirty="0"/>
          </a:p>
        </p:txBody>
      </p:sp>
      <p:pic>
        <p:nvPicPr>
          <p:cNvPr id="6146" name="Picture 2" descr="http://cache.lego.com/r/www/r/mindstorms/-/media/franchises/mindstorms%202014/products/31313/product_package_mainstage.png?l.r2=-19197901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4629249" cy="28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levnicek.cz/data/foto_zbozi/696/217233-v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7987"/>
            <a:ext cx="2535206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levnicek.cz/data/foto_zbozi/696/218595-va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32" y="4445969"/>
            <a:ext cx="2258616" cy="22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levnicek.cz/data/foto_zbozi/696/212027-v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4159"/>
            <a:ext cx="3259755" cy="20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4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a konstruování na ZŠ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ZŠ Gajdošova: Design a konstruování:</a:t>
            </a:r>
          </a:p>
          <a:p>
            <a:pPr algn="just">
              <a:buFontTx/>
              <a:buChar char="-"/>
            </a:pPr>
            <a:r>
              <a:rPr lang="cs-CZ" dirty="0" smtClean="0"/>
              <a:t>mosty a jejich konstrukce, příhradová konstrukce,</a:t>
            </a:r>
          </a:p>
          <a:p>
            <a:pPr algn="just">
              <a:buFontTx/>
              <a:buChar char="-"/>
            </a:pPr>
            <a:r>
              <a:rPr lang="cs-CZ" dirty="0" smtClean="0"/>
              <a:t>návrh a nosnost mostů (včetně vlastního návrhu).</a:t>
            </a:r>
          </a:p>
          <a:p>
            <a:pPr algn="just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12976"/>
            <a:ext cx="6408712" cy="36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a konstruování na ZŠ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Propojení s fyzikou, zátěžový test:</a:t>
            </a:r>
          </a:p>
          <a:p>
            <a:pPr algn="just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188980" cy="40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7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Design a konstruování a ICT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FF0000"/>
                </a:solidFill>
              </a:rPr>
              <a:t>Pro 2. Stupeň ZŠ</a:t>
            </a:r>
          </a:p>
          <a:p>
            <a:pPr marL="0" indent="0" eaLnBrk="1" hangingPunct="1">
              <a:buNone/>
            </a:pPr>
            <a:r>
              <a:rPr lang="cs-CZ" sz="2600" dirty="0" smtClean="0">
                <a:solidFill>
                  <a:srgbClr val="FF0000"/>
                </a:solidFill>
              </a:rPr>
              <a:t>RVP ZV – Informační a komunikační technologie</a:t>
            </a:r>
          </a:p>
          <a:p>
            <a:pPr marL="0" indent="0" eaLnBrk="1" hangingPunct="1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600" dirty="0"/>
              <a:t>ZPRACOVÁNÍ A VYUŽITÍ </a:t>
            </a:r>
            <a:r>
              <a:rPr lang="cs-CZ" sz="2600" dirty="0" smtClean="0"/>
              <a:t>INFORMACÍ:</a:t>
            </a:r>
          </a:p>
          <a:p>
            <a:pPr marL="0" indent="0">
              <a:buNone/>
            </a:pPr>
            <a:r>
              <a:rPr lang="cs-CZ" sz="2600" dirty="0"/>
              <a:t>Učivo</a:t>
            </a:r>
            <a:endParaRPr lang="cs-CZ" sz="2600" b="1" dirty="0"/>
          </a:p>
          <a:p>
            <a:pPr lvl="0"/>
            <a:r>
              <a:rPr lang="cs-CZ" sz="2600" dirty="0">
                <a:solidFill>
                  <a:srgbClr val="FF0000"/>
                </a:solidFill>
              </a:rPr>
              <a:t>počítačová grafika</a:t>
            </a:r>
            <a:r>
              <a:rPr lang="cs-CZ" sz="2600" dirty="0"/>
              <a:t>, rastrové a vektorové programy</a:t>
            </a:r>
          </a:p>
          <a:p>
            <a:pPr lvl="0"/>
            <a:r>
              <a:rPr lang="cs-CZ" sz="2600" dirty="0"/>
              <a:t>tabulkový editor, vytváření tabulek, porovnávání dat, jednoduché vzorce</a:t>
            </a:r>
          </a:p>
          <a:p>
            <a:pPr lvl="0"/>
            <a:r>
              <a:rPr lang="cs-CZ" sz="2600" dirty="0"/>
              <a:t>prezentace informací (webové stránky, prezentační programy, multimédia)</a:t>
            </a:r>
          </a:p>
          <a:p>
            <a:pPr lvl="0"/>
            <a:r>
              <a:rPr lang="cs-CZ" sz="2600" dirty="0"/>
              <a:t>ochrana práv k duševnímu vlastnictví, copyright, informační etika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8995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CAD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FF0000"/>
                </a:solidFill>
              </a:rPr>
              <a:t>CAD</a:t>
            </a:r>
            <a:r>
              <a:rPr lang="cs-CZ" dirty="0" smtClean="0"/>
              <a:t> –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Aided</a:t>
            </a:r>
            <a:r>
              <a:rPr lang="cs-CZ" dirty="0" smtClean="0"/>
              <a:t> Design (počítačová podpora konstruování). 	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Počítačová podpora konstruování v oblastech: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Strojírenství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Stavebnictví</a:t>
            </a:r>
          </a:p>
          <a:p>
            <a:pPr eaLnBrk="1" hangingPunct="1">
              <a:buFontTx/>
              <a:buChar char="-"/>
            </a:pPr>
            <a:r>
              <a:rPr lang="cs-CZ" dirty="0" smtClean="0"/>
              <a:t>Elektrotechnice</a:t>
            </a:r>
          </a:p>
          <a:p>
            <a:pPr eaLnBrk="1" hangingPunct="1"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Vzdělávání (primární, sekundární, terciální)</a:t>
            </a:r>
          </a:p>
          <a:p>
            <a:pPr marL="0" indent="0" eaLnBrk="1" hangingPunct="1">
              <a:buNone/>
            </a:pPr>
            <a:r>
              <a:rPr lang="cs-CZ" sz="2400" dirty="0" smtClean="0"/>
              <a:t>RVP ZV – Informační a komunikační technologie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2822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2D CAD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None/>
            </a:pPr>
            <a:r>
              <a:rPr lang="cs-CZ" altLang="cs-CZ" sz="2400" dirty="0" err="1">
                <a:latin typeface="Tahoma" pitchFamily="34" charset="0"/>
              </a:rPr>
              <a:t>progeCAD</a:t>
            </a:r>
            <a:r>
              <a:rPr lang="cs-CZ" altLang="cs-CZ" sz="2400" dirty="0">
                <a:latin typeface="Tahoma" pitchFamily="34" charset="0"/>
              </a:rPr>
              <a:t> 2D konstrukční řešení</a:t>
            </a:r>
          </a:p>
          <a:p>
            <a:pPr>
              <a:buNone/>
            </a:pPr>
            <a:r>
              <a:rPr lang="cs-CZ" altLang="cs-CZ" sz="2400" dirty="0" smtClean="0">
                <a:latin typeface="Tahoma" pitchFamily="34" charset="0"/>
                <a:hlinkClick r:id="rId2"/>
              </a:rPr>
              <a:t>http</a:t>
            </a:r>
            <a:r>
              <a:rPr lang="cs-CZ" altLang="cs-CZ" sz="2400" dirty="0">
                <a:latin typeface="Tahoma" pitchFamily="34" charset="0"/>
                <a:hlinkClick r:id="rId2"/>
              </a:rPr>
              <a:t>://</a:t>
            </a:r>
            <a:r>
              <a:rPr lang="cs-CZ" altLang="cs-CZ" sz="2400" dirty="0" smtClean="0">
                <a:latin typeface="Tahoma" pitchFamily="34" charset="0"/>
                <a:hlinkClick r:id="rId2"/>
              </a:rPr>
              <a:t>solicad.com/c/progecad-popis</a:t>
            </a:r>
            <a:endParaRPr lang="cs-CZ" altLang="cs-CZ" sz="2400" dirty="0" smtClean="0">
              <a:latin typeface="Tahoma" pitchFamily="34" charset="0"/>
            </a:endParaRPr>
          </a:p>
          <a:p>
            <a:pPr>
              <a:buNone/>
            </a:pPr>
            <a:r>
              <a:rPr lang="cs-CZ" altLang="cs-CZ" sz="2400" dirty="0" smtClean="0">
                <a:latin typeface="Tahoma" pitchFamily="34" charset="0"/>
              </a:rPr>
              <a:t>Instruktážní videa a manuál:</a:t>
            </a:r>
          </a:p>
          <a:p>
            <a:pPr>
              <a:buNone/>
            </a:pPr>
            <a:r>
              <a:rPr lang="cs-CZ" altLang="cs-CZ" sz="2400" dirty="0">
                <a:latin typeface="Tahoma" pitchFamily="34" charset="0"/>
                <a:hlinkClick r:id="rId3"/>
              </a:rPr>
              <a:t>http://</a:t>
            </a:r>
            <a:r>
              <a:rPr lang="cs-CZ" altLang="cs-CZ" sz="2400" dirty="0" smtClean="0">
                <a:latin typeface="Tahoma" pitchFamily="34" charset="0"/>
                <a:hlinkClick r:id="rId3"/>
              </a:rPr>
              <a:t>solicad.com/c/progecad-videa</a:t>
            </a:r>
            <a:endParaRPr lang="cs-CZ" altLang="cs-CZ" sz="2400" dirty="0" smtClean="0">
              <a:latin typeface="Tahoma" pitchFamily="34" charset="0"/>
            </a:endParaRPr>
          </a:p>
          <a:p>
            <a:pPr>
              <a:buNone/>
            </a:pPr>
            <a:r>
              <a:rPr lang="cs-CZ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pic>
        <p:nvPicPr>
          <p:cNvPr id="1026" name="Picture 2" descr="progeCAD 2016 Professional - alternativa AutoC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867300" cy="305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346201" cy="14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82841"/>
            <a:ext cx="3230593" cy="18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90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Uživatelské rozhraní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4"/>
            <a:ext cx="8504238" cy="5142185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pPr>
              <a:buFont typeface="Wingdings 2" pitchFamily="18" charset="2"/>
              <a:buNone/>
            </a:pPr>
            <a:endParaRPr lang="cs-CZ" sz="1600" dirty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  <a:p>
            <a:pPr>
              <a:buFont typeface="Wingdings 2" pitchFamily="18" charset="2"/>
              <a:buNone/>
            </a:pPr>
            <a:r>
              <a:rPr lang="cs-CZ" sz="1600" dirty="0" smtClean="0"/>
              <a:t>A - Nabídková lišta, B - nástrojový panel a panel hladin, C - Kreslící plocha.</a:t>
            </a:r>
          </a:p>
          <a:p>
            <a:pPr>
              <a:buFont typeface="Wingdings 2" pitchFamily="18" charset="2"/>
              <a:buNone/>
            </a:pPr>
            <a:r>
              <a:rPr lang="pl-PL" sz="1600" dirty="0" smtClean="0"/>
              <a:t>D - Ikona souřadneho systemu, </a:t>
            </a:r>
            <a:r>
              <a:rPr lang="it-IT" sz="1600" dirty="0" smtClean="0"/>
              <a:t>E </a:t>
            </a:r>
            <a:r>
              <a:rPr lang="cs-CZ" sz="1600" dirty="0" smtClean="0"/>
              <a:t>- </a:t>
            </a:r>
            <a:r>
              <a:rPr lang="it-IT" sz="1600" dirty="0" smtClean="0"/>
              <a:t>rozvrženi pro tisk</a:t>
            </a:r>
            <a:r>
              <a:rPr lang="cs-CZ" sz="1600" dirty="0" smtClean="0"/>
              <a:t>, F - Příkazové okno.</a:t>
            </a:r>
          </a:p>
          <a:p>
            <a:pPr>
              <a:buFont typeface="Wingdings 2" pitchFamily="18" charset="2"/>
              <a:buNone/>
            </a:pPr>
            <a:r>
              <a:rPr lang="pl-PL" sz="1600" dirty="0" smtClean="0"/>
              <a:t>G - Stavový řadek, H - Nástrojové panely, </a:t>
            </a:r>
            <a:r>
              <a:rPr lang="cs-CZ" sz="1600" dirty="0" smtClean="0"/>
              <a:t>I - Panel vlastnosti prvku.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7" y="928688"/>
            <a:ext cx="7447771" cy="48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362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744912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849688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4284663" y="4365625"/>
            <a:ext cx="719385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898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502025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101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55771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91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Tvorba výkresové dokumentace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628800"/>
            <a:ext cx="3440112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478338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42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RVP ZV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>
              <a:buNone/>
            </a:pPr>
            <a:r>
              <a:rPr lang="cs-CZ" dirty="0" smtClean="0"/>
              <a:t>Státní úroveň v systému </a:t>
            </a:r>
            <a:r>
              <a:rPr lang="cs-CZ" dirty="0" err="1" smtClean="0"/>
              <a:t>kurikulárních</a:t>
            </a:r>
            <a:r>
              <a:rPr lang="cs-CZ" dirty="0" smtClean="0"/>
              <a:t> dokumentů představují Národní program vzdělávání a rámcové vzdělávací programy (dále jen RVP). Národní program vzdělávání vymezuje počáteční vzdělávání jako celek. RVP vymezují závazné rámce vzdělávání pro jeho jednotlivé etapy – předškolní, základní a střední vzdělávání. </a:t>
            </a:r>
          </a:p>
          <a:p>
            <a:pPr algn="just">
              <a:buNone/>
            </a:pPr>
            <a:r>
              <a:rPr lang="cs-CZ" dirty="0" smtClean="0"/>
              <a:t>Školní úroveň představují školní vzdělávací programy (dále jen ŠVP), podle nichž se uskutečňuje vzdělávání na jednotlivých školách .</a:t>
            </a:r>
          </a:p>
        </p:txBody>
      </p:sp>
    </p:spTree>
    <p:extLst>
      <p:ext uri="{BB962C8B-B14F-4D97-AF65-F5344CB8AC3E}">
        <p14:creationId xmlns:p14="http://schemas.microsoft.com/office/powerpoint/2010/main" val="2328223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err="1" smtClean="0"/>
              <a:t>AutoCAD</a:t>
            </a:r>
            <a:endParaRPr lang="cs-CZ" dirty="0" smtClean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sz="2000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000" b="1" dirty="0" smtClean="0"/>
          </a:p>
          <a:p>
            <a:pPr>
              <a:buFont typeface="Wingdings 2" pitchFamily="18" charset="2"/>
              <a:buNone/>
            </a:pPr>
            <a:endParaRPr lang="cs-CZ" sz="2400" b="1" dirty="0" smtClean="0"/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9" y="1628800"/>
            <a:ext cx="5580113" cy="42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5418559" cy="8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04" y="3429000"/>
            <a:ext cx="6513934" cy="187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38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3D CAD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smtClean="0">
                <a:solidFill>
                  <a:srgbClr val="FF0000"/>
                </a:solidFill>
              </a:rPr>
              <a:t>Současnost a budoucnost konstruování </a:t>
            </a:r>
            <a:r>
              <a:rPr lang="cs-CZ" smtClean="0"/>
              <a:t>– 3D CAD (konstruování) s vazbou na CAM (výroba), CAE (inženýrské aplikace), CAQ (kvalita).</a:t>
            </a:r>
            <a:endParaRPr lang="cs-CZ" i="1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>
                <a:solidFill>
                  <a:srgbClr val="FF0000"/>
                </a:solidFill>
              </a:rPr>
              <a:t>Parametrizace</a:t>
            </a:r>
            <a:r>
              <a:rPr lang="cs-CZ" smtClean="0"/>
              <a:t> – geometrie modelu, vazby v sestavě jsou řízeny parametry (kóty) jsou v podobě proměnných. Možnost propojení s databázemi.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cs-CZ" dirty="0" smtClean="0">
                <a:solidFill>
                  <a:srgbClr val="320E04"/>
                </a:solidFill>
              </a:rPr>
              <a:t>Oblast strojírenství a navrhování výrobků (kov, plasty).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cs-CZ" sz="2800" dirty="0" smtClean="0">
                <a:solidFill>
                  <a:srgbClr val="320E04"/>
                </a:solidFill>
              </a:rPr>
              <a:t>3. generace CAD (parametrické modelování):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Autodesk </a:t>
            </a:r>
            <a:r>
              <a:rPr lang="cs-CZ" sz="2800" dirty="0" err="1" smtClean="0">
                <a:solidFill>
                  <a:srgbClr val="320E04"/>
                </a:solidFill>
              </a:rPr>
              <a:t>Inventor</a:t>
            </a:r>
            <a:r>
              <a:rPr lang="cs-CZ" sz="2800" dirty="0" smtClean="0">
                <a:solidFill>
                  <a:srgbClr val="320E04"/>
                </a:solidFill>
              </a:rPr>
              <a:t>;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Solid Works;</a:t>
            </a:r>
          </a:p>
          <a:p>
            <a:pPr algn="just" eaLnBrk="1" hangingPunct="1">
              <a:buFontTx/>
              <a:buChar char="-"/>
            </a:pPr>
            <a:r>
              <a:rPr lang="cs-CZ" sz="2800" dirty="0" smtClean="0">
                <a:solidFill>
                  <a:srgbClr val="320E04"/>
                </a:solidFill>
              </a:rPr>
              <a:t>Pro </a:t>
            </a:r>
            <a:r>
              <a:rPr lang="cs-CZ" sz="2800" dirty="0" err="1" smtClean="0">
                <a:solidFill>
                  <a:srgbClr val="320E04"/>
                </a:solidFill>
              </a:rPr>
              <a:t>Engineer</a:t>
            </a:r>
            <a:r>
              <a:rPr lang="cs-CZ" sz="2800" dirty="0" smtClean="0">
                <a:solidFill>
                  <a:srgbClr val="320E04"/>
                </a:solidFill>
              </a:rPr>
              <a:t>.</a:t>
            </a:r>
            <a:endParaRPr lang="cs-CZ" sz="2800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1787401" cy="205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229200"/>
            <a:ext cx="1841638" cy="123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6" descr="kol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852936"/>
            <a:ext cx="3419872" cy="222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66285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43" y="3573016"/>
            <a:ext cx="4765082" cy="30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I:\save\znač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648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73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4699"/>
            <a:ext cx="3816424" cy="515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2960"/>
            <a:ext cx="3756189" cy="53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71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3703753" cy="52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605060" cy="31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3908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</a:t>
            </a:r>
            <a:r>
              <a:rPr lang="cs-CZ" dirty="0">
                <a:solidFill>
                  <a:srgbClr val="320E04"/>
                </a:solidFill>
                <a:hlinkClick r:id="rId2"/>
              </a:rPr>
              <a:t>http://www.sketchup.com</a:t>
            </a:r>
            <a:r>
              <a:rPr lang="cs-CZ" dirty="0" smtClean="0">
                <a:solidFill>
                  <a:srgbClr val="320E04"/>
                </a:solidFill>
                <a:hlinkClick r:id="rId2"/>
              </a:rPr>
              <a:t>/</a:t>
            </a:r>
            <a:endParaRPr lang="cs-CZ" dirty="0" smtClean="0">
              <a:solidFill>
                <a:srgbClr val="320E04"/>
              </a:solidFill>
            </a:endParaRPr>
          </a:p>
          <a:p>
            <a:pPr algn="just">
              <a:buNone/>
            </a:pPr>
            <a:r>
              <a:rPr lang="cs-CZ" sz="1600" b="1" dirty="0" smtClean="0">
                <a:solidFill>
                  <a:srgbClr val="320E04"/>
                </a:solidFill>
              </a:rPr>
              <a:t>Pro výukové účely – verze Make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5904656" cy="419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4874"/>
            <a:ext cx="3716685" cy="111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671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endParaRPr lang="cs-CZ" dirty="0" smtClean="0">
              <a:solidFill>
                <a:srgbClr val="320E0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8" y="1556792"/>
            <a:ext cx="7798432" cy="52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349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- </a:t>
            </a:r>
            <a:r>
              <a:rPr lang="cs-CZ" dirty="0"/>
              <a:t>je nástroj pro návrh, skicování, design</a:t>
            </a:r>
            <a:r>
              <a:rPr lang="cs-CZ" dirty="0" smtClean="0">
                <a:solidFill>
                  <a:srgbClr val="320E04"/>
                </a:solidFill>
              </a:rPr>
              <a:t>.</a:t>
            </a:r>
          </a:p>
        </p:txBody>
      </p:sp>
      <p:pic>
        <p:nvPicPr>
          <p:cNvPr id="5122" name="Picture 2" descr="Háček-Sketch_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4721225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200025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88952"/>
            <a:ext cx="13303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04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Člověk a svět práce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s-CZ" sz="2600" dirty="0" smtClean="0"/>
              <a:t>Vzdělávací oblast Člověk a svět práce se cíleně zaměřuje na praktické pracovní dovednosti a návyky a doplňuje celé základní vzdělávání o důležitou složku nezbytnou pro uplatnění člověka v dalším životě a ve společnosti. </a:t>
            </a:r>
          </a:p>
          <a:p>
            <a:pPr algn="just">
              <a:buNone/>
            </a:pPr>
            <a:r>
              <a:rPr lang="cs-CZ" sz="2600" dirty="0" smtClean="0"/>
              <a:t>Na 2. stupni je rozdělen na osm tematických okruhů Práce s technickými materiály, </a:t>
            </a:r>
            <a:r>
              <a:rPr lang="cs-CZ" sz="2600" dirty="0" smtClean="0">
                <a:solidFill>
                  <a:srgbClr val="FF0000"/>
                </a:solidFill>
              </a:rPr>
              <a:t>Design a konstruování</a:t>
            </a:r>
            <a:r>
              <a:rPr lang="cs-CZ" sz="2600" dirty="0" smtClean="0"/>
              <a:t>, Pěstitelské práce a chovatelství, Provoz a údržba domácnosti, Příprava pokrmů, Práce s laboratorní technikou, Využití digitálních technologií, Svět práce. Svět práce je povinný, a z ostatních školy vybírají podle svých podmínek a pedagogických záměrů minimálně jeden další okruh. </a:t>
            </a:r>
          </a:p>
          <a:p>
            <a:pPr algn="just">
              <a:buNone/>
            </a:pPr>
            <a:endParaRPr lang="cs-CZ" sz="2400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28223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err="1" smtClean="0">
                <a:solidFill>
                  <a:srgbClr val="320E04"/>
                </a:solidFill>
              </a:rPr>
              <a:t>SketchUp</a:t>
            </a:r>
            <a:r>
              <a:rPr lang="cs-CZ" dirty="0" smtClean="0">
                <a:solidFill>
                  <a:srgbClr val="320E04"/>
                </a:solidFill>
              </a:rPr>
              <a:t> – </a:t>
            </a:r>
            <a:r>
              <a:rPr lang="cs-CZ" dirty="0" smtClean="0"/>
              <a:t>konstruování a vizualizace</a:t>
            </a:r>
            <a:r>
              <a:rPr lang="cs-CZ" dirty="0" smtClean="0">
                <a:solidFill>
                  <a:srgbClr val="320E04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773488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Háček-final_jen slu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75044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832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32" y="4258017"/>
            <a:ext cx="4793545" cy="259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endParaRPr lang="cs-CZ" dirty="0" smtClean="0">
              <a:solidFill>
                <a:srgbClr val="320E0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5112569" cy="319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837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Design a konstruování </a:t>
            </a: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– počítačové hry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>
                <a:solidFill>
                  <a:srgbClr val="320E04"/>
                </a:solidFill>
              </a:rPr>
              <a:t>Design a konstruování a počítačové hry: </a:t>
            </a:r>
            <a:r>
              <a:rPr lang="cs-CZ" dirty="0" err="1" smtClean="0">
                <a:solidFill>
                  <a:srgbClr val="320E04"/>
                </a:solidFill>
              </a:rPr>
              <a:t>bridge</a:t>
            </a:r>
            <a:r>
              <a:rPr lang="cs-CZ" dirty="0" smtClean="0">
                <a:solidFill>
                  <a:srgbClr val="320E04"/>
                </a:solidFill>
              </a:rPr>
              <a:t> </a:t>
            </a:r>
            <a:r>
              <a:rPr lang="cs-CZ" dirty="0" err="1" smtClean="0">
                <a:solidFill>
                  <a:srgbClr val="320E04"/>
                </a:solidFill>
              </a:rPr>
              <a:t>builder</a:t>
            </a:r>
            <a:r>
              <a:rPr lang="cs-CZ" dirty="0" smtClean="0">
                <a:solidFill>
                  <a:srgbClr val="320E04"/>
                </a:solidFill>
              </a:rPr>
              <a:t>:</a:t>
            </a:r>
          </a:p>
          <a:p>
            <a:pPr algn="just">
              <a:buNone/>
            </a:pPr>
            <a:r>
              <a:rPr lang="cs-CZ" dirty="0">
                <a:solidFill>
                  <a:srgbClr val="320E04"/>
                </a:solidFill>
                <a:hlinkClick r:id="rId2"/>
              </a:rPr>
              <a:t>https://</a:t>
            </a:r>
            <a:r>
              <a:rPr lang="cs-CZ" dirty="0" smtClean="0">
                <a:solidFill>
                  <a:srgbClr val="320E04"/>
                </a:solidFill>
                <a:hlinkClick r:id="rId2"/>
              </a:rPr>
              <a:t>www.silvergames.com/en/bridge-builder</a:t>
            </a:r>
            <a:endParaRPr lang="cs-CZ" dirty="0" smtClean="0">
              <a:solidFill>
                <a:srgbClr val="320E04"/>
              </a:solidFill>
            </a:endParaRPr>
          </a:p>
          <a:p>
            <a:pPr algn="just">
              <a:buNone/>
            </a:pPr>
            <a:endParaRPr lang="cs-CZ" dirty="0" smtClean="0">
              <a:solidFill>
                <a:srgbClr val="320E04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59"/>
            <a:ext cx="6408712" cy="36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0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Literární a elektronické zdroje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9164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cs-CZ" sz="2800" dirty="0" smtClean="0"/>
              <a:t>Svoboda P. a kol. </a:t>
            </a:r>
            <a:r>
              <a:rPr lang="cs-CZ" sz="2800" i="1" dirty="0" smtClean="0"/>
              <a:t>Základy konstruování</a:t>
            </a:r>
            <a:r>
              <a:rPr lang="cs-CZ" sz="2800" dirty="0" smtClean="0"/>
              <a:t>, CERM: Brno, 2008, 234 s.</a:t>
            </a:r>
          </a:p>
          <a:p>
            <a:pPr>
              <a:buNone/>
            </a:pPr>
            <a:r>
              <a:rPr lang="cs-CZ" sz="2800" dirty="0" smtClean="0">
                <a:hlinkClick r:id="rId2"/>
              </a:rPr>
              <a:t>http://www.</a:t>
            </a:r>
            <a:r>
              <a:rPr lang="cs-CZ" sz="2800" dirty="0" err="1" smtClean="0">
                <a:hlinkClick r:id="rId2"/>
              </a:rPr>
              <a:t>msmt.cz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vzdelavani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zakladni</a:t>
            </a:r>
            <a:r>
              <a:rPr lang="cs-CZ" sz="2800" dirty="0" smtClean="0">
                <a:hlinkClick r:id="rId2"/>
              </a:rPr>
              <a:t>-</a:t>
            </a:r>
            <a:r>
              <a:rPr lang="cs-CZ" sz="2800" dirty="0" err="1" smtClean="0">
                <a:hlinkClick r:id="rId2"/>
              </a:rPr>
              <a:t>vzdelavani</a:t>
            </a:r>
            <a:r>
              <a:rPr lang="cs-CZ" sz="2800" dirty="0" smtClean="0">
                <a:hlinkClick r:id="rId2"/>
              </a:rPr>
              <a:t>/upraveny-</a:t>
            </a:r>
            <a:r>
              <a:rPr lang="cs-CZ" sz="2800" dirty="0" err="1" smtClean="0">
                <a:hlinkClick r:id="rId2"/>
              </a:rPr>
              <a:t>ramcovy</a:t>
            </a:r>
            <a:r>
              <a:rPr lang="cs-CZ" sz="2800" dirty="0" smtClean="0">
                <a:hlinkClick r:id="rId2"/>
              </a:rPr>
              <a:t>-</a:t>
            </a:r>
            <a:r>
              <a:rPr lang="cs-CZ" sz="2800" dirty="0" err="1" smtClean="0">
                <a:hlinkClick r:id="rId2"/>
              </a:rPr>
              <a:t>vzdelavaci</a:t>
            </a:r>
            <a:r>
              <a:rPr lang="cs-CZ" sz="2800" dirty="0" smtClean="0">
                <a:hlinkClick r:id="rId2"/>
              </a:rPr>
              <a:t>-program-pro-</a:t>
            </a:r>
            <a:r>
              <a:rPr lang="cs-CZ" sz="2800" dirty="0" err="1" smtClean="0">
                <a:hlinkClick r:id="rId2"/>
              </a:rPr>
              <a:t>zakladni</a:t>
            </a:r>
            <a:r>
              <a:rPr lang="cs-CZ" sz="2800" dirty="0" smtClean="0">
                <a:hlinkClick r:id="rId2"/>
              </a:rPr>
              <a:t>-</a:t>
            </a:r>
            <a:r>
              <a:rPr lang="cs-CZ" sz="2800" dirty="0" err="1" smtClean="0">
                <a:hlinkClick r:id="rId2"/>
              </a:rPr>
              <a:t>vzdelavani</a:t>
            </a:r>
            <a:endParaRPr lang="cs-CZ" sz="2800" dirty="0" smtClean="0">
              <a:hlinkClick r:id="rId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2"/>
              </a:rPr>
              <a:t>http://www.</a:t>
            </a:r>
            <a:r>
              <a:rPr lang="cs-CZ" sz="2800" dirty="0" err="1" smtClean="0">
                <a:hlinkClick r:id="rId2"/>
              </a:rPr>
              <a:t>autodesk.cz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adsk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servlet</a:t>
            </a:r>
            <a:r>
              <a:rPr lang="cs-CZ" sz="2800" dirty="0" smtClean="0">
                <a:hlinkClick r:id="rId2"/>
              </a:rPr>
              <a:t>/index?</a:t>
            </a:r>
            <a:r>
              <a:rPr lang="cs-CZ" sz="2800" dirty="0" err="1" smtClean="0">
                <a:hlinkClick r:id="rId2"/>
              </a:rPr>
              <a:t>siteID</a:t>
            </a:r>
            <a:r>
              <a:rPr lang="cs-CZ" sz="2800" dirty="0" smtClean="0">
                <a:hlinkClick r:id="rId2"/>
              </a:rPr>
              <a:t>=551663&amp;id=14579222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2"/>
              </a:rPr>
              <a:t>http://www.</a:t>
            </a:r>
            <a:r>
              <a:rPr lang="cs-CZ" sz="2800" dirty="0" err="1" smtClean="0">
                <a:hlinkClick r:id="rId2"/>
              </a:rPr>
              <a:t>cadstudio.cz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inventor</a:t>
            </a:r>
            <a:endParaRPr lang="cs-CZ" sz="2800" dirty="0" smtClean="0">
              <a:hlinkClick r:id="rId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2"/>
              </a:rPr>
              <a:t>http://www.</a:t>
            </a:r>
            <a:r>
              <a:rPr lang="cs-CZ" sz="2800" dirty="0" err="1" smtClean="0">
                <a:hlinkClick r:id="rId2"/>
              </a:rPr>
              <a:t>solidcam.cz</a:t>
            </a:r>
            <a:r>
              <a:rPr lang="cs-CZ" sz="2800" dirty="0" smtClean="0">
                <a:hlinkClick r:id="rId2"/>
              </a:rPr>
              <a:t>/</a:t>
            </a:r>
            <a:r>
              <a:rPr lang="cs-CZ" sz="2800" dirty="0" err="1" smtClean="0">
                <a:hlinkClick r:id="rId2"/>
              </a:rPr>
              <a:t>article.asp</a:t>
            </a:r>
            <a:r>
              <a:rPr lang="cs-CZ" sz="2800" dirty="0" smtClean="0">
                <a:hlinkClick r:id="rId2"/>
              </a:rPr>
              <a:t>?</a:t>
            </a:r>
            <a:r>
              <a:rPr lang="cs-CZ" sz="2800" dirty="0" err="1" smtClean="0">
                <a:hlinkClick r:id="rId2"/>
              </a:rPr>
              <a:t>nArticleID</a:t>
            </a:r>
            <a:r>
              <a:rPr lang="cs-CZ" sz="2800" dirty="0" smtClean="0">
                <a:hlinkClick r:id="rId2"/>
              </a:rPr>
              <a:t>=64&amp;</a:t>
            </a:r>
            <a:r>
              <a:rPr lang="cs-CZ" sz="2800" dirty="0" err="1" smtClean="0">
                <a:hlinkClick r:id="rId2"/>
              </a:rPr>
              <a:t>nDepartmentID</a:t>
            </a:r>
            <a:r>
              <a:rPr lang="cs-CZ" sz="2800" dirty="0" smtClean="0">
                <a:hlinkClick r:id="rId2"/>
              </a:rPr>
              <a:t>=4&amp;</a:t>
            </a:r>
            <a:r>
              <a:rPr lang="cs-CZ" sz="2800" dirty="0" err="1" smtClean="0">
                <a:hlinkClick r:id="rId2"/>
              </a:rPr>
              <a:t>nLanguageID</a:t>
            </a:r>
            <a:r>
              <a:rPr lang="cs-CZ" sz="2800" dirty="0" smtClean="0">
                <a:hlinkClick r:id="rId2"/>
              </a:rPr>
              <a:t>=1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3"/>
              </a:rPr>
              <a:t>http://www.</a:t>
            </a:r>
            <a:r>
              <a:rPr lang="cs-CZ" sz="2800" dirty="0" err="1" smtClean="0">
                <a:hlinkClick r:id="rId3"/>
              </a:rPr>
              <a:t>solidvision.cz</a:t>
            </a:r>
            <a:r>
              <a:rPr lang="cs-CZ" sz="2800" dirty="0" smtClean="0">
                <a:hlinkClick r:id="rId3"/>
              </a:rPr>
              <a:t>/</a:t>
            </a:r>
            <a:r>
              <a:rPr lang="cs-CZ" sz="2800" dirty="0" err="1" smtClean="0">
                <a:hlinkClick r:id="rId3"/>
              </a:rPr>
              <a:t>solidworks</a:t>
            </a:r>
            <a:r>
              <a:rPr lang="cs-CZ" sz="2800" dirty="0" smtClean="0">
                <a:hlinkClick r:id="rId3"/>
              </a:rPr>
              <a:t>-2010/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4"/>
              </a:rPr>
              <a:t>http://www.</a:t>
            </a:r>
            <a:r>
              <a:rPr lang="cs-CZ" sz="2800" dirty="0" err="1" smtClean="0">
                <a:hlinkClick r:id="rId4"/>
              </a:rPr>
              <a:t>solidworks.com</a:t>
            </a:r>
            <a:r>
              <a:rPr lang="cs-CZ" sz="2800" dirty="0" smtClean="0">
                <a:hlinkClick r:id="rId4"/>
              </a:rPr>
              <a:t>/</a:t>
            </a:r>
            <a:r>
              <a:rPr lang="cs-CZ" sz="2800" dirty="0" err="1" smtClean="0">
                <a:hlinkClick r:id="rId4"/>
              </a:rPr>
              <a:t>sw</a:t>
            </a:r>
            <a:r>
              <a:rPr lang="cs-CZ" sz="2800" dirty="0" smtClean="0">
                <a:hlinkClick r:id="rId4"/>
              </a:rPr>
              <a:t>/</a:t>
            </a:r>
            <a:r>
              <a:rPr lang="cs-CZ" sz="2800" dirty="0" err="1" smtClean="0">
                <a:hlinkClick r:id="rId4"/>
              </a:rPr>
              <a:t>products</a:t>
            </a:r>
            <a:r>
              <a:rPr lang="cs-CZ" sz="2800" dirty="0" smtClean="0">
                <a:hlinkClick r:id="rId4"/>
              </a:rPr>
              <a:t>/</a:t>
            </a:r>
            <a:r>
              <a:rPr lang="cs-CZ" sz="2800" dirty="0" err="1" smtClean="0">
                <a:hlinkClick r:id="rId4"/>
              </a:rPr>
              <a:t>cad</a:t>
            </a:r>
            <a:r>
              <a:rPr lang="cs-CZ" sz="2800" dirty="0" smtClean="0">
                <a:hlinkClick r:id="rId4"/>
              </a:rPr>
              <a:t>-software-3d-design.</a:t>
            </a:r>
            <a:r>
              <a:rPr lang="cs-CZ" sz="2800" dirty="0" err="1" smtClean="0">
                <a:hlinkClick r:id="rId4"/>
              </a:rPr>
              <a:t>htm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sz="2800" dirty="0" smtClean="0">
                <a:hlinkClick r:id="rId5"/>
              </a:rPr>
              <a:t>http://www.</a:t>
            </a:r>
            <a:r>
              <a:rPr lang="cs-CZ" sz="2800" dirty="0" err="1" smtClean="0">
                <a:hlinkClick r:id="rId5"/>
              </a:rPr>
              <a:t>frotime.com</a:t>
            </a:r>
            <a:r>
              <a:rPr lang="cs-CZ" sz="2800" dirty="0" smtClean="0">
                <a:hlinkClick r:id="rId5"/>
              </a:rPr>
              <a:t>/</a:t>
            </a: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7B9899"/>
                </a:solidFill>
                <a:latin typeface="Arial" charset="0"/>
              </a:rPr>
              <a:t>Design a konstruování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8504238" cy="51165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400" dirty="0" smtClean="0"/>
              <a:t>Očekávané výstupy – Žák:</a:t>
            </a:r>
          </a:p>
          <a:p>
            <a:r>
              <a:rPr lang="cs-CZ" sz="2400" dirty="0" smtClean="0"/>
              <a:t>sestaví podle návodu, náčrtu, plánu, jednoduchého programu daný model,</a:t>
            </a:r>
          </a:p>
          <a:p>
            <a:r>
              <a:rPr lang="cs-CZ" sz="2400" dirty="0" smtClean="0"/>
              <a:t>navrhne a sestaví jednoduché konstrukční prvky a ověří a porovná jejich funkčnost, nosnost, stabilitu aj. ,</a:t>
            </a:r>
          </a:p>
          <a:p>
            <a:r>
              <a:rPr lang="cs-CZ" sz="2400" dirty="0" smtClean="0"/>
              <a:t>provádí montáž, demontáž a údržbu jednoduchých předmětů a zařízení ,</a:t>
            </a:r>
          </a:p>
          <a:p>
            <a:r>
              <a:rPr lang="cs-CZ" sz="2400" dirty="0" smtClean="0"/>
              <a:t>dodržuje zásady bezpečnosti a hygieny práce a bezpečnostní předpisy; poskytne první pomoc při úrazu.</a:t>
            </a:r>
          </a:p>
          <a:p>
            <a:pPr>
              <a:buNone/>
            </a:pPr>
            <a:r>
              <a:rPr lang="cs-CZ" sz="2400" dirty="0" smtClean="0"/>
              <a:t>Učivo</a:t>
            </a:r>
          </a:p>
          <a:p>
            <a:r>
              <a:rPr lang="cs-CZ" sz="2400" dirty="0" smtClean="0"/>
              <a:t>stavebnice (konstrukční, elektrotechnické, elektronické), sestavování modelů, tvorba konstrukčních prvků, montáž a demontáž,</a:t>
            </a:r>
          </a:p>
          <a:p>
            <a:r>
              <a:rPr lang="cs-CZ" sz="2400" dirty="0" smtClean="0"/>
              <a:t>návod, předloha, náčrt, plán, schéma, jednoduchý program.</a:t>
            </a:r>
          </a:p>
          <a:p>
            <a:pPr>
              <a:buNone/>
            </a:pPr>
            <a:endParaRPr lang="cs-CZ" sz="2400" dirty="0" smtClean="0"/>
          </a:p>
          <a:p>
            <a:pPr eaLnBrk="1" hangingPunct="1">
              <a:buFontTx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2822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stavebnice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/>
              <a:t>Konstrukční stavebnici můžeme chápat jako soubor základních dílců a často i spojovacího materiálu sloužících k vytvoření komplexního technického díla - konstruktu nebo funkčního modelu. </a:t>
            </a:r>
            <a:endParaRPr lang="cs-CZ" dirty="0" smtClean="0"/>
          </a:p>
          <a:p>
            <a:pPr algn="just">
              <a:buNone/>
            </a:pPr>
            <a:r>
              <a:rPr lang="cs-CZ" dirty="0" smtClean="0"/>
              <a:t>Konstrukčních </a:t>
            </a:r>
            <a:r>
              <a:rPr lang="cs-CZ" dirty="0"/>
              <a:t>stavebnic </a:t>
            </a:r>
            <a:r>
              <a:rPr lang="cs-CZ" dirty="0" smtClean="0"/>
              <a:t>je </a:t>
            </a:r>
            <a:r>
              <a:rPr lang="cs-CZ" dirty="0"/>
              <a:t>celá řada a jejich primárním cílem je vytváření modelů postavených na mechanických principech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7" name="Obrázek 6" descr="tn_zoom_obrazek_8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436096" y="4293096"/>
            <a:ext cx="3280395" cy="24872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Konstrukční stavebnice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cs-CZ" dirty="0" smtClean="0"/>
              <a:t>Vybrané druhy konstrukčních stavebnic:</a:t>
            </a:r>
          </a:p>
          <a:p>
            <a:pPr algn="just"/>
            <a:r>
              <a:rPr lang="cs-CZ" dirty="0" smtClean="0">
                <a:solidFill>
                  <a:srgbClr val="FF0000"/>
                </a:solidFill>
              </a:rPr>
              <a:t>Merkur,</a:t>
            </a:r>
          </a:p>
          <a:p>
            <a:pPr algn="just"/>
            <a:r>
              <a:rPr lang="cs-CZ" dirty="0" smtClean="0">
                <a:solidFill>
                  <a:srgbClr val="FF0000"/>
                </a:solidFill>
              </a:rPr>
              <a:t>Lego,</a:t>
            </a:r>
          </a:p>
          <a:p>
            <a:pPr algn="just"/>
            <a:r>
              <a:rPr lang="cs-CZ" dirty="0" err="1" smtClean="0"/>
              <a:t>Eitech</a:t>
            </a:r>
            <a:r>
              <a:rPr lang="cs-CZ" dirty="0" smtClean="0"/>
              <a:t>,</a:t>
            </a:r>
          </a:p>
          <a:p>
            <a:pPr algn="just"/>
            <a:r>
              <a:rPr lang="cs-CZ" dirty="0" err="1" smtClean="0"/>
              <a:t>Cheva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8" name="Obrázek 7" descr="1jiuz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55576" y="4653136"/>
            <a:ext cx="2390775" cy="1581785"/>
          </a:xfrm>
          <a:prstGeom prst="rect">
            <a:avLst/>
          </a:prstGeom>
        </p:spPr>
      </p:pic>
      <p:pic>
        <p:nvPicPr>
          <p:cNvPr id="9" name="Obrázek 8" descr="ImgW.jpg"/>
          <p:cNvPicPr/>
          <p:nvPr/>
        </p:nvPicPr>
        <p:blipFill>
          <a:blip r:embed="rId3"/>
          <a:srcRect l="7500" t="16667" r="11111" b="20556"/>
          <a:stretch>
            <a:fillRect/>
          </a:stretch>
        </p:blipFill>
        <p:spPr>
          <a:xfrm>
            <a:off x="3417176" y="5229200"/>
            <a:ext cx="2376264" cy="1440160"/>
          </a:xfrm>
          <a:prstGeom prst="rect">
            <a:avLst/>
          </a:prstGeom>
        </p:spPr>
      </p:pic>
      <p:pic>
        <p:nvPicPr>
          <p:cNvPr id="2050" name="Picture 2" descr="foto stavebnice Merkur M 8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86" y="2093251"/>
            <a:ext cx="2867472" cy="192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8230-1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292080" y="2852936"/>
            <a:ext cx="3509952" cy="21717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Merkur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dirty="0"/>
              <a:t>Stavebnice Merkur se skládá z plochého děrovaného plechu, který se spojuje pomocí šroubků a matic velikosti M 3,5. Součástí stavebnice jsou také speciální součástky např. kladky, hřídele, pryžové pásy, lana, kola, ozubená kola nebo elektrické motory. </a:t>
            </a: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Společnost Merkur dělí </a:t>
            </a:r>
            <a:r>
              <a:rPr lang="cs-CZ" dirty="0"/>
              <a:t>své výrobky do těchto kategorií:</a:t>
            </a:r>
          </a:p>
          <a:p>
            <a:pPr lvl="0" algn="just"/>
            <a:r>
              <a:rPr lang="cs-CZ" dirty="0"/>
              <a:t>Stavebnice</a:t>
            </a:r>
          </a:p>
          <a:p>
            <a:pPr lvl="0" algn="just"/>
            <a:r>
              <a:rPr lang="cs-CZ" dirty="0"/>
              <a:t>Vláčky</a:t>
            </a:r>
          </a:p>
          <a:p>
            <a:pPr lvl="0" algn="just"/>
            <a:r>
              <a:rPr lang="cs-CZ" dirty="0"/>
              <a:t>Parní stroje</a:t>
            </a:r>
          </a:p>
          <a:p>
            <a:pPr lvl="0" algn="just"/>
            <a:r>
              <a:rPr lang="cs-CZ" dirty="0"/>
              <a:t>Vozítka a nářadí</a:t>
            </a:r>
          </a:p>
          <a:p>
            <a:pPr lvl="0" algn="just"/>
            <a:r>
              <a:rPr lang="cs-CZ" dirty="0"/>
              <a:t>CNC obráběcí </a:t>
            </a:r>
            <a:r>
              <a:rPr lang="cs-CZ" dirty="0" smtClean="0"/>
              <a:t>stroje.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endParaRPr lang="cs-CZ" dirty="0"/>
          </a:p>
        </p:txBody>
      </p:sp>
      <p:pic>
        <p:nvPicPr>
          <p:cNvPr id="3074" name="Picture 2" descr="foto stavebnice MERKUR M 1.1 Stavebnice vozide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2276872" cy="227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D CNC Frézovací stroj MC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Merkur a 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dirty="0" smtClean="0"/>
              <a:t>Vlastní projekty.</a:t>
            </a:r>
          </a:p>
          <a:p>
            <a:pPr algn="just">
              <a:buNone/>
            </a:pPr>
            <a:endParaRPr lang="cs-CZ" dirty="0"/>
          </a:p>
        </p:txBody>
      </p:sp>
      <p:pic>
        <p:nvPicPr>
          <p:cNvPr id="5122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6" y="1988840"/>
            <a:ext cx="3175085" cy="237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Obrázek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456384" cy="259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Obrázek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00263"/>
            <a:ext cx="3896866" cy="291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áze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" y="4509120"/>
            <a:ext cx="2240285" cy="16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ázek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22" y="5118347"/>
            <a:ext cx="2321818" cy="173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23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LEGO </a:t>
            </a:r>
            <a:r>
              <a:rPr lang="cs-CZ" dirty="0" err="1"/>
              <a:t>groupe</a:t>
            </a:r>
            <a:r>
              <a:rPr lang="cs-CZ" dirty="0"/>
              <a:t> vyrábí </a:t>
            </a:r>
            <a:r>
              <a:rPr lang="cs-CZ" dirty="0" smtClean="0"/>
              <a:t>hračky </a:t>
            </a:r>
            <a:r>
              <a:rPr lang="cs-CZ" dirty="0"/>
              <a:t>na </a:t>
            </a:r>
            <a:r>
              <a:rPr lang="cs-CZ" dirty="0" smtClean="0"/>
              <a:t>bázi </a:t>
            </a:r>
            <a:r>
              <a:rPr lang="cs-CZ" dirty="0"/>
              <a:t>spojování kostek</a:t>
            </a:r>
            <a:r>
              <a:rPr lang="cs-CZ" dirty="0" smtClean="0"/>
              <a:t>. </a:t>
            </a:r>
          </a:p>
          <a:p>
            <a:pPr marL="0" indent="0" algn="just">
              <a:buNone/>
            </a:pPr>
            <a:r>
              <a:rPr lang="cs-CZ" dirty="0"/>
              <a:t>základem je LEGO kostka. Plastový kvádr s výstupky na horní straně a dutý </a:t>
            </a:r>
            <a:r>
              <a:rPr lang="cs-CZ" dirty="0" smtClean="0"/>
              <a:t>tak, </a:t>
            </a:r>
            <a:r>
              <a:rPr lang="cs-CZ" dirty="0"/>
              <a:t>aby do něj výstupky zapadaly. </a:t>
            </a:r>
            <a:r>
              <a:rPr lang="cs-CZ" dirty="0" smtClean="0"/>
              <a:t>Kostky </a:t>
            </a:r>
            <a:r>
              <a:rPr lang="cs-CZ" dirty="0"/>
              <a:t>mají různé velikosti a tvary. </a:t>
            </a:r>
            <a:r>
              <a:rPr lang="cs-CZ" dirty="0" smtClean="0"/>
              <a:t>Využívá se kostek </a:t>
            </a:r>
            <a:r>
              <a:rPr lang="cs-CZ" dirty="0"/>
              <a:t>s jedním výstupkem, po velké plochy se stovkami výstupků. V dnešní době společnost LEGO </a:t>
            </a:r>
            <a:r>
              <a:rPr lang="cs-CZ" dirty="0" err="1"/>
              <a:t>groupe</a:t>
            </a:r>
            <a:r>
              <a:rPr lang="cs-CZ" dirty="0"/>
              <a:t> nevytváří jen kostky. LEGO pro autentičnost designu vyrábí specializované součástky, které se stále spojují dutinou na spodní straně, ale jejich tvar může být takřka jakýkoli</a:t>
            </a:r>
            <a:r>
              <a:rPr lang="cs-CZ" dirty="0" smtClean="0"/>
              <a:t>.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endParaRPr lang="cs-CZ" dirty="0"/>
          </a:p>
        </p:txBody>
      </p:sp>
      <p:pic>
        <p:nvPicPr>
          <p:cNvPr id="6" name="obrázek 1" descr="http://images.businessweek.com/ss/06/11/1129_makingof_lego/image/int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022" y="5373216"/>
            <a:ext cx="12382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63177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0&quot;&gt;&lt;/object&gt;&lt;object type=&quot;2&quot; unique_id=&quot;10171&quot;&gt;&lt;object type=&quot;3&quot; unique_id=&quot;10172&quot;&gt;&lt;property id=&quot;20148&quot; value=&quot;5&quot;/&gt;&lt;property id=&quot;20300&quot; value=&quot;Slide 1 - &amp;quot;Design a konstruování&amp;quot;&quot;/&gt;&lt;property id=&quot;20307&quot; value=&quot;256&quot;/&gt;&lt;/object&gt;&lt;object type=&quot;3&quot; unique_id=&quot;10173&quot;&gt;&lt;property id=&quot;20148&quot; value=&quot;5&quot;/&gt;&lt;property id=&quot;20300&quot; value=&quot;Slide 21 - &amp;quot;3D CAD&amp;quot;&quot;/&gt;&lt;property id=&quot;20307&quot; value=&quot;257&quot;/&gt;&lt;/object&gt;&lt;object type=&quot;3&quot; unique_id=&quot;10174&quot;&gt;&lt;property id=&quot;20148&quot; value=&quot;5&quot;/&gt;&lt;property id=&quot;20300&quot; value=&quot;Slide 22 - &amp;quot;Konstruování v 3D&amp;quot;&quot;/&gt;&lt;property id=&quot;20307&quot; value=&quot;258&quot;/&gt;&lt;/object&gt;&lt;object type=&quot;3&quot; unique_id=&quot;10177&quot;&gt;&lt;property id=&quot;20148&quot; value=&quot;5&quot;/&gt;&lt;property id=&quot;20300&quot; value=&quot;Slide 23 - &amp;quot;Autodesk Inventor&amp;quot;&quot;/&gt;&lt;property id=&quot;20307&quot; value=&quot;268&quot;/&gt;&lt;/object&gt;&lt;object type=&quot;3&quot; unique_id=&quot;10184&quot;&gt;&lt;property id=&quot;20148&quot; value=&quot;5&quot;/&gt;&lt;property id=&quot;20300&quot; value=&quot;Slide 33 - &amp;quot;Literární a elektronické zdroje&amp;quot;&quot;/&gt;&lt;property id=&quot;20307&quot; value=&quot;267&quot;/&gt;&lt;/object&gt;&lt;object type=&quot;3&quot; unique_id=&quot;10802&quot;&gt;&lt;property id=&quot;20148&quot; value=&quot;5&quot;/&gt;&lt;property id=&quot;20300&quot; value=&quot;Slide 2 - &amp;quot;RVP ZV&amp;quot;&quot;/&gt;&lt;property id=&quot;20307&quot; value=&quot;275&quot;/&gt;&lt;/object&gt;&lt;object type=&quot;3&quot; unique_id=&quot;10803&quot;&gt;&lt;property id=&quot;20148&quot; value=&quot;5&quot;/&gt;&lt;property id=&quot;20300&quot; value=&quot;Slide 15 - &amp;quot;2D CAD&amp;quot;&quot;/&gt;&lt;property id=&quot;20307&quot; value=&quot;277&quot;/&gt;&lt;/object&gt;&lt;object type=&quot;3&quot; unique_id=&quot;10804&quot;&gt;&lt;property id=&quot;20148&quot; value=&quot;5&quot;/&gt;&lt;property id=&quot;20300&quot; value=&quot;Slide 16 - &amp;quot;Uživatelské rozhraní&amp;quot;&quot;/&gt;&lt;property id=&quot;20307&quot; value=&quot;278&quot;/&gt;&lt;/object&gt;&lt;object type=&quot;3&quot; unique_id=&quot;10805&quot;&gt;&lt;property id=&quot;20148&quot; value=&quot;5&quot;/&gt;&lt;property id=&quot;20300&quot; value=&quot;Slide 17 - &amp;quot;Tvorba výkresové dokumentace&amp;quot;&quot;/&gt;&lt;property id=&quot;20307&quot; value=&quot;279&quot;/&gt;&lt;/object&gt;&lt;object type=&quot;3&quot; unique_id=&quot;10806&quot;&gt;&lt;property id=&quot;20148&quot; value=&quot;5&quot;/&gt;&lt;property id=&quot;20300&quot; value=&quot;Slide 18 - &amp;quot;Tvorba výkresové dokumentace&amp;quot;&quot;/&gt;&lt;property id=&quot;20307&quot; value=&quot;280&quot;/&gt;&lt;/object&gt;&lt;object type=&quot;3&quot; unique_id=&quot;10807&quot;&gt;&lt;property id=&quot;20148&quot; value=&quot;5&quot;/&gt;&lt;property id=&quot;20300&quot; value=&quot;Slide 19 - &amp;quot;Tvorba výkresové dokumentace&amp;quot;&quot;/&gt;&lt;property id=&quot;20307&quot; value=&quot;281&quot;/&gt;&lt;/object&gt;&lt;object type=&quot;3&quot; unique_id=&quot;10808&quot;&gt;&lt;property id=&quot;20148&quot; value=&quot;5&quot;/&gt;&lt;property id=&quot;20300&quot; value=&quot;Slide 20 - &amp;quot;AutoCAD&amp;quot;&quot;/&gt;&lt;property id=&quot;20307&quot; value=&quot;282&quot;/&gt;&lt;/object&gt;&lt;object type=&quot;3&quot; unique_id=&quot;10993&quot;&gt;&lt;property id=&quot;20148&quot; value=&quot;5&quot;/&gt;&lt;property id=&quot;20300&quot; value=&quot;Slide 24 - &amp;quot;Autodesk Inventor&amp;quot;&quot;/&gt;&lt;property id=&quot;20307&quot; value=&quot;284&quot;/&gt;&lt;/object&gt;&lt;object type=&quot;3&quot; unique_id=&quot;10994&quot;&gt;&lt;property id=&quot;20148&quot; value=&quot;5&quot;/&gt;&lt;property id=&quot;20300&quot; value=&quot;Slide 25 - &amp;quot;Autodesk Inventor&amp;quot;&quot;/&gt;&lt;property id=&quot;20307&quot; value=&quot;286&quot;/&gt;&lt;/object&gt;&lt;object type=&quot;3&quot; unique_id=&quot;10995&quot;&gt;&lt;property id=&quot;20148&quot; value=&quot;5&quot;/&gt;&lt;property id=&quot;20300&quot; value=&quot;Slide 26 - &amp;quot;Autodesk Inventor&amp;quot;&quot;/&gt;&lt;property id=&quot;20307&quot; value=&quot;287&quot;/&gt;&lt;/object&gt;&lt;object type=&quot;3&quot; unique_id=&quot;10997&quot;&gt;&lt;property id=&quot;20148&quot; value=&quot;5&quot;/&gt;&lt;property id=&quot;20300&quot; value=&quot;Slide 30 - &amp;quot;Design a konstruování v 3D&amp;quot;&quot;/&gt;&lt;property id=&quot;20307&quot; value=&quot;285&quot;/&gt;&lt;/object&gt;&lt;object type=&quot;3&quot; unique_id=&quot;11055&quot;&gt;&lt;property id=&quot;20148&quot; value=&quot;5&quot;/&gt;&lt;property id=&quot;20300&quot; value=&quot;Slide 27 - &amp;quot;Design a konstruování v 3D&amp;quot;&quot;/&gt;&lt;property id=&quot;20307&quot; value=&quot;288&quot;/&gt;&lt;/object&gt;&lt;object type=&quot;3&quot; unique_id=&quot;11056&quot;&gt;&lt;property id=&quot;20148&quot; value=&quot;5&quot;/&gt;&lt;property id=&quot;20300&quot; value=&quot;Slide 28 - &amp;quot;Design a konstruování v 3D&amp;quot;&quot;/&gt;&lt;property id=&quot;20307&quot; value=&quot;289&quot;/&gt;&lt;/object&gt;&lt;object type=&quot;3&quot; unique_id=&quot;11256&quot;&gt;&lt;property id=&quot;20148&quot; value=&quot;5&quot;/&gt;&lt;property id=&quot;20300&quot; value=&quot;Slide 13 - &amp;quot;Design a konstruování a ICT&amp;quot;&quot;/&gt;&lt;property id=&quot;20307&quot; value=&quot;291&quot;/&gt;&lt;/object&gt;&lt;object type=&quot;3&quot; unique_id=&quot;11303&quot;&gt;&lt;property id=&quot;20148&quot; value=&quot;5&quot;/&gt;&lt;property id=&quot;20300&quot; value=&quot;Slide 29 - &amp;quot;Design a konstruování v 3D&amp;quot;&quot;/&gt;&lt;property id=&quot;20307&quot; value=&quot;292&quot;/&gt;&lt;/object&gt;&lt;object type=&quot;3&quot; unique_id=&quot;11304&quot;&gt;&lt;property id=&quot;20148&quot; value=&quot;5&quot;/&gt;&lt;property id=&quot;20300&quot; value=&quot;Slide 31 - &amp;quot;Design a konstruování v 3D&amp;quot;&quot;/&gt;&lt;property id=&quot;20307&quot; value=&quot;293&quot;/&gt;&lt;/object&gt;&lt;object type=&quot;3&quot; unique_id=&quot;11374&quot;&gt;&lt;property id=&quot;20148&quot; value=&quot;5&quot;/&gt;&lt;property id=&quot;20300&quot; value=&quot;Slide 3 - &amp;quot;Člověk a svět práce&amp;quot;&quot;/&gt;&lt;property id=&quot;20307&quot; value=&quot;296&quot;/&gt;&lt;/object&gt;&lt;object type=&quot;3&quot; unique_id=&quot;11375&quot;&gt;&lt;property id=&quot;20148&quot; value=&quot;5&quot;/&gt;&lt;property id=&quot;20300&quot; value=&quot;Slide 4 - &amp;quot;Design a konstruování&amp;quot;&quot;/&gt;&lt;property id=&quot;20307&quot; value=&quot;295&quot;/&gt;&lt;/object&gt;&lt;object type=&quot;3&quot; unique_id=&quot;11376&quot;&gt;&lt;property id=&quot;20148&quot; value=&quot;5&quot;/&gt;&lt;property id=&quot;20300&quot; value=&quot;Slide 5 - &amp;quot;Konstrukční stavebnice&amp;quot;&quot;/&gt;&lt;property id=&quot;20307&quot; value=&quot;298&quot;/&gt;&lt;/object&gt;&lt;object type=&quot;3&quot; unique_id=&quot;11377&quot;&gt;&lt;property id=&quot;20148&quot; value=&quot;5&quot;/&gt;&lt;property id=&quot;20300&quot; value=&quot;Slide 6 - &amp;quot;Konstrukční stavebnice&amp;quot;&quot;/&gt;&lt;property id=&quot;20307&quot; value=&quot;299&quot;/&gt;&lt;/object&gt;&lt;object type=&quot;3&quot; unique_id=&quot;11378&quot;&gt;&lt;property id=&quot;20148&quot; value=&quot;5&quot;/&gt;&lt;property id=&quot;20300&quot; value=&quot;Slide 7 - &amp;quot;Merkur&amp;quot;&quot;/&gt;&lt;property id=&quot;20307&quot; value=&quot;300&quot;/&gt;&lt;/object&gt;&lt;object type=&quot;3&quot; unique_id=&quot;11379&quot;&gt;&lt;property id=&quot;20148&quot; value=&quot;5&quot;/&gt;&lt;property id=&quot;20300&quot; value=&quot;Slide 8 - &amp;quot;Merkur a projekty&amp;quot;&quot;/&gt;&lt;property id=&quot;20307&quot; value=&quot;301&quot;/&gt;&lt;/object&gt;&lt;object type=&quot;3&quot; unique_id=&quot;11380&quot;&gt;&lt;property id=&quot;20148&quot; value=&quot;5&quot;/&gt;&lt;property id=&quot;20300&quot; value=&quot;Slide 9 - &amp;quot;Lego&amp;quot;&quot;/&gt;&lt;property id=&quot;20307&quot; value=&quot;302&quot;/&gt;&lt;/object&gt;&lt;object type=&quot;3&quot; unique_id=&quot;11381&quot;&gt;&lt;property id=&quot;20148&quot; value=&quot;5&quot;/&gt;&lt;property id=&quot;20300&quot; value=&quot;Slide 10 - &amp;quot;Lego&amp;quot;&quot;/&gt;&lt;property id=&quot;20307&quot; value=&quot;303&quot;/&gt;&lt;/object&gt;&lt;object type=&quot;3&quot; unique_id=&quot;11382&quot;&gt;&lt;property id=&quot;20148&quot; value=&quot;5&quot;/&gt;&lt;property id=&quot;20300&quot; value=&quot;Slide 11 - &amp;quot;Design a konstruování na ZŠ&amp;quot;&quot;/&gt;&lt;property id=&quot;20307&quot; value=&quot;304&quot;/&gt;&lt;/object&gt;&lt;object type=&quot;3&quot; unique_id=&quot;11383&quot;&gt;&lt;property id=&quot;20148&quot; value=&quot;5&quot;/&gt;&lt;property id=&quot;20300&quot; value=&quot;Slide 12 - &amp;quot;Design a konstruování na ZŠ&amp;quot;&quot;/&gt;&lt;property id=&quot;20307&quot; value=&quot;305&quot;/&gt;&lt;/object&gt;&lt;object type=&quot;3&quot; unique_id=&quot;11384&quot;&gt;&lt;property id=&quot;20148&quot; value=&quot;5&quot;/&gt;&lt;property id=&quot;20300&quot; value=&quot;Slide 14 - &amp;quot;CAD&amp;quot;&quot;/&gt;&lt;property id=&quot;20307&quot; value=&quot;297&quot;/&gt;&lt;/object&gt;&lt;object type=&quot;3&quot; unique_id=&quot;11385&quot;&gt;&lt;property id=&quot;20148&quot; value=&quot;5&quot;/&gt;&lt;property id=&quot;20300&quot; value=&quot;Slide 32 - &amp;quot;Design a konstruování – počítačové hry&amp;quot;&quot;/&gt;&lt;property id=&quot;20307&quot; value=&quot;30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1052</TotalTime>
  <Words>953</Words>
  <Application>Microsoft Office PowerPoint</Application>
  <PresentationFormat>Předvádění na obrazovce (4:3)</PresentationFormat>
  <Paragraphs>173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Georgia</vt:lpstr>
      <vt:lpstr>Tahoma</vt:lpstr>
      <vt:lpstr>Wingdings</vt:lpstr>
      <vt:lpstr>Wingdings 2</vt:lpstr>
      <vt:lpstr>Administrativní</vt:lpstr>
      <vt:lpstr>Design a konstruování</vt:lpstr>
      <vt:lpstr>RVP ZV</vt:lpstr>
      <vt:lpstr>Člověk a svět práce</vt:lpstr>
      <vt:lpstr>Design a konstruování</vt:lpstr>
      <vt:lpstr>Konstrukční stavebnice</vt:lpstr>
      <vt:lpstr>Konstrukční stavebnice</vt:lpstr>
      <vt:lpstr>Merkur</vt:lpstr>
      <vt:lpstr>Merkur a projekty</vt:lpstr>
      <vt:lpstr>Lego</vt:lpstr>
      <vt:lpstr>Lego</vt:lpstr>
      <vt:lpstr>Design a konstruování na ZŠ</vt:lpstr>
      <vt:lpstr>Design a konstruování na ZŠ</vt:lpstr>
      <vt:lpstr>Design a konstruování a ICT</vt:lpstr>
      <vt:lpstr>CAD</vt:lpstr>
      <vt:lpstr>2D CAD</vt:lpstr>
      <vt:lpstr>Uživatelské rozhraní</vt:lpstr>
      <vt:lpstr>Tvorba výkresové dokumentace</vt:lpstr>
      <vt:lpstr>Tvorba výkresové dokumentace</vt:lpstr>
      <vt:lpstr>Tvorba výkresové dokumentace</vt:lpstr>
      <vt:lpstr>AutoCAD</vt:lpstr>
      <vt:lpstr>3D CAD</vt:lpstr>
      <vt:lpstr>Konstruování v 3D</vt:lpstr>
      <vt:lpstr>Autodesk Inventor</vt:lpstr>
      <vt:lpstr>Autodesk Inventor</vt:lpstr>
      <vt:lpstr>Autodesk Inventor</vt:lpstr>
      <vt:lpstr>Autodesk Inventor</vt:lpstr>
      <vt:lpstr>Design a konstruování v 3D</vt:lpstr>
      <vt:lpstr>Design a konstruování v 3D</vt:lpstr>
      <vt:lpstr>Design a konstruování v 3D</vt:lpstr>
      <vt:lpstr>Design a konstruování v 3D</vt:lpstr>
      <vt:lpstr>Design a konstruování v 3D</vt:lpstr>
      <vt:lpstr>Design a konstruování – počítačové hry</vt:lpstr>
      <vt:lpstr>Literární a elektronické zdroje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</dc:title>
  <dc:creator>admin</dc:creator>
  <cp:lastModifiedBy>Zdeněk Hodis</cp:lastModifiedBy>
  <cp:revision>86</cp:revision>
  <dcterms:created xsi:type="dcterms:W3CDTF">2010-03-01T14:40:18Z</dcterms:created>
  <dcterms:modified xsi:type="dcterms:W3CDTF">2023-02-20T08:28:41Z</dcterms:modified>
</cp:coreProperties>
</file>