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87" r:id="rId4"/>
    <p:sldId id="286" r:id="rId5"/>
    <p:sldId id="260" r:id="rId6"/>
    <p:sldId id="291" r:id="rId7"/>
    <p:sldId id="292" r:id="rId8"/>
    <p:sldId id="293" r:id="rId9"/>
    <p:sldId id="262" r:id="rId10"/>
    <p:sldId id="261" r:id="rId11"/>
    <p:sldId id="288" r:id="rId12"/>
    <p:sldId id="295" r:id="rId13"/>
    <p:sldId id="289" r:id="rId14"/>
    <p:sldId id="290" r:id="rId15"/>
    <p:sldId id="276" r:id="rId16"/>
    <p:sldId id="284" r:id="rId17"/>
    <p:sldId id="294" r:id="rId18"/>
    <p:sldId id="275" r:id="rId19"/>
  </p:sldIdLst>
  <p:sldSz cx="9144000" cy="6858000" type="screen4x3"/>
  <p:notesSz cx="6858000" cy="9144000"/>
  <p:custDataLst>
    <p:tags r:id="rId20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Obdélník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Obdélník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Obdélník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5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93E1-8D97-4E0F-A048-1E09AC551936}" type="datetimeFigureOut">
              <a:rPr lang="cs-CZ"/>
              <a:pPr>
                <a:defRPr/>
              </a:pPr>
              <a:t>18.10.2016</a:t>
            </a:fld>
            <a:endParaRPr lang="cs-CZ"/>
          </a:p>
        </p:txBody>
      </p:sp>
      <p:sp>
        <p:nvSpPr>
          <p:cNvPr id="16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D7302A6-4DD9-4FE9-BC1F-7B0329271E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7CBF6-88A7-4E8A-8AAB-66AE2B4982AD}" type="datetimeFigureOut">
              <a:rPr lang="cs-CZ"/>
              <a:pPr>
                <a:defRPr/>
              </a:pPr>
              <a:t>18.10.2016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DD01D-8E87-482F-AB61-70376829BB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Obdélník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Obdélník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Obdélník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ipsa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25C0-C664-48BB-AB83-6658B7CEA7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144C2-44A1-4C05-A90F-5ECD9ADBA253}" type="datetimeFigureOut">
              <a:rPr lang="cs-CZ"/>
              <a:pPr>
                <a:defRPr/>
              </a:pPr>
              <a:t>18.10.2016</a:t>
            </a:fld>
            <a:endParaRPr lang="cs-CZ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DD4B-8906-4926-8B4C-1B80A84BE852}" type="datetimeFigureOut">
              <a:rPr lang="cs-CZ"/>
              <a:pPr>
                <a:defRPr/>
              </a:pPr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3A4F5-27B6-4725-B514-4AA8D1078B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Obdélní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Obdélník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Obdélník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Obdélník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Obdélník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1BD64-BE3A-49C0-A05A-BDB7D7566792}" type="datetimeFigureOut">
              <a:rPr lang="cs-CZ"/>
              <a:pPr>
                <a:defRPr/>
              </a:pPr>
              <a:t>18.10.2016</a:t>
            </a:fld>
            <a:endParaRPr lang="cs-CZ"/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8F2A323-9ABD-4E7F-AC72-51BF125BFD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83246-EAE5-49C8-9D40-ED2143207EB8}" type="datetimeFigureOut">
              <a:rPr lang="cs-CZ"/>
              <a:pPr>
                <a:defRPr/>
              </a:pPr>
              <a:t>18.10.2016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56A24-9926-4DBF-A208-B0A67FDC4F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Obdélník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Obdélník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Obdélník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1" name="Obdélník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ipsa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6B12A-870E-48D7-A5DF-0ED36608922A}" type="datetimeFigureOut">
              <a:rPr lang="cs-CZ"/>
              <a:pPr>
                <a:defRPr/>
              </a:pPr>
              <a:t>18.10.2016</a:t>
            </a:fld>
            <a:endParaRPr lang="cs-CZ"/>
          </a:p>
        </p:txBody>
      </p:sp>
      <p:sp>
        <p:nvSpPr>
          <p:cNvPr id="19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220E6C2-4D36-4D49-90AB-33427C7CCD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E58C4-5D6E-4EC5-B880-B80238937674}" type="datetimeFigureOut">
              <a:rPr lang="cs-CZ"/>
              <a:pPr>
                <a:defRPr/>
              </a:pPr>
              <a:t>18.10.2016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6F8A7-53A0-4655-9D5E-B90C254505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3" name="Obdélník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4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Obdélník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DA501-8F61-4628-9EE3-C74E7BF187BC}" type="datetimeFigureOut">
              <a:rPr lang="cs-CZ"/>
              <a:pPr>
                <a:defRPr/>
              </a:pPr>
              <a:t>18.10.2016</a:t>
            </a:fld>
            <a:endParaRPr lang="cs-CZ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006141-D416-4D54-8687-FAAE8AFEB8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Obdélník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Obdélní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AB59AD5-AB41-4B9F-9EA0-631A551758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0108E-D3E2-43FD-8606-4404D09840F9}" type="datetimeFigureOut">
              <a:rPr lang="cs-CZ"/>
              <a:pPr>
                <a:defRPr/>
              </a:pPr>
              <a:t>18.10.2016</a:t>
            </a:fld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Obdélník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Obdélní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6F603-24C2-49B0-9D45-8B43135100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56C23-B71A-4978-B5C1-DADE1378E6CD}" type="datetimeFigureOut">
              <a:rPr lang="cs-CZ"/>
              <a:pPr>
                <a:defRPr/>
              </a:pPr>
              <a:t>18.10.2016</a:t>
            </a:fld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27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2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2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58A1BE-763E-44B3-91AF-33DCD9F8D2E9}" type="datetimeFigureOut">
              <a:rPr lang="cs-CZ"/>
              <a:pPr>
                <a:defRPr/>
              </a:pPr>
              <a:t>18.10.2016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4168DC-93D9-4B53-B107-EB447C032D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  <a:endParaRPr lang="en-US" altLang="cs-CZ" smtClean="0"/>
          </a:p>
        </p:txBody>
      </p:sp>
      <p:sp>
        <p:nvSpPr>
          <p:cNvPr id="103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24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zahradni-zeleznice.com/krusnohorska-zahradni-zeleznice/postup-vystavby-2011/zari-2011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Mostní konstrukce</a:t>
            </a:r>
            <a:endParaRPr lang="cs-CZ" dirty="0"/>
          </a:p>
        </p:txBody>
      </p:sp>
      <p:sp>
        <p:nvSpPr>
          <p:cNvPr id="12291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Mosty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7B9899"/>
                </a:solidFill>
              </a:rPr>
              <a:t>Model v mechanice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997450"/>
          </a:xfrm>
        </p:spPr>
        <p:txBody>
          <a:bodyPr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Skutečnost: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Zjednodušený model: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S využitím modelů souvisí pojmy jako hmotný bod, ideálně tuhé těleso, ideální vazba apod.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1714500"/>
            <a:ext cx="41767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7B9899"/>
                </a:solidFill>
              </a:rPr>
              <a:t>Mechanika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997450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Mostní konstrukce, spoje apod.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349500"/>
            <a:ext cx="51546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www.turistika.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714500"/>
            <a:ext cx="31813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smtClean="0">
                <a:solidFill>
                  <a:srgbClr val="7B9899"/>
                </a:solidFill>
              </a:rPr>
              <a:t>Prutové soustavy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52596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altLang="cs-CZ" sz="2400" smtClean="0">
                <a:solidFill>
                  <a:srgbClr val="FF0000"/>
                </a:solidFill>
              </a:rPr>
              <a:t>Prutové soustavy – </a:t>
            </a:r>
            <a:r>
              <a:rPr lang="cs-CZ" altLang="cs-CZ" sz="2400" smtClean="0"/>
              <a:t>jsou soustavy těles umožňující konstrukci rozměrných útvarů: jeřábů mostů, střešních konstrukcí apod.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mtClean="0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708275"/>
            <a:ext cx="49164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797425"/>
            <a:ext cx="72183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7B9899"/>
                </a:solidFill>
              </a:rPr>
              <a:t>Příhradová konstrukce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997450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>
                <a:solidFill>
                  <a:srgbClr val="FF0000"/>
                </a:solidFill>
              </a:rPr>
              <a:t>Příhradové konstrukce </a:t>
            </a:r>
            <a:r>
              <a:rPr lang="pl-PL" dirty="0" smtClean="0"/>
              <a:t>jsou určitým typem nosné (podpěrné) konstrukce, kde místo homogenních svislých stěn (deska, bloky) jsou pro výplň použity pruty (diagonály a svislice), které tvoří takzvané příhrady.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Tyto pruty jsou spolu pospojovány v jednotlivých bodech (pevných kloubech), které jsou nazývány styčníky.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Výplň je tvořena soustavou trojúhelníků (rovnoramenných, rovnostranných, pravoúhlých násobných). </a:t>
            </a:r>
            <a:endParaRPr lang="cs-CZ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7B9899"/>
                </a:solidFill>
              </a:rPr>
              <a:t>Příhradová konstrukce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997450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Smyslem takového konstrukčního řešení je přenesení a rozložení zátěže mezi nosnými prvky tak, aby vznikla taková konstrukce, kde budou jednotlivé nosné oddíly namáhány tlakem a tahem s ohledem na co nejmenší váhu a rozměry celého návrhu soustavy.</a:t>
            </a:r>
            <a:endParaRPr lang="cs-CZ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  <p:pic>
        <p:nvPicPr>
          <p:cNvPr id="25604" name="Picture 2" descr="http://stavitel.bloger.cz/obrazky/stavitel.bloger.cz/prihradove-konstrukce-poj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3657600"/>
            <a:ext cx="66579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7B9899"/>
                </a:solidFill>
              </a:rPr>
              <a:t>Návrhy mostů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99745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endParaRPr lang="cs-CZ" altLang="cs-CZ" smtClean="0"/>
          </a:p>
        </p:txBody>
      </p:sp>
      <p:pic>
        <p:nvPicPr>
          <p:cNvPr id="26628" name="Picture 2" descr="http://www.stavim-stavis-stavime.cz/wp-content/uploads/2011/08/trojsky-most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643063"/>
            <a:ext cx="6858000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7B9899"/>
                </a:solidFill>
              </a:rPr>
              <a:t>Modely mostů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997450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Návrh příhradové konstrukce.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zahradni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zeleznice.com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krusnohorska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zahradni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zeleznice</a:t>
            </a:r>
            <a:r>
              <a:rPr lang="cs-CZ" dirty="0" smtClean="0">
                <a:hlinkClick r:id="rId2"/>
              </a:rPr>
              <a:t>/postup-</a:t>
            </a:r>
            <a:r>
              <a:rPr lang="cs-CZ" dirty="0" err="1" smtClean="0">
                <a:hlinkClick r:id="rId2"/>
              </a:rPr>
              <a:t>vystavby</a:t>
            </a:r>
            <a:r>
              <a:rPr lang="cs-CZ" dirty="0" smtClean="0">
                <a:hlinkClick r:id="rId2"/>
              </a:rPr>
              <a:t>-2011/</a:t>
            </a:r>
            <a:r>
              <a:rPr lang="cs-CZ" dirty="0" err="1" smtClean="0">
                <a:hlinkClick r:id="rId2"/>
              </a:rPr>
              <a:t>zari</a:t>
            </a:r>
            <a:r>
              <a:rPr lang="cs-CZ" dirty="0" smtClean="0">
                <a:hlinkClick r:id="rId2"/>
              </a:rPr>
              <a:t>-2011/</a:t>
            </a:r>
            <a:endParaRPr lang="cs-CZ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  <p:pic>
        <p:nvPicPr>
          <p:cNvPr id="27652" name="Picture 2" descr="http://files.zahradni-zeleznice.com/200004125-c92dfca27f/hellg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143250"/>
            <a:ext cx="79994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7B9899"/>
                </a:solidFill>
              </a:rPr>
              <a:t>Modely mostů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997450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Výroba mostu.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  <p:pic>
        <p:nvPicPr>
          <p:cNvPr id="28676" name="Picture 2" descr="http://files.zahradni-zeleznice.com/200004128-e0489e1429/hgbvyrob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000250"/>
            <a:ext cx="40957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http://files.zahradni-zeleznice.com/200004163-1166912608/PA06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286125"/>
            <a:ext cx="447833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7B9899"/>
                </a:solidFill>
              </a:rPr>
              <a:t>Závěr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altLang="cs-CZ" smtClean="0"/>
              <a:t>	Literatura: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altLang="cs-CZ" smtClean="0"/>
              <a:t>Dušan Josef: Naše mosty historické a současné, Praha, 1984.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7B9899"/>
                </a:solidFill>
              </a:rPr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Most je pozemní stavba, která slouží jako dopravní komunikace přes vodní tok, či terénní nerovnost.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Mosty rozlišujeme podle konstrukce na: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    konzolový most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    visutý most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    obloukový most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    zavěšený most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    trámový most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Dle účelu – železniční, silniční, pro chodce (lávky), průmyslový, akvadukt (pro dopravu vody) apod.</a:t>
            </a:r>
          </a:p>
        </p:txBody>
      </p:sp>
      <p:pic>
        <p:nvPicPr>
          <p:cNvPr id="13316" name="Picture 2" descr="http://media.novinky.cz/240/492406-gallery1-fko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786063"/>
            <a:ext cx="3976687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7B9899"/>
                </a:solidFill>
              </a:rPr>
              <a:t>Úvod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altLang="cs-CZ" smtClean="0"/>
              <a:t>Konzolový most, obloukový most a  trámový most.</a:t>
            </a:r>
          </a:p>
        </p:txBody>
      </p:sp>
      <p:pic>
        <p:nvPicPr>
          <p:cNvPr id="14340" name="Picture 2" descr="https://upload.wikimedia.org/wikipedia/commons/6/60/ForthBridgeEdinbur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000250"/>
            <a:ext cx="398145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https://upload.wikimedia.org/wikipedia/commons/thumb/e/e5/Praag_012.jpg/1280px-Praag_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071688"/>
            <a:ext cx="392906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s://upload.wikimedia.org/wikipedia/commons/thumb/f/fd/Bridge.Vyso%C4%8Dina.jpg/1280px-Bridge.Vyso%C4%8D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4816475"/>
            <a:ext cx="272256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7B9899"/>
                </a:solidFill>
              </a:rPr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Podle použitého materiálu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  dřevěné (trám, věšadlo, vzpěradlo, oblouk)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  kamenné (klenba)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  ocelové (trám – příhradový nebo plnostěnný nosník, oblouk, visutý či zavěšený most)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  </a:t>
            </a:r>
            <a:r>
              <a:rPr lang="cs-CZ" dirty="0" err="1" smtClean="0"/>
              <a:t>ocelobetonové</a:t>
            </a:r>
            <a:r>
              <a:rPr lang="cs-CZ" dirty="0" smtClean="0"/>
              <a:t> – na ocelové trámové nosníky se vybetonuje mostovka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  beton (klenba)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 železobeton (klenba, trám), apod.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7B9899"/>
                </a:solidFill>
              </a:rPr>
              <a:t>Historie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altLang="cs-CZ" sz="2400" smtClean="0"/>
              <a:t>Prvními mosty byly kmeny stromů, využívalo se dřevěných klád a opracovaných trámů položených přes překážku, byly stavěny mosty, které využívaly kamenné pilíře.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400" smtClean="0"/>
              <a:t>V římské říši znali klenbu, která je jedním ze základních stavebních prvků kamenných mostů, stavěly se akvadukty Románské mosty přímo vycházely z římských vzorů. Nástup gotiky a rozvoj mocných království konstrukci mostu zdokonalil.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400" smtClean="0"/>
              <a:t>Velké změny ve stavbě mostů přinesla industrializace. Rozvoj železnice přinesl rozmach mostů. Postupně byla stále více využívána litina. První most, tzv. Ironbridge, z litiny byl postaven roku 1779 přes řeku Severn v Anglii. Jakmile se zdokonalila výroba oceli, začaly se stavět mosty ocelové (typicky prvky příhradových nosníků).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7B9899"/>
                </a:solidFill>
              </a:rPr>
              <a:t>Historie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altLang="cs-CZ" sz="2400" smtClean="0"/>
              <a:t>V 19. století a 20. století začaly být budovány mosty řetězové a lanové o velkých rozpětích.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400" smtClean="0"/>
              <a:t>V 20. a 21 století je pro konstrukci mostů a viaduktů rozhodující beton, železobeton a předpjatý beton.</a:t>
            </a:r>
          </a:p>
        </p:txBody>
      </p:sp>
      <p:pic>
        <p:nvPicPr>
          <p:cNvPr id="17412" name="Picture 2" descr="http://www.kmz-brno.cz/storage/Image/Radek_M/most1/PIC0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357563"/>
            <a:ext cx="37576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www.kmz-brno.cz/storage/Image/Radek_M/most1/most_profi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6225" y="3929063"/>
            <a:ext cx="33686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7B9899"/>
                </a:solidFill>
              </a:rPr>
              <a:t>Mosty v ČR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altLang="cs-CZ" smtClean="0"/>
              <a:t>Negrelliho viadukt (nazývaný též Karlínský viadukt, dříve obecně viadukt Společnosti státní dráhy) spojuje Masarykovo nádraží v Praze s Bubny. Je historicky prvním pražským železničním mostem přes Vltavu.</a:t>
            </a:r>
          </a:p>
        </p:txBody>
      </p:sp>
      <p:pic>
        <p:nvPicPr>
          <p:cNvPr id="18436" name="Picture 2" descr="Soubor:Negrelliho viadukt nad pravym ramenem Vltav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3321050"/>
            <a:ext cx="471487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7B9899"/>
                </a:solidFill>
              </a:rPr>
              <a:t>Mosty v ČR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altLang="cs-CZ" smtClean="0"/>
              <a:t>Most vybudováný nedaleko tehdejšího přívozu Na Štěpáně u obce Obříství na Mělnicku. Most technickým provedením prohnutí horní části konstrukce připomíná tvar, jako mívaly řetězové nebo lanové mosty. </a:t>
            </a:r>
          </a:p>
        </p:txBody>
      </p:sp>
      <p:pic>
        <p:nvPicPr>
          <p:cNvPr id="19460" name="Picture 2" descr="https://upload.wikimedia.org/wikipedia/commons/thumb/b/b7/Stepansky_most_whole.JPG/1280px-Stepansky_most_who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286125"/>
            <a:ext cx="4572000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7B9899"/>
                </a:solidFill>
              </a:rPr>
              <a:t>Technická mechanika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Mechanika jako součást fyziky.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Technická mechanika jako mechanika aplikovaná na technickou praxi. Spadají sem oblasti mechaniky tuhých těles (vzájemné působení a pohyb tuhých hmotných těles), mechaniky poddajných těles a mechanika tekutin a přenosu tepla.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Do mechaniky tuhých těles spadají: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Statika (řeší pouze silové účinky).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Kinematika (zabývá se charakteristikou pohybu).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Dynamika (řeší závislost mezi silovými účinky a pohyby hmotných útvarů).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Pevnost pružnost (řeší pružnost a poddajnost těles).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solidFill>
                  <a:srgbClr val="FF0000"/>
                </a:solidFill>
              </a:rPr>
              <a:t>V technické mechanice se řeší pouze model skutečného stroje nebo zařízení !!</a:t>
            </a:r>
            <a:endParaRPr lang="cs-CZ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osty&amp;quot;&quot;/&gt;&lt;property id=&quot;20307&quot; value=&quot;256&quot;/&gt;&lt;/object&gt;&lt;object type=&quot;3&quot; unique_id=&quot;10006&quot;&gt;&lt;property id=&quot;20148&quot; value=&quot;5&quot;/&gt;&lt;property id=&quot;20300&quot; value=&quot;Slide 2 - &amp;quot;Úvod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Historie&amp;quot;&quot;/&gt;&lt;property id=&quot;20307&quot; value=&quot;260&quot;/&gt;&lt;/object&gt;&lt;object type=&quot;3&quot; unique_id=&quot;10008&quot;&gt;&lt;property id=&quot;20148&quot; value=&quot;5&quot;/&gt;&lt;property id=&quot;20300&quot; value=&quot;Slide 9 - &amp;quot;Technická mechanika&amp;quot;&quot;/&gt;&lt;property id=&quot;20307&quot; value=&quot;262&quot;/&gt;&lt;/object&gt;&lt;object type=&quot;3&quot; unique_id=&quot;10009&quot;&gt;&lt;property id=&quot;20148&quot; value=&quot;5&quot;/&gt;&lt;property id=&quot;20300&quot; value=&quot;Slide 10 - &amp;quot;Model v mechanice&amp;quot;&quot;/&gt;&lt;property id=&quot;20307&quot; value=&quot;261&quot;/&gt;&lt;/object&gt;&lt;object type=&quot;3&quot; unique_id=&quot;10022&quot;&gt;&lt;property id=&quot;20148&quot; value=&quot;5&quot;/&gt;&lt;property id=&quot;20300&quot; value=&quot;Slide 18 - &amp;quot;Závěr&amp;quot;&quot;/&gt;&lt;property id=&quot;20307&quot; value=&quot;275&quot;/&gt;&lt;/object&gt;&lt;object type=&quot;3&quot; unique_id=&quot;10169&quot;&gt;&lt;property id=&quot;20148&quot; value=&quot;5&quot;/&gt;&lt;property id=&quot;20300&quot; value=&quot;Slide 15 - &amp;quot;Návrhy mostů&amp;quot;&quot;/&gt;&lt;property id=&quot;20307&quot; value=&quot;276&quot;/&gt;&lt;/object&gt;&lt;object type=&quot;3&quot; unique_id=&quot;10567&quot;&gt;&lt;property id=&quot;20148&quot; value=&quot;5&quot;/&gt;&lt;property id=&quot;20300&quot; value=&quot;Slide 16 - &amp;quot;Modely mostů&amp;quot;&quot;/&gt;&lt;property id=&quot;20307&quot; value=&quot;284&quot;/&gt;&lt;/object&gt;&lt;object type=&quot;3&quot; unique_id=&quot;10586&quot;&gt;&lt;property id=&quot;20148&quot; value=&quot;5&quot;/&gt;&lt;property id=&quot;20300&quot; value=&quot;Slide 3 - &amp;quot;Úvod&amp;quot;&quot;/&gt;&lt;property id=&quot;20307&quot; value=&quot;287&quot;/&gt;&lt;/object&gt;&lt;object type=&quot;3&quot; unique_id=&quot;10587&quot;&gt;&lt;property id=&quot;20148&quot; value=&quot;5&quot;/&gt;&lt;property id=&quot;20300&quot; value=&quot;Slide 4 - &amp;quot;Úvod&amp;quot;&quot;/&gt;&lt;property id=&quot;20307&quot; value=&quot;286&quot;/&gt;&lt;/object&gt;&lt;object type=&quot;3&quot; unique_id=&quot;10588&quot;&gt;&lt;property id=&quot;20148&quot; value=&quot;5&quot;/&gt;&lt;property id=&quot;20300&quot; value=&quot;Slide 6 - &amp;quot;Historie&amp;quot;&quot;/&gt;&lt;property id=&quot;20307&quot; value=&quot;291&quot;/&gt;&lt;/object&gt;&lt;object type=&quot;3&quot; unique_id=&quot;10589&quot;&gt;&lt;property id=&quot;20148&quot; value=&quot;5&quot;/&gt;&lt;property id=&quot;20300&quot; value=&quot;Slide 7 - &amp;quot;Mosty v ČR&amp;quot;&quot;/&gt;&lt;property id=&quot;20307&quot; value=&quot;292&quot;/&gt;&lt;/object&gt;&lt;object type=&quot;3&quot; unique_id=&quot;10590&quot;&gt;&lt;property id=&quot;20148&quot; value=&quot;5&quot;/&gt;&lt;property id=&quot;20300&quot; value=&quot;Slide 8 - &amp;quot;Mosty v ČR&amp;quot;&quot;/&gt;&lt;property id=&quot;20307&quot; value=&quot;293&quot;/&gt;&lt;/object&gt;&lt;object type=&quot;3&quot; unique_id=&quot;10591&quot;&gt;&lt;property id=&quot;20148&quot; value=&quot;5&quot;/&gt;&lt;property id=&quot;20300&quot; value=&quot;Slide 11 - &amp;quot;Mechanika v praxi&amp;quot;&quot;/&gt;&lt;property id=&quot;20307&quot; value=&quot;288&quot;/&gt;&lt;/object&gt;&lt;object type=&quot;3&quot; unique_id=&quot;10592&quot;&gt;&lt;property id=&quot;20148&quot; value=&quot;5&quot;/&gt;&lt;property id=&quot;20300&quot; value=&quot;Slide 12 - &amp;quot;Prutové soustavy&amp;quot;&quot;/&gt;&lt;property id=&quot;20307&quot; value=&quot;295&quot;/&gt;&lt;/object&gt;&lt;object type=&quot;3&quot; unique_id=&quot;10593&quot;&gt;&lt;property id=&quot;20148&quot; value=&quot;5&quot;/&gt;&lt;property id=&quot;20300&quot; value=&quot;Slide 13 - &amp;quot;Příhradová konstrukce&amp;quot;&quot;/&gt;&lt;property id=&quot;20307&quot; value=&quot;289&quot;/&gt;&lt;/object&gt;&lt;object type=&quot;3&quot; unique_id=&quot;10594&quot;&gt;&lt;property id=&quot;20148&quot; value=&quot;5&quot;/&gt;&lt;property id=&quot;20300&quot; value=&quot;Slide 14 - &amp;quot;Příhradová konstrukce&amp;quot;&quot;/&gt;&lt;property id=&quot;20307&quot; value=&quot;290&quot;/&gt;&lt;/object&gt;&lt;object type=&quot;3&quot; unique_id=&quot;10595&quot;&gt;&lt;property id=&quot;20148&quot; value=&quot;5&quot;/&gt;&lt;property id=&quot;20300&quot; value=&quot;Slide 17 - &amp;quot;Modely mostů&amp;quot;&quot;/&gt;&lt;property id=&quot;20307&quot; value=&quot;29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438</TotalTime>
  <Words>642</Words>
  <Application>Microsoft Office PowerPoint</Application>
  <PresentationFormat>Předvádění na obrazovce (4:3)</PresentationFormat>
  <Paragraphs>79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Georgia</vt:lpstr>
      <vt:lpstr>Wingdings 2</vt:lpstr>
      <vt:lpstr>Wingdings</vt:lpstr>
      <vt:lpstr>Calibri</vt:lpstr>
      <vt:lpstr>Administrativní</vt:lpstr>
      <vt:lpstr>Mosty</vt:lpstr>
      <vt:lpstr>Úvod</vt:lpstr>
      <vt:lpstr>Úvod</vt:lpstr>
      <vt:lpstr>Úvod</vt:lpstr>
      <vt:lpstr>Historie</vt:lpstr>
      <vt:lpstr>Historie</vt:lpstr>
      <vt:lpstr>Mosty v ČR</vt:lpstr>
      <vt:lpstr>Mosty v ČR</vt:lpstr>
      <vt:lpstr>Technická mechanika</vt:lpstr>
      <vt:lpstr>Model v mechanice</vt:lpstr>
      <vt:lpstr>Mechanika v praxi</vt:lpstr>
      <vt:lpstr>Prutové soustavy</vt:lpstr>
      <vt:lpstr>Příhradová konstrukce</vt:lpstr>
      <vt:lpstr>Příhradová konstrukce</vt:lpstr>
      <vt:lpstr>Návrhy mostů</vt:lpstr>
      <vt:lpstr>Modely mostů</vt:lpstr>
      <vt:lpstr>Modely mostů</vt:lpstr>
      <vt:lpstr>Závěr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Technická grafika</dc:title>
  <dc:creator>admin</dc:creator>
  <cp:lastModifiedBy>Zdeněk</cp:lastModifiedBy>
  <cp:revision>55</cp:revision>
  <dcterms:created xsi:type="dcterms:W3CDTF">2012-06-06T10:02:39Z</dcterms:created>
  <dcterms:modified xsi:type="dcterms:W3CDTF">2016-10-18T16:22:50Z</dcterms:modified>
</cp:coreProperties>
</file>