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</p:sldMasterIdLst>
  <p:notesMasterIdLst>
    <p:notesMasterId r:id="rId26"/>
  </p:notesMasterIdLst>
  <p:sldIdLst>
    <p:sldId id="294" r:id="rId2"/>
    <p:sldId id="295" r:id="rId3"/>
    <p:sldId id="298" r:id="rId4"/>
    <p:sldId id="296" r:id="rId5"/>
    <p:sldId id="297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7" r:id="rId24"/>
    <p:sldId id="316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B59660"/>
              </a:solidFill>
              <a:prstDash val="solid"/>
              <a:miter lim="400000"/>
            </a:ln>
          </a:left>
          <a:right>
            <a:ln w="12700" cap="flat">
              <a:solidFill>
                <a:srgbClr val="B59660"/>
              </a:solidFill>
              <a:prstDash val="solid"/>
              <a:miter lim="400000"/>
            </a:ln>
          </a:right>
          <a:top>
            <a:ln w="127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solidFill>
                <a:srgbClr val="B59660"/>
              </a:solidFill>
              <a:prstDash val="solid"/>
              <a:miter lim="400000"/>
            </a:ln>
          </a:bottom>
          <a:insideH>
            <a:ln w="12700" cap="flat">
              <a:solidFill>
                <a:srgbClr val="B59660"/>
              </a:solidFill>
              <a:prstDash val="solid"/>
              <a:miter lim="400000"/>
            </a:ln>
          </a:insideH>
          <a:insideV>
            <a:ln w="12700" cap="flat">
              <a:solidFill>
                <a:srgbClr val="B5966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F8E8A">
              <a:alpha val="80000"/>
            </a:srgbClr>
          </a:solidFill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11000"/>
            </a:srgbClr>
          </a:solidFill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762" autoAdjust="0"/>
  </p:normalViewPr>
  <p:slideViewPr>
    <p:cSldViewPr>
      <p:cViewPr varScale="1">
        <p:scale>
          <a:sx n="40" d="100"/>
          <a:sy n="40" d="100"/>
        </p:scale>
        <p:origin x="1066" y="29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718162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983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35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991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6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47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98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2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0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86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24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3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24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92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1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8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jstriky.msmt.cz/rejsko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820" y="772344"/>
            <a:ext cx="8929032" cy="317968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89282" y="4348817"/>
            <a:ext cx="11229742" cy="2952328"/>
          </a:xfrm>
        </p:spPr>
        <p:txBody>
          <a:bodyPr/>
          <a:lstStyle/>
          <a:p>
            <a:pPr algn="l"/>
            <a:r>
              <a:rPr lang="cs-CZ" sz="4800" dirty="0" smtClean="0"/>
              <a:t>Povinná dokumentace v MŠ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3768" y="7628610"/>
            <a:ext cx="8286889" cy="1560034"/>
          </a:xfrm>
        </p:spPr>
        <p:txBody>
          <a:bodyPr/>
          <a:lstStyle/>
          <a:p>
            <a:r>
              <a:rPr lang="cs-CZ" dirty="0" smtClean="0"/>
              <a:t>Lucie Štěpánková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01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povinná dokumentace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25736" y="2745458"/>
            <a:ext cx="10513168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6151" lvl="1" indent="-457200" algn="l">
              <a:lnSpc>
                <a:spcPct val="110000"/>
              </a:lnSpc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0"/>
              <a:t>knihu úrazů a záznamy o úrazech </a:t>
            </a:r>
            <a:r>
              <a:rPr lang="cs-CZ" dirty="0" smtClean="0"/>
              <a:t>dětí, </a:t>
            </a:r>
            <a:r>
              <a:rPr lang="cs-CZ" dirty="0"/>
              <a:t>popřípadě lékařské posudky,</a:t>
            </a:r>
          </a:p>
          <a:p>
            <a:pPr marL="1026151" lvl="1" indent="-457200" algn="l">
              <a:lnSpc>
                <a:spcPct val="110000"/>
              </a:lnSpc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0"/>
              <a:t>protokoly a záznamy o provedených kontrolách a inspekční zprávy,</a:t>
            </a:r>
          </a:p>
          <a:p>
            <a:pPr marL="1026151" lvl="1" indent="-457200" algn="l">
              <a:lnSpc>
                <a:spcPct val="110000"/>
              </a:lnSpc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personální (včetně dokladů o vzdělání a dalším vzdělávání) </a:t>
            </a:r>
            <a:r>
              <a:rPr lang="cs-CZ" dirty="0"/>
              <a:t>a mzdovou dokumentaci, hospodářskou dokumentaci a účetní evidenci a </a:t>
            </a:r>
            <a:r>
              <a:rPr lang="cs-CZ" dirty="0" smtClean="0"/>
              <a:t>další </a:t>
            </a:r>
            <a:r>
              <a:rPr lang="cs-CZ" dirty="0"/>
              <a:t>dokumentace stanovená zvláštními právními předpisy.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4993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</a:t>
            </a:r>
            <a:r>
              <a:rPr lang="cs-CZ" dirty="0"/>
              <a:t>dokumentace </a:t>
            </a:r>
            <a:r>
              <a:rPr lang="cs-CZ" dirty="0" smtClean="0"/>
              <a:t>stanovená </a:t>
            </a:r>
            <a:r>
              <a:rPr lang="cs-CZ" dirty="0"/>
              <a:t>zvláštními právními </a:t>
            </a:r>
            <a:r>
              <a:rPr lang="cs-CZ" dirty="0" smtClean="0"/>
              <a:t>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zřizovací listina</a:t>
            </a:r>
          </a:p>
          <a:p>
            <a:r>
              <a:rPr lang="cs-CZ" dirty="0" smtClean="0"/>
              <a:t>povolení výjimky z počtu dětí ve třídě</a:t>
            </a:r>
          </a:p>
          <a:p>
            <a:r>
              <a:rPr lang="cs-CZ" dirty="0" smtClean="0"/>
              <a:t>dohoda ředitele mateřské školy se zákonným zástupcem o docházce dítěte do mateřské školy</a:t>
            </a:r>
          </a:p>
          <a:p>
            <a:r>
              <a:rPr lang="cs-CZ" dirty="0" smtClean="0"/>
              <a:t>stanovení výše úplaty za předškolní vzdělávání</a:t>
            </a:r>
          </a:p>
          <a:p>
            <a:r>
              <a:rPr lang="it-IT" dirty="0" smtClean="0"/>
              <a:t>zpráva o činnosti školy (pro zřizovatele)</a:t>
            </a:r>
          </a:p>
          <a:p>
            <a:r>
              <a:rPr lang="cs-CZ" dirty="0" smtClean="0"/>
              <a:t>evaluační –hodnotící zpráva</a:t>
            </a:r>
          </a:p>
          <a:p>
            <a:r>
              <a:rPr lang="cs-CZ" dirty="0" smtClean="0"/>
              <a:t>plán dalšího vzdělávání pedagogických pracovníků</a:t>
            </a:r>
          </a:p>
          <a:p>
            <a:r>
              <a:rPr lang="pl-PL" dirty="0" smtClean="0"/>
              <a:t>plán a zápisy z kontrol a hospitací</a:t>
            </a:r>
          </a:p>
          <a:p>
            <a:r>
              <a:rPr lang="cs-CZ" dirty="0" smtClean="0"/>
              <a:t>dokumentace dětí se SVP a dětí nadaných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567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Zřizovací listina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Dokument vydaný v souladu s vyhláškou č. 112/2003 </a:t>
            </a:r>
            <a:r>
              <a:rPr lang="cs-CZ" sz="2800" dirty="0" err="1"/>
              <a:t>Sb.o</a:t>
            </a:r>
            <a:r>
              <a:rPr lang="cs-CZ" sz="2800" dirty="0"/>
              <a:t> náležitostech zřizovací listiny a podmínkách pro rozhodování o zřízení, změnách a zrušení škol a školských zařízení jako státních příspěvkových organizací</a:t>
            </a:r>
          </a:p>
          <a:p>
            <a:r>
              <a:rPr lang="cs-CZ" sz="2800" dirty="0" smtClean="0"/>
              <a:t>Základní </a:t>
            </a:r>
            <a:r>
              <a:rPr lang="cs-CZ" sz="2800" dirty="0"/>
              <a:t>dokument školy, kterým zřizovatelé určují principy fungování institucí, které zřizují </a:t>
            </a:r>
            <a:r>
              <a:rPr lang="cs-CZ" sz="2800" dirty="0" smtClean="0"/>
              <a:t>– tedy </a:t>
            </a:r>
            <a:r>
              <a:rPr lang="cs-CZ" sz="2800" dirty="0"/>
              <a:t>i MŠ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79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Výjimka z počtu dětí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Podle § 23</a:t>
            </a:r>
            <a:r>
              <a:rPr lang="cs-CZ" dirty="0"/>
              <a:t>. odst. 5 školského zákona:</a:t>
            </a:r>
          </a:p>
          <a:p>
            <a:pPr algn="just"/>
            <a:r>
              <a:rPr lang="cs-CZ" sz="3200" dirty="0"/>
              <a:t>Zřizovatel školy může povolit výjimku z nejvyššího počtu dětí, žáků a studentů stanoveného prováděcím právním předpisem do počtu 4 dětí, žáků a studentů </a:t>
            </a:r>
            <a:r>
              <a:rPr lang="cs-CZ" sz="3200" u="sng" dirty="0"/>
              <a:t>za předpokladu, že toto zvýšení počtu není na újmu kvalitě vzdělávací činnosti školy </a:t>
            </a:r>
            <a:r>
              <a:rPr lang="cs-CZ" sz="3200" dirty="0"/>
              <a:t>a jsou splněny podmínky bezpečnosti a ochrany</a:t>
            </a:r>
          </a:p>
        </p:txBody>
      </p:sp>
    </p:spTree>
    <p:extLst>
      <p:ext uri="{BB962C8B-B14F-4D97-AF65-F5344CB8AC3E}">
        <p14:creationId xmlns:p14="http://schemas.microsoft.com/office/powerpoint/2010/main" val="90794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</a:t>
            </a:r>
            <a:r>
              <a:rPr lang="cs-CZ" sz="5400" dirty="0" smtClean="0"/>
              <a:t>docházce </a:t>
            </a:r>
            <a:r>
              <a:rPr lang="cs-CZ" sz="5400" dirty="0"/>
              <a:t>dítěte do mateřské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pPr marL="0" indent="0">
              <a:buNone/>
            </a:pPr>
            <a:r>
              <a:rPr lang="cs-CZ" sz="3200" dirty="0" smtClean="0"/>
              <a:t>Podle § 1a) </a:t>
            </a:r>
            <a:r>
              <a:rPr lang="cs-CZ" sz="3200" dirty="0"/>
              <a:t>odst. 5 vyhlášky č. 14/2005 Sb., </a:t>
            </a:r>
            <a:r>
              <a:rPr lang="cs-CZ" sz="3200" dirty="0" smtClean="0"/>
              <a:t>o </a:t>
            </a:r>
            <a:r>
              <a:rPr lang="cs-CZ" sz="3200" dirty="0"/>
              <a:t>předškolním vzdělávání</a:t>
            </a:r>
          </a:p>
          <a:p>
            <a:pPr algn="just"/>
            <a:r>
              <a:rPr lang="cs-CZ" sz="3200" dirty="0"/>
              <a:t>Ředitel mateřské školy písemně dohodne se zákonným zástupcem dítěte docházku dítěte do mateřské školy</a:t>
            </a:r>
            <a:r>
              <a:rPr lang="cs-CZ" sz="3200" dirty="0" smtClean="0"/>
              <a:t>. (od – do, celodenní, polodenní atp.).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80200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 o výši úplaty za předškolní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2800" dirty="0" smtClean="0"/>
              <a:t>Podle § 6 </a:t>
            </a:r>
            <a:r>
              <a:rPr lang="cs-CZ" sz="2800" dirty="0"/>
              <a:t>odst. 1) vyhlášky č. 14/2005 Sb., o předškolním vzdělávání</a:t>
            </a:r>
          </a:p>
          <a:p>
            <a:r>
              <a:rPr lang="cs-CZ" sz="2800" dirty="0"/>
              <a:t>Ředitel mateřské školy stanoví měsíční výši úplaty za předškolní vzdělávání (dále jen "úplata") na období školního roku a zveřejní ji na přístupném místě ve škole nejpozději 30. června předcházejícího školního roku.</a:t>
            </a:r>
          </a:p>
        </p:txBody>
      </p:sp>
    </p:spTree>
    <p:extLst>
      <p:ext uri="{BB962C8B-B14F-4D97-AF65-F5344CB8AC3E}">
        <p14:creationId xmlns:p14="http://schemas.microsoft.com/office/powerpoint/2010/main" val="4248568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hodnocení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5" y="2140496"/>
            <a:ext cx="9027860" cy="64516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dirty="0" smtClean="0"/>
              <a:t>Podle § 12 </a:t>
            </a:r>
            <a:r>
              <a:rPr lang="cs-CZ" sz="3600" dirty="0"/>
              <a:t>odst. 6 školského zákona</a:t>
            </a:r>
          </a:p>
          <a:p>
            <a:r>
              <a:rPr lang="cs-CZ" sz="3600" dirty="0"/>
              <a:t>Hodnocení školy se uskutečňuje jako </a:t>
            </a:r>
            <a:r>
              <a:rPr lang="cs-CZ" sz="3600" b="1" dirty="0"/>
              <a:t>vlastní hodnocení školy </a:t>
            </a:r>
            <a:r>
              <a:rPr lang="cs-CZ" sz="3600" b="1" dirty="0" smtClean="0"/>
              <a:t>… </a:t>
            </a:r>
            <a:endParaRPr lang="cs-CZ" sz="3600" dirty="0" smtClean="0"/>
          </a:p>
          <a:p>
            <a:r>
              <a:rPr lang="cs-CZ" sz="3600" dirty="0" smtClean="0"/>
              <a:t>RVP PV s. </a:t>
            </a:r>
            <a:r>
              <a:rPr lang="cs-CZ" sz="3600" smtClean="0"/>
              <a:t>39 „</a:t>
            </a:r>
            <a:r>
              <a:rPr lang="cs-CZ" sz="3600" i="1" smtClean="0"/>
              <a:t>Ředitel </a:t>
            </a:r>
            <a:r>
              <a:rPr lang="cs-CZ" sz="3600" i="1" dirty="0" smtClean="0"/>
              <a:t>hodnotí vzdělávací </a:t>
            </a:r>
            <a:r>
              <a:rPr lang="cs-CZ" sz="3600" i="1" dirty="0"/>
              <a:t>výsledky, jednotlivé zaměstnance i mateřskou školu jako celek a přijímá </a:t>
            </a:r>
            <a:r>
              <a:rPr lang="cs-CZ" sz="3600" i="1"/>
              <a:t>konkrétní </a:t>
            </a:r>
            <a:r>
              <a:rPr lang="cs-CZ" sz="3600" i="1" smtClean="0"/>
              <a:t>opatření“.</a:t>
            </a:r>
            <a:endParaRPr lang="cs-CZ" sz="3600" i="1" dirty="0"/>
          </a:p>
          <a:p>
            <a:r>
              <a:rPr lang="cs-CZ" sz="3600" dirty="0" smtClean="0"/>
              <a:t>Forma není stanovena, oblasti vychází z požadavků RVP PV:</a:t>
            </a:r>
          </a:p>
          <a:p>
            <a:pPr lvl="1"/>
            <a:r>
              <a:rPr lang="cs-CZ" sz="3316" dirty="0"/>
              <a:t>soulad ŠVP (TVP) s RVP PV;</a:t>
            </a:r>
          </a:p>
          <a:p>
            <a:pPr lvl="1"/>
            <a:r>
              <a:rPr lang="cs-CZ" sz="3316" dirty="0"/>
              <a:t>plnění cílů ŠVP (TVP);</a:t>
            </a:r>
          </a:p>
          <a:p>
            <a:pPr lvl="1"/>
            <a:r>
              <a:rPr lang="cs-CZ" sz="3316" dirty="0"/>
              <a:t>způsob zpracování a realizace obsahu vzdělávání (zpracování a realizace integrovaných bloků);</a:t>
            </a:r>
          </a:p>
          <a:p>
            <a:pPr lvl="1"/>
            <a:r>
              <a:rPr lang="cs-CZ" sz="3316" dirty="0"/>
              <a:t>práci učitelů (včetně jejich sebereflexe); </a:t>
            </a:r>
          </a:p>
          <a:p>
            <a:pPr lvl="1"/>
            <a:r>
              <a:rPr lang="cs-CZ" sz="3316" dirty="0"/>
              <a:t>výsledky vzdělávání (pedagogická diagnostika);</a:t>
            </a:r>
          </a:p>
          <a:p>
            <a:pPr lvl="1"/>
            <a:r>
              <a:rPr lang="cs-CZ" sz="3316" dirty="0"/>
              <a:t>kvalitu podmínek vzdělávání v kontextu RVP PV</a:t>
            </a:r>
            <a:endParaRPr lang="cs-CZ" sz="3316" dirty="0" smtClean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60874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dalšího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Podle § 24 </a:t>
            </a:r>
            <a:r>
              <a:rPr lang="cs-CZ" sz="2800" dirty="0"/>
              <a:t>odst3 zákona č. 563/2004 Sb., o pedagogických pracovnících a o změně některých zákonů </a:t>
            </a:r>
          </a:p>
          <a:p>
            <a:r>
              <a:rPr lang="cs-CZ" sz="2800" dirty="0"/>
              <a:t>Ředitel školy organizuje další vzdělávání pedagogických pracovníků podle plánu dalšího vzdělávání, který stanoví po předchozím projednání s příslušným odborovým orgánem. Při stanovení plánu dalšího vzdělávání je nutno přihlížet ke studijním zájmům pedagogického pracovníka, potřebám a rozpočtu školy.</a:t>
            </a:r>
          </a:p>
        </p:txBody>
      </p:sp>
    </p:spTree>
    <p:extLst>
      <p:ext uri="{BB962C8B-B14F-4D97-AF65-F5344CB8AC3E}">
        <p14:creationId xmlns:p14="http://schemas.microsoft.com/office/powerpoint/2010/main" val="3596929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Záznamy </a:t>
            </a:r>
            <a:r>
              <a:rPr lang="cs-CZ" dirty="0"/>
              <a:t>o provedených kontrolách a </a:t>
            </a:r>
            <a:r>
              <a:rPr lang="cs-CZ" dirty="0" smtClean="0"/>
              <a:t>hospitacích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3101894"/>
            <a:ext cx="10027903" cy="5519322"/>
          </a:xfrm>
        </p:spPr>
        <p:txBody>
          <a:bodyPr/>
          <a:lstStyle/>
          <a:p>
            <a:endParaRPr lang="cs-CZ" dirty="0"/>
          </a:p>
          <a:p>
            <a:endParaRPr lang="cs-CZ" sz="2800" dirty="0"/>
          </a:p>
          <a:p>
            <a:r>
              <a:rPr lang="cs-CZ" sz="2800" dirty="0" smtClean="0"/>
              <a:t>Povinné je vést záznamy, ale </a:t>
            </a:r>
            <a:r>
              <a:rPr lang="cs-CZ" sz="2800" dirty="0" smtClean="0"/>
              <a:t>jejich forma </a:t>
            </a:r>
            <a:r>
              <a:rPr lang="cs-CZ" sz="2800" dirty="0" smtClean="0"/>
              <a:t>není </a:t>
            </a:r>
            <a:r>
              <a:rPr lang="cs-CZ" sz="2800" dirty="0" smtClean="0"/>
              <a:t>stanovena.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184" y="5164832"/>
            <a:ext cx="2298264" cy="342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34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dětí se SVP a dětí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oporučení školského poradenského zařízení</a:t>
            </a:r>
          </a:p>
          <a:p>
            <a:r>
              <a:rPr lang="cs-CZ" dirty="0" smtClean="0"/>
              <a:t>informovaný </a:t>
            </a:r>
            <a:r>
              <a:rPr lang="cs-CZ" dirty="0"/>
              <a:t>souhlas zákonných zástupců a žádost o vzdělávání podle </a:t>
            </a:r>
            <a:r>
              <a:rPr lang="cs-CZ" dirty="0" smtClean="0"/>
              <a:t>IVP</a:t>
            </a:r>
            <a:endParaRPr lang="cs-CZ" dirty="0"/>
          </a:p>
          <a:p>
            <a:r>
              <a:rPr lang="cs-CZ" dirty="0" smtClean="0"/>
              <a:t>Individuální </a:t>
            </a:r>
            <a:r>
              <a:rPr lang="cs-CZ" dirty="0"/>
              <a:t>vzdělávací plán (pokud je stanoven jako podpůrné opatření) a jeho vyhodnocování</a:t>
            </a:r>
          </a:p>
          <a:p>
            <a:r>
              <a:rPr lang="cs-CZ" dirty="0" smtClean="0"/>
              <a:t>doklady </a:t>
            </a:r>
            <a:r>
              <a:rPr lang="cs-CZ" dirty="0"/>
              <a:t>o zakoupení speciálních a kompenzačních </a:t>
            </a:r>
            <a:r>
              <a:rPr lang="cs-CZ" dirty="0" smtClean="0"/>
              <a:t>pomůcek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87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Vymezení dokumentace MŠ v právních předpisech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Povinná </a:t>
            </a:r>
            <a:r>
              <a:rPr lang="cs-CZ" dirty="0"/>
              <a:t>dokumentace stanovená školským zákonem</a:t>
            </a:r>
          </a:p>
          <a:p>
            <a:r>
              <a:rPr lang="cs-CZ" dirty="0" smtClean="0"/>
              <a:t>Vyhláška </a:t>
            </a:r>
            <a:r>
              <a:rPr lang="cs-CZ" dirty="0"/>
              <a:t>č. 364/2005 Sb.,    o  vedení  dokumentace  škol  a školských zařízení a školní matriky a o    předávání  údajů  z  dokumentace  škol a školských zařízení a ze školní matriky </a:t>
            </a:r>
          </a:p>
          <a:p>
            <a:r>
              <a:rPr lang="cs-CZ" dirty="0" smtClean="0"/>
              <a:t>Dokumentace </a:t>
            </a:r>
            <a:r>
              <a:rPr lang="cs-CZ" dirty="0"/>
              <a:t>vedená ve třídě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2400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okumentace vedená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/>
              <a:t>Třídní kniha</a:t>
            </a:r>
          </a:p>
          <a:p>
            <a:r>
              <a:rPr lang="cs-CZ" sz="3200" dirty="0" smtClean="0"/>
              <a:t>Přehled </a:t>
            </a:r>
            <a:r>
              <a:rPr lang="cs-CZ" sz="3200" dirty="0"/>
              <a:t>docházky</a:t>
            </a:r>
          </a:p>
          <a:p>
            <a:r>
              <a:rPr lang="cs-CZ" sz="3200" dirty="0" smtClean="0"/>
              <a:t>Třídní </a:t>
            </a:r>
            <a:r>
              <a:rPr lang="cs-CZ" sz="3200" dirty="0"/>
              <a:t>vzdělávací program (včetně hodnocení)</a:t>
            </a:r>
          </a:p>
          <a:p>
            <a:r>
              <a:rPr lang="cs-CZ" sz="3200" dirty="0" smtClean="0"/>
              <a:t>Pedagogická diagnostika, portfolia </a:t>
            </a:r>
            <a:r>
              <a:rPr lang="cs-CZ" sz="3200" dirty="0"/>
              <a:t>dětí</a:t>
            </a:r>
          </a:p>
          <a:p>
            <a:r>
              <a:rPr lang="cs-CZ" sz="3200" dirty="0" smtClean="0"/>
              <a:t>Dokumentace </a:t>
            </a:r>
            <a:r>
              <a:rPr lang="cs-CZ" sz="3200" dirty="0"/>
              <a:t>dětí se SVP a dětí nadaných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28326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811878" cy="1878471"/>
          </a:xfrm>
        </p:spPr>
        <p:txBody>
          <a:bodyPr/>
          <a:lstStyle/>
          <a:p>
            <a:r>
              <a:rPr lang="cs-CZ" dirty="0" smtClean="0"/>
              <a:t>Přehled docházky, Třídní kniha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725" y="1966317"/>
            <a:ext cx="9027860" cy="551932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forma není stanovena</a:t>
            </a:r>
          </a:p>
          <a:p>
            <a:r>
              <a:rPr lang="cs-CZ" sz="3200" dirty="0" smtClean="0"/>
              <a:t>může být vedena v listinné, nebo elektronické podobě</a:t>
            </a:r>
          </a:p>
          <a:p>
            <a:r>
              <a:rPr lang="cs-CZ" sz="3200" dirty="0" smtClean="0"/>
              <a:t>Třídní </a:t>
            </a:r>
            <a:r>
              <a:rPr lang="cs-CZ" sz="3200" dirty="0" smtClean="0"/>
              <a:t>kniha musí </a:t>
            </a:r>
            <a:r>
              <a:rPr lang="cs-CZ" sz="3200" dirty="0" smtClean="0"/>
              <a:t>obsahovat průkazné </a:t>
            </a:r>
            <a:r>
              <a:rPr lang="cs-CZ" sz="3200" dirty="0"/>
              <a:t>údaje o poskytovaném vzdělávání a jeho </a:t>
            </a:r>
            <a:r>
              <a:rPr lang="cs-CZ" sz="3200" dirty="0" smtClean="0"/>
              <a:t>průběhu.</a:t>
            </a:r>
          </a:p>
          <a:p>
            <a:pPr marL="0" indent="0">
              <a:buNone/>
            </a:pPr>
            <a:r>
              <a:rPr lang="cs-CZ" sz="3200" dirty="0" smtClean="0"/>
              <a:t> </a:t>
            </a:r>
            <a:endParaRPr lang="cs-CZ" sz="3200" dirty="0"/>
          </a:p>
        </p:txBody>
      </p:sp>
      <p:pic>
        <p:nvPicPr>
          <p:cNvPr id="1026" name="Picture 2" descr="Třídní kniha pro MŠ pro volný zápis v rámci denního cykl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16945">
            <a:off x="1461840" y="5308848"/>
            <a:ext cx="1584176" cy="226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20769">
            <a:off x="3075746" y="5436944"/>
            <a:ext cx="2160240" cy="30603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9928" y="4824261"/>
            <a:ext cx="3864960" cy="482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027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Třídní vzdělávací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2500536"/>
            <a:ext cx="9739871" cy="6091626"/>
          </a:xfrm>
        </p:spPr>
        <p:txBody>
          <a:bodyPr/>
          <a:lstStyle/>
          <a:p>
            <a:r>
              <a:rPr lang="cs-CZ" sz="3600" dirty="0" smtClean="0"/>
              <a:t>forma není určená, je na volbě školy, učitelek, </a:t>
            </a:r>
          </a:p>
          <a:p>
            <a:r>
              <a:rPr lang="cs-CZ" sz="3600" dirty="0" smtClean="0"/>
              <a:t>pravidla jeho tvorby musí být stanoveny  v ŠVP </a:t>
            </a:r>
            <a:r>
              <a:rPr lang="cs-CZ" sz="3600" dirty="0" smtClean="0"/>
              <a:t>– „</a:t>
            </a:r>
            <a:r>
              <a:rPr lang="cs-CZ" sz="3600" i="1" dirty="0" smtClean="0"/>
              <a:t>je </a:t>
            </a:r>
            <a:r>
              <a:rPr lang="cs-CZ" sz="3600" i="1" dirty="0" smtClean="0"/>
              <a:t>popsáno, jakým způsobem budou integrované bloky zpracovány na úrovni třídy (východiska pro plánování, přípravu a realizaci</a:t>
            </a:r>
            <a:r>
              <a:rPr lang="cs-CZ" sz="3600" i="1" dirty="0" smtClean="0"/>
              <a:t>)“ (RVP PV, 2018).</a:t>
            </a:r>
            <a:endParaRPr lang="cs-CZ" sz="3600" i="1" dirty="0" smtClean="0"/>
          </a:p>
          <a:p>
            <a:r>
              <a:rPr lang="cs-CZ" sz="3600" dirty="0" smtClean="0"/>
              <a:t>tvoří se postupně - v průběhu školního roku (situační učení)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988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výsledků vzdělávání (pedagogická diagnostika)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MŠ musí sledovat </a:t>
            </a:r>
            <a:r>
              <a:rPr lang="cs-CZ" sz="2800" dirty="0"/>
              <a:t>rozvoj a osobní vzdělávací pokroky </a:t>
            </a:r>
            <a:r>
              <a:rPr lang="cs-CZ" sz="2800" i="1" dirty="0"/>
              <a:t>u </a:t>
            </a:r>
            <a:r>
              <a:rPr lang="cs-CZ" sz="2800" dirty="0"/>
              <a:t>každého dítěte a ty </a:t>
            </a:r>
            <a:r>
              <a:rPr lang="cs-CZ" sz="2800" dirty="0" smtClean="0"/>
              <a:t>dokumentovat, </a:t>
            </a:r>
          </a:p>
          <a:p>
            <a:r>
              <a:rPr lang="cs-CZ" sz="2800" dirty="0" smtClean="0"/>
              <a:t>MŠ, </a:t>
            </a:r>
            <a:r>
              <a:rPr lang="cs-CZ" sz="2800" dirty="0"/>
              <a:t>popř. každý jednotlivý učitel si vytváří svůj systém sledování, hodnocení a způsob záznamů pokroků </a:t>
            </a:r>
            <a:r>
              <a:rPr lang="cs-CZ" sz="2800" dirty="0" smtClean="0"/>
              <a:t>dítěte (formuláře, portfolia, …)</a:t>
            </a:r>
          </a:p>
          <a:p>
            <a:r>
              <a:rPr lang="cs-CZ" sz="2800" dirty="0" smtClean="0"/>
              <a:t>systém </a:t>
            </a:r>
            <a:r>
              <a:rPr lang="cs-CZ" sz="2800" dirty="0"/>
              <a:t>musí být přehledný, smysluplný a </a:t>
            </a:r>
            <a:r>
              <a:rPr lang="cs-CZ" sz="2800" dirty="0" smtClean="0"/>
              <a:t>účelný,</a:t>
            </a:r>
          </a:p>
          <a:p>
            <a:r>
              <a:rPr lang="cs-CZ" sz="2800" dirty="0" smtClean="0"/>
              <a:t>písemné </a:t>
            </a:r>
            <a:r>
              <a:rPr lang="cs-CZ" sz="2800" dirty="0"/>
              <a:t>záznamy, případně další doklady vypovídající o dítěti a jeho pokrocích jsou důvěrné a přístupné pouze učitelům mateřské školy, ČŠI, popř. rodičům</a:t>
            </a:r>
            <a:r>
              <a:rPr lang="cs-CZ" sz="2800" i="1" dirty="0"/>
              <a:t>.</a:t>
            </a: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4337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dětí se SVP a dětí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sz="3200" dirty="0" smtClean="0"/>
              <a:t>opie </a:t>
            </a:r>
            <a:r>
              <a:rPr lang="cs-CZ" sz="3200" dirty="0" smtClean="0"/>
              <a:t>doporučení školského poradenského </a:t>
            </a:r>
            <a:r>
              <a:rPr lang="cs-CZ" sz="3200" dirty="0" smtClean="0"/>
              <a:t>zařízení.</a:t>
            </a:r>
            <a:endParaRPr lang="cs-CZ" sz="3200" dirty="0"/>
          </a:p>
          <a:p>
            <a:r>
              <a:rPr lang="cs-CZ" sz="3200" dirty="0" smtClean="0"/>
              <a:t>Plán pedagogické </a:t>
            </a:r>
            <a:r>
              <a:rPr lang="cs-CZ" sz="3200" dirty="0" smtClean="0"/>
              <a:t>podpory.</a:t>
            </a:r>
            <a:endParaRPr lang="cs-CZ" sz="3200" dirty="0" smtClean="0"/>
          </a:p>
          <a:p>
            <a:r>
              <a:rPr lang="cs-CZ" sz="3200" dirty="0" smtClean="0"/>
              <a:t>Individuální </a:t>
            </a:r>
            <a:r>
              <a:rPr lang="cs-CZ" sz="3200" dirty="0"/>
              <a:t>vzdělávací plán (pokud je stanoven jako podpůrné opatření) a jeho </a:t>
            </a:r>
            <a:r>
              <a:rPr lang="cs-CZ" sz="3200" dirty="0" smtClean="0"/>
              <a:t>vyhodnocování.</a:t>
            </a:r>
            <a:endParaRPr lang="cs-CZ" sz="3200" dirty="0"/>
          </a:p>
          <a:p>
            <a:r>
              <a:rPr lang="cs-CZ" sz="3200" dirty="0"/>
              <a:t>Z</a:t>
            </a:r>
            <a:r>
              <a:rPr lang="cs-CZ" sz="3200" dirty="0" smtClean="0"/>
              <a:t>áznamy </a:t>
            </a:r>
            <a:r>
              <a:rPr lang="cs-CZ" sz="3200" dirty="0"/>
              <a:t>o průběhu vzdělávání (poskytování podpůrných opatření) a další podpory </a:t>
            </a:r>
            <a:r>
              <a:rPr lang="cs-CZ" sz="3200" dirty="0" smtClean="0"/>
              <a:t>dítěti.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60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1760" y="445407"/>
            <a:ext cx="9027858" cy="187847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Školský zákon </a:t>
            </a:r>
            <a:br>
              <a:rPr lang="cs-CZ" dirty="0" smtClean="0"/>
            </a:br>
            <a:r>
              <a:rPr lang="cs-CZ" sz="3100" dirty="0" smtClean="0"/>
              <a:t>§ 28 </a:t>
            </a:r>
            <a:r>
              <a:rPr lang="cs-CZ" sz="3100" b="1" dirty="0" smtClean="0"/>
              <a:t>Dokumentace škol a školských zařízení </a:t>
            </a:r>
            <a:br>
              <a:rPr lang="cs-CZ" sz="3100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736" y="1852464"/>
            <a:ext cx="9990321" cy="75608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1</a:t>
            </a:r>
            <a:r>
              <a:rPr lang="cs-CZ" b="1" dirty="0"/>
              <a:t>)</a:t>
            </a:r>
            <a:r>
              <a:rPr lang="cs-CZ" dirty="0"/>
              <a:t> Školy a školská zařízení vedou </a:t>
            </a:r>
            <a:r>
              <a:rPr lang="cs-CZ" u="sng" dirty="0"/>
              <a:t>podle povahy své činnosti </a:t>
            </a:r>
            <a:r>
              <a:rPr lang="cs-CZ" dirty="0"/>
              <a:t>tuto </a:t>
            </a:r>
            <a:r>
              <a:rPr lang="cs-CZ" dirty="0" smtClean="0"/>
              <a:t>dokumentaci </a:t>
            </a:r>
            <a:r>
              <a:rPr lang="cs-CZ" b="1" dirty="0" smtClean="0"/>
              <a:t>(světle šedý </a:t>
            </a:r>
            <a:r>
              <a:rPr lang="cs-CZ" b="1" dirty="0"/>
              <a:t>text se MŠ netýká</a:t>
            </a:r>
            <a:r>
              <a:rPr lang="cs-CZ" b="1" dirty="0" smtClean="0"/>
              <a:t>!)</a:t>
            </a:r>
            <a:r>
              <a:rPr lang="cs-CZ" dirty="0" smtClean="0"/>
              <a:t>: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rozhodnutí o zápisu do školského rejstříku a o jeho změnách a doklady uvedené v § 147,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evidenci </a:t>
            </a:r>
            <a:r>
              <a:rPr lang="cs-CZ" dirty="0"/>
              <a:t>dětí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, žáků nebo studentů </a:t>
            </a:r>
            <a:r>
              <a:rPr lang="cs-CZ" dirty="0"/>
              <a:t>(dále jen "školní matrika"),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doklady </a:t>
            </a:r>
            <a:r>
              <a:rPr lang="cs-CZ" dirty="0"/>
              <a:t>o přijímání dětí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, žáků, studentů a uchazečů ke vzdělávání, </a:t>
            </a:r>
            <a:r>
              <a:rPr lang="cs-CZ" dirty="0"/>
              <a:t>o průběhu vzdělávání a jeho ukončování,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vzdělávací </a:t>
            </a:r>
            <a:r>
              <a:rPr lang="cs-CZ" dirty="0"/>
              <a:t>programy podle § 4 až 6,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výroční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zprávy o činnosti školy</a:t>
            </a:r>
            <a:r>
              <a:rPr lang="cs-CZ" dirty="0"/>
              <a:t>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třídní </a:t>
            </a:r>
            <a:r>
              <a:rPr lang="cs-CZ" dirty="0"/>
              <a:t>knihu, která obsahuje průkazné údaje o poskytovaném vzdělávání a jeho průběhu,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školní </a:t>
            </a:r>
            <a:r>
              <a:rPr lang="cs-CZ" dirty="0"/>
              <a:t>řád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nebo vnitřní řád, rozvrh vyučovacích hodin</a:t>
            </a:r>
            <a:r>
              <a:rPr lang="cs-CZ" dirty="0"/>
              <a:t>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záznamy </a:t>
            </a:r>
            <a:r>
              <a:rPr lang="cs-CZ" dirty="0"/>
              <a:t>z pedagogických rad,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knihu </a:t>
            </a:r>
            <a:r>
              <a:rPr lang="cs-CZ" dirty="0"/>
              <a:t>úrazů a záznamy o úrazech dětí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, žáků a studentů</a:t>
            </a:r>
            <a:r>
              <a:rPr lang="cs-CZ" dirty="0"/>
              <a:t>, popřípadě lékařské posudky,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protokoly </a:t>
            </a:r>
            <a:r>
              <a:rPr lang="cs-CZ" dirty="0"/>
              <a:t>a záznamy o provedených kontrolách a inspekční zprávy,</a:t>
            </a:r>
          </a:p>
          <a:p>
            <a:pPr marL="1026151" lvl="1" indent="-457200">
              <a:lnSpc>
                <a:spcPct val="11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personální </a:t>
            </a:r>
            <a:r>
              <a:rPr lang="cs-CZ" dirty="0"/>
              <a:t>a mzdovou dokumentaci, hospodářskou dokumentaci a účetní </a:t>
            </a:r>
            <a:r>
              <a:rPr lang="cs-CZ" dirty="0" smtClean="0"/>
              <a:t>evidenci</a:t>
            </a:r>
            <a:r>
              <a:rPr lang="cs-CZ" dirty="0"/>
              <a:t> a další dokumentaci stanovenou zvláštními právními </a:t>
            </a:r>
            <a:r>
              <a:rPr lang="cs-CZ" dirty="0" smtClean="0"/>
              <a:t>předpisy.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75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9752" y="556320"/>
            <a:ext cx="9027858" cy="985477"/>
          </a:xfrm>
        </p:spPr>
        <p:txBody>
          <a:bodyPr>
            <a:noAutofit/>
          </a:bodyPr>
          <a:lstStyle/>
          <a:p>
            <a:r>
              <a:rPr lang="cs-CZ" sz="3200" dirty="0"/>
              <a:t>§ 28 </a:t>
            </a:r>
            <a:r>
              <a:rPr lang="cs-CZ" sz="3200" b="1" dirty="0"/>
              <a:t>Dokumentace škol a školských </a:t>
            </a:r>
            <a:r>
              <a:rPr lang="cs-CZ" sz="3200" b="1" dirty="0" smtClean="0"/>
              <a:t>zařízení </a:t>
            </a:r>
            <a:br>
              <a:rPr lang="cs-CZ" sz="3200" b="1" dirty="0" smtClean="0"/>
            </a:br>
            <a:r>
              <a:rPr lang="cs-CZ" sz="3200" b="1" dirty="0" smtClean="0"/>
              <a:t>Školní matrika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1708448"/>
            <a:ext cx="9667863" cy="80451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(2) Školní matrika školy podle povahy její činnosti obsahuje tyto údaje o dítěti, žákovi nebo </a:t>
            </a:r>
            <a:r>
              <a:rPr lang="cs-CZ" b="1" dirty="0" smtClean="0"/>
              <a:t>studentovi </a:t>
            </a:r>
            <a:r>
              <a:rPr lang="cs-CZ" b="1" dirty="0"/>
              <a:t>(světle šedý text se MŠ netýká!)</a:t>
            </a:r>
            <a:r>
              <a:rPr lang="cs-CZ" dirty="0"/>
              <a:t>: </a:t>
            </a:r>
            <a:r>
              <a:rPr lang="cs-CZ" b="1" dirty="0" smtClean="0"/>
              <a:t>:</a:t>
            </a:r>
            <a:endParaRPr lang="cs-CZ" b="1" dirty="0"/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jméno </a:t>
            </a:r>
            <a:r>
              <a:rPr lang="cs-CZ" dirty="0"/>
              <a:t>a příjmení, rodné číslo, popřípadě datum narození, nebylo-li rodné číslo dítěti,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žákovi nebo studentovi </a:t>
            </a:r>
            <a:r>
              <a:rPr lang="cs-CZ" dirty="0"/>
              <a:t>přiděleno, dále státní občanství, místo narození a místo trvalého pobytu, popřípadě místo pobytu na území České republiky podle druhu pobytu cizince nebo místo pobytu v zahraničí, nepobývá-li dítě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, žák nebo student </a:t>
            </a:r>
            <a:r>
              <a:rPr lang="cs-CZ" dirty="0"/>
              <a:t>na území České republiky,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údaje </a:t>
            </a:r>
            <a:r>
              <a:rPr lang="cs-CZ" dirty="0"/>
              <a:t>o předchozím vzdělávání,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včetně dosaženého stupně vzdělání,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obor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, formu a délku vzdělávání, jde-li o střední a vyšší odbornou školu,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datum </a:t>
            </a:r>
            <a:r>
              <a:rPr lang="cs-CZ" dirty="0"/>
              <a:t>zahájení vzdělávání ve škole,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údaje </a:t>
            </a:r>
            <a:r>
              <a:rPr lang="cs-CZ" dirty="0"/>
              <a:t>o průběhu a výsledcích vzdělávání ve škole, vyučovací jazyk,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údaje </a:t>
            </a:r>
            <a:r>
              <a:rPr lang="cs-CZ" dirty="0"/>
              <a:t>o znevýhodnění dítěte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, žáka nebo studenta</a:t>
            </a:r>
            <a:r>
              <a:rPr lang="cs-CZ" dirty="0"/>
              <a:t> uvedeném v § 16, údaje o mimořádném nadání, údaje o podpůrných opatřeních poskytovaných dítěti,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žákovi nebo studentovi</a:t>
            </a:r>
            <a:r>
              <a:rPr lang="cs-CZ" dirty="0"/>
              <a:t> školou v souladu s § 16, a o závěrech vyšetření uvedených v doporučení školského poradenského zařízení,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údaje </a:t>
            </a:r>
            <a:r>
              <a:rPr lang="cs-CZ" dirty="0"/>
              <a:t>o zdravotní způsobilosti ke vzdělávání a o zdravotních obtížích, které by mohly mít vliv na průběh vzdělávání,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datum </a:t>
            </a:r>
            <a:r>
              <a:rPr lang="cs-CZ" dirty="0"/>
              <a:t>ukončení vzdělávání ve škole; 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údaje o zkoušce, jíž bylo vzdělávání ve střední nebo vyšší odborné škole ukončeno,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jméno </a:t>
            </a:r>
            <a:r>
              <a:rPr lang="cs-CZ" dirty="0"/>
              <a:t>a příjmení zákonného zástupce, místo trvalého pobytu nebo bydliště, pokud nemá na území České republiky místo trvalého pobytu, a adresu pro doručování písemností, telefonické spojení.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0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Vyhláška č. 364/2005 Sb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sz="3100" i="1" dirty="0" smtClean="0"/>
              <a:t>-  </a:t>
            </a:r>
            <a:r>
              <a:rPr lang="cs-CZ" sz="3100" i="1" dirty="0"/>
              <a:t>o dokumentaci škol a školských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2500536"/>
            <a:ext cx="9739871" cy="69847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Stanoví:</a:t>
            </a:r>
          </a:p>
          <a:p>
            <a:r>
              <a:rPr lang="cs-CZ" b="1" dirty="0" smtClean="0"/>
              <a:t>rozsah </a:t>
            </a:r>
            <a:r>
              <a:rPr lang="cs-CZ" b="1" dirty="0"/>
              <a:t>a </a:t>
            </a:r>
            <a:r>
              <a:rPr lang="cs-CZ" b="1" dirty="0" smtClean="0"/>
              <a:t>formu </a:t>
            </a:r>
            <a:r>
              <a:rPr lang="cs-CZ" b="1" dirty="0"/>
              <a:t>vedení školní </a:t>
            </a:r>
            <a:r>
              <a:rPr lang="cs-CZ" b="1" dirty="0" smtClean="0"/>
              <a:t>matriky,</a:t>
            </a:r>
          </a:p>
          <a:p>
            <a:pPr lvl="1"/>
            <a:r>
              <a:rPr lang="cs-CZ" dirty="0"/>
              <a:t>ú</a:t>
            </a:r>
            <a:r>
              <a:rPr lang="cs-CZ" dirty="0" smtClean="0"/>
              <a:t>daje </a:t>
            </a:r>
            <a:r>
              <a:rPr lang="cs-CZ" dirty="0"/>
              <a:t>o průběhu a výsledcích vzdělávání </a:t>
            </a:r>
            <a:r>
              <a:rPr lang="cs-CZ" dirty="0" smtClean="0"/>
              <a:t>dítěte,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o podpůrných opatřeních doporučených školským poradenským zařízením a přiznaných a poskytovaných školou nebo školským zařízením </a:t>
            </a:r>
            <a:r>
              <a:rPr lang="cs-CZ" dirty="0" smtClean="0"/>
              <a:t>dítěti,</a:t>
            </a:r>
          </a:p>
          <a:p>
            <a:r>
              <a:rPr lang="cs-CZ" b="1" dirty="0" smtClean="0"/>
              <a:t>předávání údajů </a:t>
            </a:r>
            <a:r>
              <a:rPr lang="cs-CZ" b="1" dirty="0"/>
              <a:t>z dokumentace škol a školských zařízení a ze školní </a:t>
            </a:r>
            <a:r>
              <a:rPr lang="cs-CZ" b="1" dirty="0" smtClean="0"/>
              <a:t>matriky</a:t>
            </a:r>
          </a:p>
          <a:p>
            <a:pPr marL="0" indent="0" algn="ctr">
              <a:buNone/>
            </a:pPr>
            <a:r>
              <a:rPr lang="cs-CZ" sz="2800" dirty="0" smtClean="0"/>
              <a:t>Škola </a:t>
            </a:r>
            <a:r>
              <a:rPr lang="cs-CZ" sz="2800" dirty="0"/>
              <a:t>a školské zařízení vedou školní matriku </a:t>
            </a:r>
            <a:endParaRPr lang="cs-CZ" sz="2800" dirty="0" smtClean="0"/>
          </a:p>
          <a:p>
            <a:pPr marL="0" indent="0" algn="ctr">
              <a:buNone/>
            </a:pPr>
            <a:r>
              <a:rPr lang="cs-CZ" sz="2800" dirty="0" smtClean="0"/>
              <a:t>v </a:t>
            </a:r>
            <a:r>
              <a:rPr lang="cs-CZ" sz="2800" dirty="0"/>
              <a:t>elektronické nebo listinné formě.</a:t>
            </a:r>
          </a:p>
          <a:p>
            <a:pPr marL="0" indent="0" algn="just">
              <a:buNone/>
            </a:pPr>
            <a:r>
              <a:rPr lang="cs-CZ" i="1" dirty="0" smtClean="0"/>
              <a:t>Školský </a:t>
            </a:r>
            <a:r>
              <a:rPr lang="cs-CZ" i="1" dirty="0"/>
              <a:t>rejstřík je veřejným seznamem, který obsahuje rejstřík škol a školských zařízení a rejstřík školských právnických osob</a:t>
            </a:r>
            <a:r>
              <a:rPr lang="cs-CZ" i="1" dirty="0" smtClean="0"/>
              <a:t>. </a:t>
            </a:r>
          </a:p>
          <a:p>
            <a:pPr marL="0" indent="0" algn="just">
              <a:buNone/>
            </a:pPr>
            <a:r>
              <a:rPr lang="cs-CZ" i="1" dirty="0" smtClean="0"/>
              <a:t>V </a:t>
            </a:r>
            <a:r>
              <a:rPr lang="cs-CZ" i="1" dirty="0"/>
              <a:t>rejstříku škol a školských zařízení </a:t>
            </a:r>
            <a:r>
              <a:rPr lang="cs-CZ" i="1" dirty="0" smtClean="0"/>
              <a:t>lze </a:t>
            </a:r>
            <a:r>
              <a:rPr lang="cs-CZ" i="1" dirty="0"/>
              <a:t>vyhledat informace o konkrétní škole nebo školském zařízení (s výjimkou vysokých škol). </a:t>
            </a:r>
            <a:r>
              <a:rPr lang="cs-CZ" b="1" dirty="0">
                <a:hlinkClick r:id="rId2"/>
              </a:rPr>
              <a:t>https://rejstriky.msmt.cz/rejskol</a:t>
            </a:r>
            <a:r>
              <a:rPr lang="cs-CZ" b="1" dirty="0" smtClean="0">
                <a:hlinkClick r:id="rId2"/>
              </a:rPr>
              <a:t>/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89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Doklady </a:t>
            </a:r>
            <a:r>
              <a:rPr lang="cs-CZ" dirty="0"/>
              <a:t>o přijímání </a:t>
            </a:r>
            <a:r>
              <a:rPr lang="cs-CZ" dirty="0" smtClean="0"/>
              <a:t>dětí ke vzdělávání </a:t>
            </a:r>
            <a:r>
              <a:rPr lang="cs-CZ" dirty="0"/>
              <a:t>a jeho ukončování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6" y="2860576"/>
            <a:ext cx="9027860" cy="637965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Škola </a:t>
            </a:r>
            <a:r>
              <a:rPr lang="cs-CZ" dirty="0"/>
              <a:t>vede spis dítěte který obsahuje žádost a rozhodnutí o přijetí k předškolnímu vzdělávání, v případě dětí se speciálními vzdělávacími potřebami doporučení školského poradenského </a:t>
            </a:r>
            <a:r>
              <a:rPr lang="cs-CZ" dirty="0" smtClean="0"/>
              <a:t>zařízení a doklad o jeho ukončení v případě, že bylo ukončeno ještě před nástupem dítěte do povinného základního vzdělávání.</a:t>
            </a:r>
          </a:p>
          <a:p>
            <a:pPr marL="0" indent="0" algn="just">
              <a:buNone/>
            </a:pPr>
            <a:r>
              <a:rPr lang="cs-CZ" dirty="0" smtClean="0"/>
              <a:t>Přijímání k předškolnímu vzdělávání:</a:t>
            </a:r>
            <a:endParaRPr lang="cs-CZ" dirty="0"/>
          </a:p>
          <a:p>
            <a:r>
              <a:rPr lang="cs-CZ" dirty="0"/>
              <a:t>přijímání dětí je výkon státní správy, probíhá ve správním řízení,</a:t>
            </a:r>
          </a:p>
          <a:p>
            <a:r>
              <a:rPr lang="cs-CZ" dirty="0"/>
              <a:t>pořadí přijatých dětí se řídí podle školou stanovených kritérií (děti plnící povinné předškolní vzdělávání mají vždy </a:t>
            </a:r>
            <a:r>
              <a:rPr lang="cs-CZ" dirty="0" smtClean="0"/>
              <a:t>přednost!),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Ukončení předškolního vzdělávání</a:t>
            </a:r>
            <a:endParaRPr lang="cs-CZ" dirty="0"/>
          </a:p>
          <a:p>
            <a:r>
              <a:rPr lang="cs-CZ" dirty="0" smtClean="0"/>
              <a:t>ukončení </a:t>
            </a:r>
            <a:r>
              <a:rPr lang="cs-CZ" dirty="0"/>
              <a:t>docházky dítěte ze strany mateřské školy probíhá ve správním řízení (vydáno písemné rozhodnutí)a může být pouze z důvodů uvedených v §35 školského zákona, nelze však ukončit dítěti, které plní povinné předškolní vzdělávání,</a:t>
            </a:r>
          </a:p>
          <a:p>
            <a:r>
              <a:rPr lang="cs-CZ" dirty="0" smtClean="0"/>
              <a:t>ukončení </a:t>
            </a:r>
            <a:r>
              <a:rPr lang="cs-CZ" dirty="0"/>
              <a:t>ze strany zákonného zástupce neprobíhá ve správním řízení, ukončeno je na </a:t>
            </a:r>
            <a:r>
              <a:rPr lang="cs-CZ" dirty="0" smtClean="0"/>
              <a:t>základě </a:t>
            </a:r>
            <a:r>
              <a:rPr lang="cs-CZ" dirty="0"/>
              <a:t>oznámení zákonného zástupce.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13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986" y="1060376"/>
            <a:ext cx="9027858" cy="1878471"/>
          </a:xfrm>
        </p:spPr>
        <p:txBody>
          <a:bodyPr/>
          <a:lstStyle/>
          <a:p>
            <a:r>
              <a:rPr lang="cs-CZ" dirty="0" smtClean="0"/>
              <a:t>Vzdělávací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ředitel vydá školní vzdělávací program, který musí být v souladu s RVP PV</a:t>
            </a:r>
          </a:p>
          <a:p>
            <a:r>
              <a:rPr lang="cs-CZ" sz="2800" dirty="0"/>
              <a:t>j</a:t>
            </a:r>
            <a:r>
              <a:rPr lang="cs-CZ" sz="2800" dirty="0" smtClean="0"/>
              <a:t>e zveřejněn </a:t>
            </a:r>
            <a:r>
              <a:rPr lang="cs-CZ" sz="2800" dirty="0"/>
              <a:t>na přístupném místě ve škole </a:t>
            </a:r>
            <a:endParaRPr lang="cs-CZ" sz="2800" dirty="0" smtClean="0"/>
          </a:p>
          <a:p>
            <a:r>
              <a:rPr lang="cs-CZ" sz="2800" dirty="0"/>
              <a:t>o</a:t>
            </a:r>
            <a:r>
              <a:rPr lang="cs-CZ" sz="2800" dirty="0" smtClean="0"/>
              <a:t>bsahuje podpis ředitele školy, razítko školy („hranaté“) a číslo jednací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3200" dirty="0"/>
              <a:t>D</a:t>
            </a:r>
            <a:r>
              <a:rPr lang="cs-CZ" sz="3200" dirty="0" smtClean="0"/>
              <a:t>o </a:t>
            </a:r>
            <a:r>
              <a:rPr lang="cs-CZ" sz="3200" dirty="0"/>
              <a:t>školního vzdělávacího programu může každý nahlížet a pořizovat si z něj opisy a výpisy, anebo za cenu v místě obvyklou může obdržet jeho kopii.</a:t>
            </a:r>
          </a:p>
        </p:txBody>
      </p:sp>
    </p:spTree>
    <p:extLst>
      <p:ext uri="{BB962C8B-B14F-4D97-AF65-F5344CB8AC3E}">
        <p14:creationId xmlns:p14="http://schemas.microsoft.com/office/powerpoint/2010/main" val="3602786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řád </a:t>
            </a:r>
            <a:br>
              <a:rPr lang="cs-CZ" dirty="0" smtClean="0"/>
            </a:br>
            <a:r>
              <a:rPr lang="cs-CZ" sz="4400" dirty="0"/>
              <a:t>§30 školského </a:t>
            </a:r>
            <a:r>
              <a:rPr lang="cs-CZ" sz="4400" dirty="0" smtClean="0"/>
              <a:t>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2745458"/>
            <a:ext cx="9883887" cy="6811862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cs-CZ" dirty="0" smtClean="0"/>
              <a:t>Ředitel </a:t>
            </a:r>
            <a:r>
              <a:rPr lang="cs-CZ" dirty="0"/>
              <a:t>školy vydá školní </a:t>
            </a:r>
            <a:r>
              <a:rPr lang="cs-CZ" dirty="0" smtClean="0"/>
              <a:t>řád, který </a:t>
            </a:r>
            <a:r>
              <a:rPr lang="cs-CZ" dirty="0"/>
              <a:t>řád </a:t>
            </a:r>
            <a:r>
              <a:rPr lang="cs-CZ" dirty="0" smtClean="0"/>
              <a:t>upravuje</a:t>
            </a:r>
            <a:endParaRPr lang="cs-CZ" dirty="0"/>
          </a:p>
          <a:p>
            <a:pPr marL="1083301" lvl="1" indent="-514350">
              <a:buFont typeface="+mj-lt"/>
              <a:buAutoNum type="alphaLcParenR"/>
            </a:pPr>
            <a:r>
              <a:rPr lang="cs-CZ" dirty="0" smtClean="0"/>
              <a:t>podrobnosti </a:t>
            </a:r>
            <a:r>
              <a:rPr lang="cs-CZ" dirty="0"/>
              <a:t>k výkonu práv a povinností dětí, </a:t>
            </a:r>
            <a:r>
              <a:rPr lang="cs-CZ" dirty="0" smtClean="0"/>
              <a:t>a </a:t>
            </a:r>
            <a:r>
              <a:rPr lang="cs-CZ" dirty="0"/>
              <a:t>jejich zákonných zástupců ve škole nebo školském zařízení a podrobnosti o pravidlech vzájemných vztahů se zaměstnanci ve </a:t>
            </a:r>
            <a:r>
              <a:rPr lang="cs-CZ" dirty="0" smtClean="0"/>
              <a:t>škole,</a:t>
            </a:r>
            <a:endParaRPr lang="cs-CZ" dirty="0"/>
          </a:p>
          <a:p>
            <a:pPr marL="1083301" lvl="1" indent="-514350">
              <a:buFont typeface="+mj-lt"/>
              <a:buAutoNum type="alphaLcParenR"/>
            </a:pPr>
            <a:r>
              <a:rPr lang="cs-CZ" dirty="0" smtClean="0"/>
              <a:t>provoz </a:t>
            </a:r>
            <a:r>
              <a:rPr lang="cs-CZ" dirty="0"/>
              <a:t>a vnitřní režim </a:t>
            </a:r>
            <a:r>
              <a:rPr lang="cs-CZ" dirty="0" smtClean="0"/>
              <a:t>školy,</a:t>
            </a:r>
            <a:endParaRPr lang="cs-CZ" dirty="0"/>
          </a:p>
          <a:p>
            <a:pPr marL="1083301" lvl="1" indent="-514350">
              <a:buFont typeface="+mj-lt"/>
              <a:buAutoNum type="alphaLcParenR"/>
            </a:pPr>
            <a:r>
              <a:rPr lang="cs-CZ" dirty="0" smtClean="0"/>
              <a:t>podmínky </a:t>
            </a:r>
            <a:r>
              <a:rPr lang="cs-CZ" dirty="0"/>
              <a:t>zajištění bezpečnosti a ochrany zdraví dětí, žáků nebo studentů a jejich ochrany před sociálně patologickými jevy a před projevy diskriminace, nepřátelství nebo násilí,</a:t>
            </a:r>
          </a:p>
          <a:p>
            <a:pPr marL="1083301" lvl="1" indent="-514350">
              <a:buFont typeface="+mj-lt"/>
              <a:buAutoNum type="alphaLcParenR"/>
            </a:pPr>
            <a:r>
              <a:rPr lang="cs-CZ" dirty="0" smtClean="0"/>
              <a:t>podmínky </a:t>
            </a:r>
            <a:r>
              <a:rPr lang="cs-CZ" dirty="0"/>
              <a:t>zacházení s majetkem školy nebo školského zařízení ze strany </a:t>
            </a:r>
            <a:r>
              <a:rPr lang="cs-CZ" dirty="0" smtClean="0"/>
              <a:t>dětí.</a:t>
            </a:r>
            <a:endParaRPr lang="cs-CZ" dirty="0"/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cs-CZ" sz="2600" dirty="0" smtClean="0"/>
              <a:t>Školní </a:t>
            </a:r>
            <a:r>
              <a:rPr lang="cs-CZ" sz="2600" dirty="0"/>
              <a:t>řád </a:t>
            </a:r>
            <a:r>
              <a:rPr lang="cs-CZ" sz="2600" dirty="0" smtClean="0"/>
              <a:t>zveřejní </a:t>
            </a:r>
            <a:r>
              <a:rPr lang="cs-CZ" sz="2600" dirty="0"/>
              <a:t>ředitel na přístupném místě ve </a:t>
            </a:r>
            <a:r>
              <a:rPr lang="cs-CZ" sz="2600" dirty="0" smtClean="0"/>
              <a:t>škole </a:t>
            </a:r>
            <a:r>
              <a:rPr lang="cs-CZ" sz="2600" dirty="0"/>
              <a:t>prokazatelným způsobem s ním seznámí zaměstnance, </a:t>
            </a:r>
            <a:r>
              <a:rPr lang="cs-CZ" sz="2600" dirty="0" smtClean="0"/>
              <a:t>a </a:t>
            </a:r>
            <a:r>
              <a:rPr lang="cs-CZ" sz="2600" dirty="0"/>
              <a:t>informuje o jeho vydání a obsahu zákonné zástupce nezletilých dětí a žáků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 smtClean="0"/>
              <a:t>Nově </a:t>
            </a:r>
            <a:r>
              <a:rPr lang="cs-CZ" sz="2600" dirty="0"/>
              <a:t>musí </a:t>
            </a:r>
            <a:r>
              <a:rPr lang="cs-CZ" sz="2600" dirty="0" smtClean="0"/>
              <a:t>podle §34a obsahovat také informace </a:t>
            </a:r>
            <a:r>
              <a:rPr lang="cs-CZ" sz="2600" dirty="0"/>
              <a:t>týkající se povinného předškolního vzdělávání –začátek jeho doby, způsob omlouvání a termíny a způsob ověření v případě individuálního </a:t>
            </a:r>
            <a:r>
              <a:rPr lang="cs-CZ" sz="2600" dirty="0" smtClean="0"/>
              <a:t>vzdělávání</a:t>
            </a:r>
            <a:endParaRPr lang="cs-CZ" sz="2600" dirty="0"/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24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Záznamy </a:t>
            </a:r>
            <a:r>
              <a:rPr lang="cs-CZ" dirty="0"/>
              <a:t>z pedagogických rad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§184 odst. 2 školského zákona</a:t>
            </a:r>
          </a:p>
          <a:p>
            <a:pPr algn="just"/>
            <a:r>
              <a:rPr lang="cs-CZ" sz="2800" dirty="0"/>
              <a:t>Ředitel školy zřizuje pedagogickou radu jako svůj poradní orgán, projednává s ním všechny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zásadní</a:t>
            </a:r>
            <a:r>
              <a:rPr lang="cs-CZ" sz="2800" dirty="0"/>
              <a:t>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pedagogické dokumenty a opatření týkající se vzdělávací činnosti školy</a:t>
            </a:r>
            <a:r>
              <a:rPr lang="cs-CZ" sz="2800" dirty="0"/>
              <a:t>. Při svém rozhodování ředitel školy k názorům pedagogické rady přihlédne. Pedagogickou radu tvoří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všichni pedagogičtí pracovníci školy.</a:t>
            </a:r>
          </a:p>
        </p:txBody>
      </p:sp>
    </p:spTree>
    <p:extLst>
      <p:ext uri="{BB962C8B-B14F-4D97-AF65-F5344CB8AC3E}">
        <p14:creationId xmlns:p14="http://schemas.microsoft.com/office/powerpoint/2010/main" val="23758438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BrushedCanvas">
  <a:themeElements>
    <a:clrScheme name="BrushedCanvas">
      <a:dk1>
        <a:srgbClr val="000000"/>
      </a:dk1>
      <a:lt1>
        <a:srgbClr val="FFFFFF"/>
      </a:lt1>
      <a:dk2>
        <a:srgbClr val="61615E"/>
      </a:dk2>
      <a:lt2>
        <a:srgbClr val="CECECA"/>
      </a:lt2>
      <a:accent1>
        <a:srgbClr val="648FC7"/>
      </a:accent1>
      <a:accent2>
        <a:srgbClr val="77B06D"/>
      </a:accent2>
      <a:accent3>
        <a:srgbClr val="E0BC59"/>
      </a:accent3>
      <a:accent4>
        <a:srgbClr val="EB925B"/>
      </a:accent4>
      <a:accent5>
        <a:srgbClr val="C56667"/>
      </a:accent5>
      <a:accent6>
        <a:srgbClr val="927AB0"/>
      </a:accent6>
      <a:hlink>
        <a:srgbClr val="0000FF"/>
      </a:hlink>
      <a:folHlink>
        <a:srgbClr val="FF00FF"/>
      </a:folHlink>
    </a:clrScheme>
    <a:fontScheme name="BrushedCanvas">
      <a:majorFont>
        <a:latin typeface="Palatino"/>
        <a:ea typeface="Palatino"/>
        <a:cs typeface="Palatino"/>
      </a:majorFont>
      <a:minorFont>
        <a:latin typeface="Palatino"/>
        <a:ea typeface="Palatino"/>
        <a:cs typeface="Palatino"/>
      </a:minorFont>
    </a:fontScheme>
    <a:fmtScheme name="BrushedCanva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1" i="0" u="none" strike="noStrike" cap="none" spc="0" normalizeH="0" baseline="0">
            <a:ln>
              <a:noFill/>
            </a:ln>
            <a:solidFill>
              <a:srgbClr val="F5F8EB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17D75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546056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</TotalTime>
  <Words>1273</Words>
  <Application>Microsoft Office PowerPoint</Application>
  <PresentationFormat>Vlastní</PresentationFormat>
  <Paragraphs>146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Helvetica Neue</vt:lpstr>
      <vt:lpstr>Palatino</vt:lpstr>
      <vt:lpstr>Trebuchet MS</vt:lpstr>
      <vt:lpstr>Wingdings</vt:lpstr>
      <vt:lpstr>Wingdings 3</vt:lpstr>
      <vt:lpstr>Faseta</vt:lpstr>
      <vt:lpstr>Povinná dokumentace v MŠ</vt:lpstr>
      <vt:lpstr>Vymezení dokumentace MŠ v právních předpisech </vt:lpstr>
      <vt:lpstr>Školský zákon  § 28 Dokumentace škol a školských zařízení  </vt:lpstr>
      <vt:lpstr>§ 28 Dokumentace škol a školských zařízení  Školní matrika</vt:lpstr>
      <vt:lpstr>Vyhláška č. 364/2005 Sb. -  o dokumentaci škol a školských zařízení</vt:lpstr>
      <vt:lpstr>Doklady o přijímání dětí ke vzdělávání a jeho ukončování</vt:lpstr>
      <vt:lpstr>Vzdělávací program</vt:lpstr>
      <vt:lpstr>Školní řád  §30 školského zákona</vt:lpstr>
      <vt:lpstr>Záznamy z pedagogických rad</vt:lpstr>
      <vt:lpstr>Ostatní povinná dokumentace</vt:lpstr>
      <vt:lpstr>Další dokumentace stanovená zvláštními právními předpisy</vt:lpstr>
      <vt:lpstr>Zřizovací listina</vt:lpstr>
      <vt:lpstr>Výjimka z počtu dětí ve třídě</vt:lpstr>
      <vt:lpstr>Dohoda o docházce dítěte do mateřské školy</vt:lpstr>
      <vt:lpstr>Směrnice o výši úplaty za předškolní vzdělávání</vt:lpstr>
      <vt:lpstr>Vlastní hodnocení školy</vt:lpstr>
      <vt:lpstr>Plán dalšího vzdělávání</vt:lpstr>
      <vt:lpstr>Záznamy o provedených kontrolách a hospitacích</vt:lpstr>
      <vt:lpstr>Dokumentace dětí se SVP a dětí nadaných</vt:lpstr>
      <vt:lpstr>Dokumentace vedená ve třídě</vt:lpstr>
      <vt:lpstr>Přehled docházky, Třídní kniha</vt:lpstr>
      <vt:lpstr>Třídní vzdělávací program</vt:lpstr>
      <vt:lpstr>Hodnocení výsledků vzdělávání (pedagogická diagnostika)</vt:lpstr>
      <vt:lpstr>Dokumentace dětí se SVP a dětí nadaných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ŠVP PV</dc:title>
  <dc:creator>Lucka</dc:creator>
  <cp:lastModifiedBy>Lucie Štěpánková</cp:lastModifiedBy>
  <cp:revision>123</cp:revision>
  <dcterms:modified xsi:type="dcterms:W3CDTF">2021-04-13T19:36:23Z</dcterms:modified>
</cp:coreProperties>
</file>