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2" r:id="rId4"/>
    <p:sldId id="260" r:id="rId5"/>
    <p:sldId id="264" r:id="rId6"/>
    <p:sldId id="263" r:id="rId7"/>
    <p:sldId id="265" r:id="rId8"/>
    <p:sldId id="266" r:id="rId9"/>
    <p:sldId id="267" r:id="rId10"/>
    <p:sldId id="275" r:id="rId11"/>
    <p:sldId id="268" r:id="rId12"/>
    <p:sldId id="270" r:id="rId13"/>
    <p:sldId id="273" r:id="rId14"/>
    <p:sldId id="274" r:id="rId15"/>
    <p:sldId id="271" r:id="rId16"/>
    <p:sldId id="276" r:id="rId17"/>
    <p:sldId id="277" r:id="rId18"/>
    <p:sldId id="278" r:id="rId19"/>
    <p:sldId id="279" r:id="rId20"/>
    <p:sldId id="258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E5D54-3756-4955-9874-FA927DACD3C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B1FF8C-D8BF-4C00-A905-911BF88F5FB5}">
      <dgm:prSet/>
      <dgm:spPr/>
      <dgm:t>
        <a:bodyPr/>
        <a:lstStyle/>
        <a:p>
          <a:r>
            <a:rPr lang="cs-CZ"/>
            <a:t>1. Nezáleží na tom, zda jsi velký nebo malý, černý nebo bílý. Všichni jsou stejně důležití.</a:t>
          </a:r>
          <a:endParaRPr lang="en-US"/>
        </a:p>
      </dgm:t>
    </dgm:pt>
    <dgm:pt modelId="{BA02773A-4FF1-4F21-B01C-64CBD4F24714}" type="parTrans" cxnId="{4C26EF4D-C754-484A-92BF-FE8685D10046}">
      <dgm:prSet/>
      <dgm:spPr/>
      <dgm:t>
        <a:bodyPr/>
        <a:lstStyle/>
        <a:p>
          <a:endParaRPr lang="en-US"/>
        </a:p>
      </dgm:t>
    </dgm:pt>
    <dgm:pt modelId="{BA3520BF-1D78-4D34-B932-580A730B73B2}" type="sibTrans" cxnId="{4C26EF4D-C754-484A-92BF-FE8685D10046}">
      <dgm:prSet/>
      <dgm:spPr/>
      <dgm:t>
        <a:bodyPr/>
        <a:lstStyle/>
        <a:p>
          <a:endParaRPr lang="en-US"/>
        </a:p>
      </dgm:t>
    </dgm:pt>
    <dgm:pt modelId="{24BE0743-94BA-4E4B-A0C0-4022C9073352}">
      <dgm:prSet/>
      <dgm:spPr/>
      <dgm:t>
        <a:bodyPr/>
        <a:lstStyle/>
        <a:p>
          <a:r>
            <a:rPr lang="cs-CZ"/>
            <a:t>2. Protože i ty jsi důležitou součástí světa, měl bys vědět, co všechno smíš dělat, co všechno můžeš chtít. Máš svá práva. Máš také své povinnosti.</a:t>
          </a:r>
          <a:endParaRPr lang="en-US"/>
        </a:p>
      </dgm:t>
    </dgm:pt>
    <dgm:pt modelId="{CDF9E0F9-933A-4A32-A331-7F035637DDFE}" type="parTrans" cxnId="{65475F34-F690-4E53-9F8D-2CA51E797617}">
      <dgm:prSet/>
      <dgm:spPr/>
      <dgm:t>
        <a:bodyPr/>
        <a:lstStyle/>
        <a:p>
          <a:endParaRPr lang="en-US"/>
        </a:p>
      </dgm:t>
    </dgm:pt>
    <dgm:pt modelId="{F7D2A7C5-C9D5-4FDC-9B87-3CB9A5BB2008}" type="sibTrans" cxnId="{65475F34-F690-4E53-9F8D-2CA51E797617}">
      <dgm:prSet/>
      <dgm:spPr/>
      <dgm:t>
        <a:bodyPr/>
        <a:lstStyle/>
        <a:p>
          <a:endParaRPr lang="en-US"/>
        </a:p>
      </dgm:t>
    </dgm:pt>
    <dgm:pt modelId="{D03B84FE-C8D2-4461-8ACD-8DECBB65B8E9}">
      <dgm:prSet/>
      <dgm:spPr/>
      <dgm:t>
        <a:bodyPr/>
        <a:lstStyle/>
        <a:p>
          <a:r>
            <a:rPr lang="cs-CZ"/>
            <a:t>3. Máš právo na své vlastní jméno</a:t>
          </a:r>
          <a:endParaRPr lang="en-US"/>
        </a:p>
      </dgm:t>
    </dgm:pt>
    <dgm:pt modelId="{29E69B73-58DC-41B3-8481-EFB94A0FEBD6}" type="parTrans" cxnId="{A64D948C-8BA1-40FF-8B19-AE40D7C2A9BB}">
      <dgm:prSet/>
      <dgm:spPr/>
      <dgm:t>
        <a:bodyPr/>
        <a:lstStyle/>
        <a:p>
          <a:endParaRPr lang="en-US"/>
        </a:p>
      </dgm:t>
    </dgm:pt>
    <dgm:pt modelId="{B4D1D902-E581-4599-83C2-1BA7621FC313}" type="sibTrans" cxnId="{A64D948C-8BA1-40FF-8B19-AE40D7C2A9BB}">
      <dgm:prSet/>
      <dgm:spPr/>
      <dgm:t>
        <a:bodyPr/>
        <a:lstStyle/>
        <a:p>
          <a:endParaRPr lang="en-US"/>
        </a:p>
      </dgm:t>
    </dgm:pt>
    <dgm:pt modelId="{0C420238-F179-4864-BDB8-92B20FA7CC72}">
      <dgm:prSet/>
      <dgm:spPr/>
      <dgm:t>
        <a:bodyPr/>
        <a:lstStyle/>
        <a:p>
          <a:r>
            <a:rPr lang="cs-CZ"/>
            <a:t>4. Máš právo mluvit jazykem svých rodičů. Nikdo ti to nesmí zakazovat.</a:t>
          </a:r>
          <a:endParaRPr lang="en-US"/>
        </a:p>
      </dgm:t>
    </dgm:pt>
    <dgm:pt modelId="{234AE4CD-84E8-44A0-995E-2B8BC49DD0CA}" type="parTrans" cxnId="{F84092DE-EDAB-4CA4-B127-EECABC8256D4}">
      <dgm:prSet/>
      <dgm:spPr/>
      <dgm:t>
        <a:bodyPr/>
        <a:lstStyle/>
        <a:p>
          <a:endParaRPr lang="en-US"/>
        </a:p>
      </dgm:t>
    </dgm:pt>
    <dgm:pt modelId="{AAC8143E-4274-4C0E-9A38-5E967AB4E20E}" type="sibTrans" cxnId="{F84092DE-EDAB-4CA4-B127-EECABC8256D4}">
      <dgm:prSet/>
      <dgm:spPr/>
      <dgm:t>
        <a:bodyPr/>
        <a:lstStyle/>
        <a:p>
          <a:endParaRPr lang="en-US"/>
        </a:p>
      </dgm:t>
    </dgm:pt>
    <dgm:pt modelId="{E19016A0-9A3D-46FA-B42D-5AB3CA0AACC1}">
      <dgm:prSet/>
      <dgm:spPr/>
      <dgm:t>
        <a:bodyPr/>
        <a:lstStyle/>
        <a:p>
          <a:r>
            <a:rPr lang="cs-CZ"/>
            <a:t>5. Nikdo ti nesmí ubližovat. Nikdo tě nesmí tělesně ani duševně týrat.</a:t>
          </a:r>
          <a:endParaRPr lang="en-US"/>
        </a:p>
      </dgm:t>
    </dgm:pt>
    <dgm:pt modelId="{50CA6150-0CDF-4F6A-ADD9-492B00A05CDD}" type="parTrans" cxnId="{0D6E3690-80DB-4643-9C17-230D6B513E8F}">
      <dgm:prSet/>
      <dgm:spPr/>
      <dgm:t>
        <a:bodyPr/>
        <a:lstStyle/>
        <a:p>
          <a:endParaRPr lang="en-US"/>
        </a:p>
      </dgm:t>
    </dgm:pt>
    <dgm:pt modelId="{AD0AA79F-F1FF-4C7F-8AE0-A095B2F72070}" type="sibTrans" cxnId="{0D6E3690-80DB-4643-9C17-230D6B513E8F}">
      <dgm:prSet/>
      <dgm:spPr/>
      <dgm:t>
        <a:bodyPr/>
        <a:lstStyle/>
        <a:p>
          <a:endParaRPr lang="en-US"/>
        </a:p>
      </dgm:t>
    </dgm:pt>
    <dgm:pt modelId="{E2F222C3-AFE2-4410-BF13-7A87B95C365C}">
      <dgm:prSet/>
      <dgm:spPr/>
      <dgm:t>
        <a:bodyPr/>
        <a:lstStyle/>
        <a:p>
          <a:r>
            <a:rPr lang="cs-CZ"/>
            <a:t>6. Máš právo říkat, co si myslíš. Máš právo na vlastní názor.</a:t>
          </a:r>
          <a:endParaRPr lang="en-US"/>
        </a:p>
      </dgm:t>
    </dgm:pt>
    <dgm:pt modelId="{E91C4120-ABCE-4B31-B1EC-98DAC1448F79}" type="parTrans" cxnId="{C331A086-A97E-47F4-A4DC-BD4E5CF42085}">
      <dgm:prSet/>
      <dgm:spPr/>
      <dgm:t>
        <a:bodyPr/>
        <a:lstStyle/>
        <a:p>
          <a:endParaRPr lang="en-US"/>
        </a:p>
      </dgm:t>
    </dgm:pt>
    <dgm:pt modelId="{8A69549E-022A-4CB0-AD97-EE5C373120C2}" type="sibTrans" cxnId="{C331A086-A97E-47F4-A4DC-BD4E5CF42085}">
      <dgm:prSet/>
      <dgm:spPr/>
      <dgm:t>
        <a:bodyPr/>
        <a:lstStyle/>
        <a:p>
          <a:endParaRPr lang="en-US"/>
        </a:p>
      </dgm:t>
    </dgm:pt>
    <dgm:pt modelId="{B21FA4C7-4D02-4D63-B0EF-D4C2D28FA66B}">
      <dgm:prSet/>
      <dgm:spPr/>
      <dgm:t>
        <a:bodyPr/>
        <a:lstStyle/>
        <a:p>
          <a:r>
            <a:rPr lang="cs-CZ"/>
            <a:t>7. Máš právo na svůj volný čas. Máš právo si hrát.</a:t>
          </a:r>
          <a:endParaRPr lang="en-US"/>
        </a:p>
      </dgm:t>
    </dgm:pt>
    <dgm:pt modelId="{550F574A-F6F6-4FDD-A15D-533255DE3829}" type="parTrans" cxnId="{F163E1B3-9AE8-4D89-86EE-EC8C6AF048B7}">
      <dgm:prSet/>
      <dgm:spPr/>
      <dgm:t>
        <a:bodyPr/>
        <a:lstStyle/>
        <a:p>
          <a:endParaRPr lang="en-US"/>
        </a:p>
      </dgm:t>
    </dgm:pt>
    <dgm:pt modelId="{249C1C4D-2223-4944-A53B-73AC419F864F}" type="sibTrans" cxnId="{F163E1B3-9AE8-4D89-86EE-EC8C6AF048B7}">
      <dgm:prSet/>
      <dgm:spPr/>
      <dgm:t>
        <a:bodyPr/>
        <a:lstStyle/>
        <a:p>
          <a:endParaRPr lang="en-US"/>
        </a:p>
      </dgm:t>
    </dgm:pt>
    <dgm:pt modelId="{7E1EE5C2-E346-471E-943A-90E2BBFA806D}">
      <dgm:prSet/>
      <dgm:spPr/>
      <dgm:t>
        <a:bodyPr/>
        <a:lstStyle/>
        <a:p>
          <a:r>
            <a:rPr lang="cs-CZ"/>
            <a:t>8. Máš právo rozvíjet všechny svoje zájmy a nadání. </a:t>
          </a:r>
          <a:endParaRPr lang="en-US"/>
        </a:p>
      </dgm:t>
    </dgm:pt>
    <dgm:pt modelId="{BC845F8C-DB6D-4C81-B67E-91DA32BE0AC2}" type="parTrans" cxnId="{ED888D5B-6AC8-4EA1-BEF5-BC0047C392E0}">
      <dgm:prSet/>
      <dgm:spPr/>
      <dgm:t>
        <a:bodyPr/>
        <a:lstStyle/>
        <a:p>
          <a:endParaRPr lang="en-US"/>
        </a:p>
      </dgm:t>
    </dgm:pt>
    <dgm:pt modelId="{5CC331E6-85C7-4B0D-86A1-AEC5AB875192}" type="sibTrans" cxnId="{ED888D5B-6AC8-4EA1-BEF5-BC0047C392E0}">
      <dgm:prSet/>
      <dgm:spPr/>
      <dgm:t>
        <a:bodyPr/>
        <a:lstStyle/>
        <a:p>
          <a:endParaRPr lang="en-US"/>
        </a:p>
      </dgm:t>
    </dgm:pt>
    <dgm:pt modelId="{21FB1D6A-ECF8-45F1-A667-BC33191D49E7}" type="pres">
      <dgm:prSet presAssocID="{EA8E5D54-3756-4955-9874-FA927DACD3C3}" presName="diagram" presStyleCnt="0">
        <dgm:presLayoutVars>
          <dgm:dir/>
          <dgm:resizeHandles val="exact"/>
        </dgm:presLayoutVars>
      </dgm:prSet>
      <dgm:spPr/>
    </dgm:pt>
    <dgm:pt modelId="{685087A5-E8D9-4600-98B3-94A5C022340A}" type="pres">
      <dgm:prSet presAssocID="{A7B1FF8C-D8BF-4C00-A905-911BF88F5FB5}" presName="node" presStyleLbl="node1" presStyleIdx="0" presStyleCnt="8">
        <dgm:presLayoutVars>
          <dgm:bulletEnabled val="1"/>
        </dgm:presLayoutVars>
      </dgm:prSet>
      <dgm:spPr/>
    </dgm:pt>
    <dgm:pt modelId="{1CE802EE-44E1-45DB-A527-BD323D4D8383}" type="pres">
      <dgm:prSet presAssocID="{BA3520BF-1D78-4D34-B932-580A730B73B2}" presName="sibTrans" presStyleCnt="0"/>
      <dgm:spPr/>
    </dgm:pt>
    <dgm:pt modelId="{B4FAEC18-89B3-46E1-BA22-7A8D20FC66C0}" type="pres">
      <dgm:prSet presAssocID="{24BE0743-94BA-4E4B-A0C0-4022C9073352}" presName="node" presStyleLbl="node1" presStyleIdx="1" presStyleCnt="8">
        <dgm:presLayoutVars>
          <dgm:bulletEnabled val="1"/>
        </dgm:presLayoutVars>
      </dgm:prSet>
      <dgm:spPr/>
    </dgm:pt>
    <dgm:pt modelId="{030C1166-A16F-4048-A96D-3F89D14476B8}" type="pres">
      <dgm:prSet presAssocID="{F7D2A7C5-C9D5-4FDC-9B87-3CB9A5BB2008}" presName="sibTrans" presStyleCnt="0"/>
      <dgm:spPr/>
    </dgm:pt>
    <dgm:pt modelId="{35354335-819C-48E7-BEE9-22B255C420E2}" type="pres">
      <dgm:prSet presAssocID="{D03B84FE-C8D2-4461-8ACD-8DECBB65B8E9}" presName="node" presStyleLbl="node1" presStyleIdx="2" presStyleCnt="8">
        <dgm:presLayoutVars>
          <dgm:bulletEnabled val="1"/>
        </dgm:presLayoutVars>
      </dgm:prSet>
      <dgm:spPr/>
    </dgm:pt>
    <dgm:pt modelId="{E292277A-69A9-491C-8D6E-6F075867FECA}" type="pres">
      <dgm:prSet presAssocID="{B4D1D902-E581-4599-83C2-1BA7621FC313}" presName="sibTrans" presStyleCnt="0"/>
      <dgm:spPr/>
    </dgm:pt>
    <dgm:pt modelId="{8954F0F9-D755-4950-A502-DD9CB4206BDB}" type="pres">
      <dgm:prSet presAssocID="{0C420238-F179-4864-BDB8-92B20FA7CC72}" presName="node" presStyleLbl="node1" presStyleIdx="3" presStyleCnt="8">
        <dgm:presLayoutVars>
          <dgm:bulletEnabled val="1"/>
        </dgm:presLayoutVars>
      </dgm:prSet>
      <dgm:spPr/>
    </dgm:pt>
    <dgm:pt modelId="{DA092BB6-75D6-435F-B8BC-5DD7B85CE09C}" type="pres">
      <dgm:prSet presAssocID="{AAC8143E-4274-4C0E-9A38-5E967AB4E20E}" presName="sibTrans" presStyleCnt="0"/>
      <dgm:spPr/>
    </dgm:pt>
    <dgm:pt modelId="{DD0CA4C0-D7CA-49C8-BE42-01A3B5B52ABC}" type="pres">
      <dgm:prSet presAssocID="{E19016A0-9A3D-46FA-B42D-5AB3CA0AACC1}" presName="node" presStyleLbl="node1" presStyleIdx="4" presStyleCnt="8">
        <dgm:presLayoutVars>
          <dgm:bulletEnabled val="1"/>
        </dgm:presLayoutVars>
      </dgm:prSet>
      <dgm:spPr/>
    </dgm:pt>
    <dgm:pt modelId="{FD8D12E3-43A3-4C22-B3AB-5332AF66DEF2}" type="pres">
      <dgm:prSet presAssocID="{AD0AA79F-F1FF-4C7F-8AE0-A095B2F72070}" presName="sibTrans" presStyleCnt="0"/>
      <dgm:spPr/>
    </dgm:pt>
    <dgm:pt modelId="{178FEA24-A380-4590-94EF-273CFA73D8B1}" type="pres">
      <dgm:prSet presAssocID="{E2F222C3-AFE2-4410-BF13-7A87B95C365C}" presName="node" presStyleLbl="node1" presStyleIdx="5" presStyleCnt="8">
        <dgm:presLayoutVars>
          <dgm:bulletEnabled val="1"/>
        </dgm:presLayoutVars>
      </dgm:prSet>
      <dgm:spPr/>
    </dgm:pt>
    <dgm:pt modelId="{8F71A6E8-48AF-4B3B-99E4-A439133F5666}" type="pres">
      <dgm:prSet presAssocID="{8A69549E-022A-4CB0-AD97-EE5C373120C2}" presName="sibTrans" presStyleCnt="0"/>
      <dgm:spPr/>
    </dgm:pt>
    <dgm:pt modelId="{EA86C360-254B-4A7D-910A-0C1029FF4627}" type="pres">
      <dgm:prSet presAssocID="{B21FA4C7-4D02-4D63-B0EF-D4C2D28FA66B}" presName="node" presStyleLbl="node1" presStyleIdx="6" presStyleCnt="8">
        <dgm:presLayoutVars>
          <dgm:bulletEnabled val="1"/>
        </dgm:presLayoutVars>
      </dgm:prSet>
      <dgm:spPr/>
    </dgm:pt>
    <dgm:pt modelId="{01A9BA48-6743-4B0F-83A0-63F35036D094}" type="pres">
      <dgm:prSet presAssocID="{249C1C4D-2223-4944-A53B-73AC419F864F}" presName="sibTrans" presStyleCnt="0"/>
      <dgm:spPr/>
    </dgm:pt>
    <dgm:pt modelId="{FA1A11FB-93BC-46FB-B29A-7617B27C1FE7}" type="pres">
      <dgm:prSet presAssocID="{7E1EE5C2-E346-471E-943A-90E2BBFA806D}" presName="node" presStyleLbl="node1" presStyleIdx="7" presStyleCnt="8">
        <dgm:presLayoutVars>
          <dgm:bulletEnabled val="1"/>
        </dgm:presLayoutVars>
      </dgm:prSet>
      <dgm:spPr/>
    </dgm:pt>
  </dgm:ptLst>
  <dgm:cxnLst>
    <dgm:cxn modelId="{2A0C7300-90A3-47E4-93E7-0D4736C74975}" type="presOf" srcId="{D03B84FE-C8D2-4461-8ACD-8DECBB65B8E9}" destId="{35354335-819C-48E7-BEE9-22B255C420E2}" srcOrd="0" destOrd="0" presId="urn:microsoft.com/office/officeart/2005/8/layout/default"/>
    <dgm:cxn modelId="{65475F34-F690-4E53-9F8D-2CA51E797617}" srcId="{EA8E5D54-3756-4955-9874-FA927DACD3C3}" destId="{24BE0743-94BA-4E4B-A0C0-4022C9073352}" srcOrd="1" destOrd="0" parTransId="{CDF9E0F9-933A-4A32-A331-7F035637DDFE}" sibTransId="{F7D2A7C5-C9D5-4FDC-9B87-3CB9A5BB2008}"/>
    <dgm:cxn modelId="{ED888D5B-6AC8-4EA1-BEF5-BC0047C392E0}" srcId="{EA8E5D54-3756-4955-9874-FA927DACD3C3}" destId="{7E1EE5C2-E346-471E-943A-90E2BBFA806D}" srcOrd="7" destOrd="0" parTransId="{BC845F8C-DB6D-4C81-B67E-91DA32BE0AC2}" sibTransId="{5CC331E6-85C7-4B0D-86A1-AEC5AB875192}"/>
    <dgm:cxn modelId="{4C26EF4D-C754-484A-92BF-FE8685D10046}" srcId="{EA8E5D54-3756-4955-9874-FA927DACD3C3}" destId="{A7B1FF8C-D8BF-4C00-A905-911BF88F5FB5}" srcOrd="0" destOrd="0" parTransId="{BA02773A-4FF1-4F21-B01C-64CBD4F24714}" sibTransId="{BA3520BF-1D78-4D34-B932-580A730B73B2}"/>
    <dgm:cxn modelId="{4A074C79-D861-4149-A524-A066278AC27E}" type="presOf" srcId="{0C420238-F179-4864-BDB8-92B20FA7CC72}" destId="{8954F0F9-D755-4950-A502-DD9CB4206BDB}" srcOrd="0" destOrd="0" presId="urn:microsoft.com/office/officeart/2005/8/layout/default"/>
    <dgm:cxn modelId="{4B16B67D-75A3-4E0D-BDA8-16EF185A2F1F}" type="presOf" srcId="{7E1EE5C2-E346-471E-943A-90E2BBFA806D}" destId="{FA1A11FB-93BC-46FB-B29A-7617B27C1FE7}" srcOrd="0" destOrd="0" presId="urn:microsoft.com/office/officeart/2005/8/layout/default"/>
    <dgm:cxn modelId="{C331A086-A97E-47F4-A4DC-BD4E5CF42085}" srcId="{EA8E5D54-3756-4955-9874-FA927DACD3C3}" destId="{E2F222C3-AFE2-4410-BF13-7A87B95C365C}" srcOrd="5" destOrd="0" parTransId="{E91C4120-ABCE-4B31-B1EC-98DAC1448F79}" sibTransId="{8A69549E-022A-4CB0-AD97-EE5C373120C2}"/>
    <dgm:cxn modelId="{A64D948C-8BA1-40FF-8B19-AE40D7C2A9BB}" srcId="{EA8E5D54-3756-4955-9874-FA927DACD3C3}" destId="{D03B84FE-C8D2-4461-8ACD-8DECBB65B8E9}" srcOrd="2" destOrd="0" parTransId="{29E69B73-58DC-41B3-8481-EFB94A0FEBD6}" sibTransId="{B4D1D902-E581-4599-83C2-1BA7621FC313}"/>
    <dgm:cxn modelId="{BCDD9D8F-FFA1-4020-9060-9CEA86AB87D6}" type="presOf" srcId="{EA8E5D54-3756-4955-9874-FA927DACD3C3}" destId="{21FB1D6A-ECF8-45F1-A667-BC33191D49E7}" srcOrd="0" destOrd="0" presId="urn:microsoft.com/office/officeart/2005/8/layout/default"/>
    <dgm:cxn modelId="{0D6E3690-80DB-4643-9C17-230D6B513E8F}" srcId="{EA8E5D54-3756-4955-9874-FA927DACD3C3}" destId="{E19016A0-9A3D-46FA-B42D-5AB3CA0AACC1}" srcOrd="4" destOrd="0" parTransId="{50CA6150-0CDF-4F6A-ADD9-492B00A05CDD}" sibTransId="{AD0AA79F-F1FF-4C7F-8AE0-A095B2F72070}"/>
    <dgm:cxn modelId="{4259D0A3-65A0-4CE4-A2AB-865A80A07E8F}" type="presOf" srcId="{A7B1FF8C-D8BF-4C00-A905-911BF88F5FB5}" destId="{685087A5-E8D9-4600-98B3-94A5C022340A}" srcOrd="0" destOrd="0" presId="urn:microsoft.com/office/officeart/2005/8/layout/default"/>
    <dgm:cxn modelId="{14D1BFA8-79F5-48E1-BE58-BD8FFC5DC182}" type="presOf" srcId="{E19016A0-9A3D-46FA-B42D-5AB3CA0AACC1}" destId="{DD0CA4C0-D7CA-49C8-BE42-01A3B5B52ABC}" srcOrd="0" destOrd="0" presId="urn:microsoft.com/office/officeart/2005/8/layout/default"/>
    <dgm:cxn modelId="{F163E1B3-9AE8-4D89-86EE-EC8C6AF048B7}" srcId="{EA8E5D54-3756-4955-9874-FA927DACD3C3}" destId="{B21FA4C7-4D02-4D63-B0EF-D4C2D28FA66B}" srcOrd="6" destOrd="0" parTransId="{550F574A-F6F6-4FDD-A15D-533255DE3829}" sibTransId="{249C1C4D-2223-4944-A53B-73AC419F864F}"/>
    <dgm:cxn modelId="{151A20B8-A0B1-49F1-BE67-BE7CDD1E3BD1}" type="presOf" srcId="{E2F222C3-AFE2-4410-BF13-7A87B95C365C}" destId="{178FEA24-A380-4590-94EF-273CFA73D8B1}" srcOrd="0" destOrd="0" presId="urn:microsoft.com/office/officeart/2005/8/layout/default"/>
    <dgm:cxn modelId="{8069D8C5-B209-4208-B8D0-C7B163ADFF3E}" type="presOf" srcId="{B21FA4C7-4D02-4D63-B0EF-D4C2D28FA66B}" destId="{EA86C360-254B-4A7D-910A-0C1029FF4627}" srcOrd="0" destOrd="0" presId="urn:microsoft.com/office/officeart/2005/8/layout/default"/>
    <dgm:cxn modelId="{F84092DE-EDAB-4CA4-B127-EECABC8256D4}" srcId="{EA8E5D54-3756-4955-9874-FA927DACD3C3}" destId="{0C420238-F179-4864-BDB8-92B20FA7CC72}" srcOrd="3" destOrd="0" parTransId="{234AE4CD-84E8-44A0-995E-2B8BC49DD0CA}" sibTransId="{AAC8143E-4274-4C0E-9A38-5E967AB4E20E}"/>
    <dgm:cxn modelId="{6A8127E3-1967-447A-9DF9-965E0AC73927}" type="presOf" srcId="{24BE0743-94BA-4E4B-A0C0-4022C9073352}" destId="{B4FAEC18-89B3-46E1-BA22-7A8D20FC66C0}" srcOrd="0" destOrd="0" presId="urn:microsoft.com/office/officeart/2005/8/layout/default"/>
    <dgm:cxn modelId="{0D0A1136-9B9E-434D-A5CF-87D119AC31FE}" type="presParOf" srcId="{21FB1D6A-ECF8-45F1-A667-BC33191D49E7}" destId="{685087A5-E8D9-4600-98B3-94A5C022340A}" srcOrd="0" destOrd="0" presId="urn:microsoft.com/office/officeart/2005/8/layout/default"/>
    <dgm:cxn modelId="{E952A83F-ABFF-4A40-B598-C0FF518238D0}" type="presParOf" srcId="{21FB1D6A-ECF8-45F1-A667-BC33191D49E7}" destId="{1CE802EE-44E1-45DB-A527-BD323D4D8383}" srcOrd="1" destOrd="0" presId="urn:microsoft.com/office/officeart/2005/8/layout/default"/>
    <dgm:cxn modelId="{90EF2562-9029-4CE1-819D-A083B50D80F9}" type="presParOf" srcId="{21FB1D6A-ECF8-45F1-A667-BC33191D49E7}" destId="{B4FAEC18-89B3-46E1-BA22-7A8D20FC66C0}" srcOrd="2" destOrd="0" presId="urn:microsoft.com/office/officeart/2005/8/layout/default"/>
    <dgm:cxn modelId="{065D7041-495D-49E2-8483-816FFBB2F6B4}" type="presParOf" srcId="{21FB1D6A-ECF8-45F1-A667-BC33191D49E7}" destId="{030C1166-A16F-4048-A96D-3F89D14476B8}" srcOrd="3" destOrd="0" presId="urn:microsoft.com/office/officeart/2005/8/layout/default"/>
    <dgm:cxn modelId="{847619ED-69D7-4070-A3EA-FEB48B96CB45}" type="presParOf" srcId="{21FB1D6A-ECF8-45F1-A667-BC33191D49E7}" destId="{35354335-819C-48E7-BEE9-22B255C420E2}" srcOrd="4" destOrd="0" presId="urn:microsoft.com/office/officeart/2005/8/layout/default"/>
    <dgm:cxn modelId="{635EC212-A075-4121-816E-0D46453873F0}" type="presParOf" srcId="{21FB1D6A-ECF8-45F1-A667-BC33191D49E7}" destId="{E292277A-69A9-491C-8D6E-6F075867FECA}" srcOrd="5" destOrd="0" presId="urn:microsoft.com/office/officeart/2005/8/layout/default"/>
    <dgm:cxn modelId="{2708F82D-367E-468E-8731-C740298B5D00}" type="presParOf" srcId="{21FB1D6A-ECF8-45F1-A667-BC33191D49E7}" destId="{8954F0F9-D755-4950-A502-DD9CB4206BDB}" srcOrd="6" destOrd="0" presId="urn:microsoft.com/office/officeart/2005/8/layout/default"/>
    <dgm:cxn modelId="{B2F04ACE-53DF-4BEB-A5BB-A22C69B6064D}" type="presParOf" srcId="{21FB1D6A-ECF8-45F1-A667-BC33191D49E7}" destId="{DA092BB6-75D6-435F-B8BC-5DD7B85CE09C}" srcOrd="7" destOrd="0" presId="urn:microsoft.com/office/officeart/2005/8/layout/default"/>
    <dgm:cxn modelId="{2BAE0BC1-D0A0-401C-8838-99FDA3FB1CDD}" type="presParOf" srcId="{21FB1D6A-ECF8-45F1-A667-BC33191D49E7}" destId="{DD0CA4C0-D7CA-49C8-BE42-01A3B5B52ABC}" srcOrd="8" destOrd="0" presId="urn:microsoft.com/office/officeart/2005/8/layout/default"/>
    <dgm:cxn modelId="{DF04653E-FC91-4F77-A68B-CD0284BC76FC}" type="presParOf" srcId="{21FB1D6A-ECF8-45F1-A667-BC33191D49E7}" destId="{FD8D12E3-43A3-4C22-B3AB-5332AF66DEF2}" srcOrd="9" destOrd="0" presId="urn:microsoft.com/office/officeart/2005/8/layout/default"/>
    <dgm:cxn modelId="{90949659-F79E-4A07-82B6-65D5F56BD86C}" type="presParOf" srcId="{21FB1D6A-ECF8-45F1-A667-BC33191D49E7}" destId="{178FEA24-A380-4590-94EF-273CFA73D8B1}" srcOrd="10" destOrd="0" presId="urn:microsoft.com/office/officeart/2005/8/layout/default"/>
    <dgm:cxn modelId="{56A845BC-7252-4461-BF68-15F4AF29A87E}" type="presParOf" srcId="{21FB1D6A-ECF8-45F1-A667-BC33191D49E7}" destId="{8F71A6E8-48AF-4B3B-99E4-A439133F5666}" srcOrd="11" destOrd="0" presId="urn:microsoft.com/office/officeart/2005/8/layout/default"/>
    <dgm:cxn modelId="{4E8C916E-FB02-48F9-A172-55E15267A320}" type="presParOf" srcId="{21FB1D6A-ECF8-45F1-A667-BC33191D49E7}" destId="{EA86C360-254B-4A7D-910A-0C1029FF4627}" srcOrd="12" destOrd="0" presId="urn:microsoft.com/office/officeart/2005/8/layout/default"/>
    <dgm:cxn modelId="{9A2809D3-6AE2-4748-8C41-A87CACEA743D}" type="presParOf" srcId="{21FB1D6A-ECF8-45F1-A667-BC33191D49E7}" destId="{01A9BA48-6743-4B0F-83A0-63F35036D094}" srcOrd="13" destOrd="0" presId="urn:microsoft.com/office/officeart/2005/8/layout/default"/>
    <dgm:cxn modelId="{1A715F36-A949-425B-91DD-424003CF9DD1}" type="presParOf" srcId="{21FB1D6A-ECF8-45F1-A667-BC33191D49E7}" destId="{FA1A11FB-93BC-46FB-B29A-7617B27C1FE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087A5-E8D9-4600-98B3-94A5C022340A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1. Nezáleží na tom, zda jsi velký nebo malý, černý nebo bílý. Všichni jsou stejně důležití.</a:t>
          </a:r>
          <a:endParaRPr lang="en-US" sz="1500" kern="1200"/>
        </a:p>
      </dsp:txBody>
      <dsp:txXfrm>
        <a:off x="3201" y="193789"/>
        <a:ext cx="2539866" cy="1523919"/>
      </dsp:txXfrm>
    </dsp:sp>
    <dsp:sp modelId="{B4FAEC18-89B3-46E1-BA22-7A8D20FC66C0}">
      <dsp:nvSpPr>
        <dsp:cNvPr id="0" name=""/>
        <dsp:cNvSpPr/>
      </dsp:nvSpPr>
      <dsp:spPr>
        <a:xfrm>
          <a:off x="2797054" y="193789"/>
          <a:ext cx="2539866" cy="1523919"/>
        </a:xfrm>
        <a:prstGeom prst="rect">
          <a:avLst/>
        </a:prstGeom>
        <a:solidFill>
          <a:schemeClr val="accent2">
            <a:hueOff val="64738"/>
            <a:satOff val="-6856"/>
            <a:lumOff val="-1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2. Protože i ty jsi důležitou součástí světa, měl bys vědět, co všechno smíš dělat, co všechno můžeš chtít. Máš svá práva. Máš také své povinnosti.</a:t>
          </a:r>
          <a:endParaRPr lang="en-US" sz="1500" kern="1200"/>
        </a:p>
      </dsp:txBody>
      <dsp:txXfrm>
        <a:off x="2797054" y="193789"/>
        <a:ext cx="2539866" cy="1523919"/>
      </dsp:txXfrm>
    </dsp:sp>
    <dsp:sp modelId="{35354335-819C-48E7-BEE9-22B255C420E2}">
      <dsp:nvSpPr>
        <dsp:cNvPr id="0" name=""/>
        <dsp:cNvSpPr/>
      </dsp:nvSpPr>
      <dsp:spPr>
        <a:xfrm>
          <a:off x="5590907" y="193789"/>
          <a:ext cx="2539866" cy="1523919"/>
        </a:xfrm>
        <a:prstGeom prst="rect">
          <a:avLst/>
        </a:prstGeom>
        <a:solidFill>
          <a:schemeClr val="accent2">
            <a:hueOff val="129476"/>
            <a:satOff val="-13712"/>
            <a:lumOff val="-3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3. Máš právo na své vlastní jméno</a:t>
          </a:r>
          <a:endParaRPr lang="en-US" sz="1500" kern="1200"/>
        </a:p>
      </dsp:txBody>
      <dsp:txXfrm>
        <a:off x="5590907" y="193789"/>
        <a:ext cx="2539866" cy="1523919"/>
      </dsp:txXfrm>
    </dsp:sp>
    <dsp:sp modelId="{8954F0F9-D755-4950-A502-DD9CB4206BDB}">
      <dsp:nvSpPr>
        <dsp:cNvPr id="0" name=""/>
        <dsp:cNvSpPr/>
      </dsp:nvSpPr>
      <dsp:spPr>
        <a:xfrm>
          <a:off x="8384760" y="193789"/>
          <a:ext cx="2539866" cy="1523919"/>
        </a:xfrm>
        <a:prstGeom prst="rect">
          <a:avLst/>
        </a:prstGeom>
        <a:solidFill>
          <a:schemeClr val="accent2">
            <a:hueOff val="194214"/>
            <a:satOff val="-20568"/>
            <a:lumOff val="-5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4. Máš právo mluvit jazykem svých rodičů. Nikdo ti to nesmí zakazovat.</a:t>
          </a:r>
          <a:endParaRPr lang="en-US" sz="1500" kern="1200"/>
        </a:p>
      </dsp:txBody>
      <dsp:txXfrm>
        <a:off x="8384760" y="193789"/>
        <a:ext cx="2539866" cy="1523919"/>
      </dsp:txXfrm>
    </dsp:sp>
    <dsp:sp modelId="{DD0CA4C0-D7CA-49C8-BE42-01A3B5B52ABC}">
      <dsp:nvSpPr>
        <dsp:cNvPr id="0" name=""/>
        <dsp:cNvSpPr/>
      </dsp:nvSpPr>
      <dsp:spPr>
        <a:xfrm>
          <a:off x="3201" y="1971695"/>
          <a:ext cx="2539866" cy="1523919"/>
        </a:xfrm>
        <a:prstGeom prst="rect">
          <a:avLst/>
        </a:prstGeom>
        <a:solidFill>
          <a:schemeClr val="accent2">
            <a:hueOff val="258951"/>
            <a:satOff val="-27425"/>
            <a:lumOff val="-6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5. Nikdo ti nesmí ubližovat. Nikdo tě nesmí tělesně ani duševně týrat.</a:t>
          </a:r>
          <a:endParaRPr lang="en-US" sz="1500" kern="1200"/>
        </a:p>
      </dsp:txBody>
      <dsp:txXfrm>
        <a:off x="3201" y="1971695"/>
        <a:ext cx="2539866" cy="1523919"/>
      </dsp:txXfrm>
    </dsp:sp>
    <dsp:sp modelId="{178FEA24-A380-4590-94EF-273CFA73D8B1}">
      <dsp:nvSpPr>
        <dsp:cNvPr id="0" name=""/>
        <dsp:cNvSpPr/>
      </dsp:nvSpPr>
      <dsp:spPr>
        <a:xfrm>
          <a:off x="2797054" y="1971695"/>
          <a:ext cx="2539866" cy="1523919"/>
        </a:xfrm>
        <a:prstGeom prst="rect">
          <a:avLst/>
        </a:prstGeom>
        <a:solidFill>
          <a:schemeClr val="accent2">
            <a:hueOff val="323689"/>
            <a:satOff val="-34281"/>
            <a:lumOff val="-8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6. Máš právo říkat, co si myslíš. Máš právo na vlastní názor.</a:t>
          </a:r>
          <a:endParaRPr lang="en-US" sz="1500" kern="1200"/>
        </a:p>
      </dsp:txBody>
      <dsp:txXfrm>
        <a:off x="2797054" y="1971695"/>
        <a:ext cx="2539866" cy="1523919"/>
      </dsp:txXfrm>
    </dsp:sp>
    <dsp:sp modelId="{EA86C360-254B-4A7D-910A-0C1029FF4627}">
      <dsp:nvSpPr>
        <dsp:cNvPr id="0" name=""/>
        <dsp:cNvSpPr/>
      </dsp:nvSpPr>
      <dsp:spPr>
        <a:xfrm>
          <a:off x="5590907" y="1971695"/>
          <a:ext cx="2539866" cy="1523919"/>
        </a:xfrm>
        <a:prstGeom prst="rect">
          <a:avLst/>
        </a:prstGeom>
        <a:solidFill>
          <a:schemeClr val="accent2">
            <a:hueOff val="388427"/>
            <a:satOff val="-41137"/>
            <a:lumOff val="-10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7. Máš právo na svůj volný čas. Máš právo si hrát.</a:t>
          </a:r>
          <a:endParaRPr lang="en-US" sz="1500" kern="1200"/>
        </a:p>
      </dsp:txBody>
      <dsp:txXfrm>
        <a:off x="5590907" y="1971695"/>
        <a:ext cx="2539866" cy="1523919"/>
      </dsp:txXfrm>
    </dsp:sp>
    <dsp:sp modelId="{FA1A11FB-93BC-46FB-B29A-7617B27C1FE7}">
      <dsp:nvSpPr>
        <dsp:cNvPr id="0" name=""/>
        <dsp:cNvSpPr/>
      </dsp:nvSpPr>
      <dsp:spPr>
        <a:xfrm>
          <a:off x="8384760" y="1971695"/>
          <a:ext cx="2539866" cy="1523919"/>
        </a:xfrm>
        <a:prstGeom prst="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8. Máš právo rozvíjet všechny svoje zájmy a nadání. </a:t>
          </a:r>
          <a:endParaRPr lang="en-US" sz="1500" kern="1200"/>
        </a:p>
      </dsp:txBody>
      <dsp:txXfrm>
        <a:off x="8384760" y="1971695"/>
        <a:ext cx="2539866" cy="152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2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6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317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8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3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9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6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1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7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dokumenty-3/skolsky-zakon-ve-zneni-ucinnem-od-11-7-202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akonyprolidi.cz/cs/2005-14#p1e" TargetMode="External"/><Relationship Id="rId13" Type="http://schemas.openxmlformats.org/officeDocument/2006/relationships/hyperlink" Target="https://www.zakonyprolidi.cz/cs/2005-14#p6" TargetMode="External"/><Relationship Id="rId3" Type="http://schemas.openxmlformats.org/officeDocument/2006/relationships/hyperlink" Target="https://www.zakonyprolidi.cz/cs/2005-14#p1" TargetMode="External"/><Relationship Id="rId7" Type="http://schemas.openxmlformats.org/officeDocument/2006/relationships/hyperlink" Target="https://www.zakonyprolidi.cz/cs/2005-14#p1d" TargetMode="External"/><Relationship Id="rId12" Type="http://schemas.openxmlformats.org/officeDocument/2006/relationships/hyperlink" Target="https://www.zakonyprolidi.cz/cs/2005-14#p5" TargetMode="External"/><Relationship Id="rId2" Type="http://schemas.openxmlformats.org/officeDocument/2006/relationships/hyperlink" Target="https://www.zakonyprolidi.cz/cs/2005-1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zakonyprolidi.cz/cs/2005-14#p1c" TargetMode="External"/><Relationship Id="rId11" Type="http://schemas.openxmlformats.org/officeDocument/2006/relationships/hyperlink" Target="https://www.zakonyprolidi.cz/cs/2005-14#p4" TargetMode="External"/><Relationship Id="rId5" Type="http://schemas.openxmlformats.org/officeDocument/2006/relationships/hyperlink" Target="https://www.zakonyprolidi.cz/cs/2005-14#p1b" TargetMode="External"/><Relationship Id="rId10" Type="http://schemas.openxmlformats.org/officeDocument/2006/relationships/hyperlink" Target="https://www.zakonyprolidi.cz/cs/2005-14#p3" TargetMode="External"/><Relationship Id="rId4" Type="http://schemas.openxmlformats.org/officeDocument/2006/relationships/hyperlink" Target="https://www.zakonyprolidi.cz/cs/2005-14#p1a" TargetMode="External"/><Relationship Id="rId9" Type="http://schemas.openxmlformats.org/officeDocument/2006/relationships/hyperlink" Target="https://www.zakonyprolidi.cz/cs/2005-14#p2" TargetMode="External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dokumenty-3/zakon-o-pedagogickych-pracovnicich-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file/38844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ky.rvp.cz/clanek/c/SK/15567/KURIKULUM---ZAKLADNI-PILIR-VZDELAVANI.html/" TargetMode="External"/><Relationship Id="rId2" Type="http://schemas.openxmlformats.org/officeDocument/2006/relationships/hyperlink" Target="https://wiki.rvp.cz/Knihovna/1.Pedagogick%C3%BD_lexikon/K/Kurikulu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smt.cz/dokumenty-3/skolsky-zakon-ve-zneni-ucinnem-od-11-7-2020" TargetMode="External"/><Relationship Id="rId4" Type="http://schemas.openxmlformats.org/officeDocument/2006/relationships/hyperlink" Target="https://is.muni.cz/el/1441/podzim2008/SZ2MP_Pd20/kurikularnidokument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docs/laws/listina.htm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da.cz/assets/ppov/rlp/vybory/pro-prava-ditete/Preklady-dokumentu-OSN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0" name="Group 10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2" name="Group 24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A133C98-4C45-4BD4-BB4D-F68DF416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066" y="2514600"/>
            <a:ext cx="5681134" cy="2262781"/>
          </a:xfrm>
        </p:spPr>
        <p:txBody>
          <a:bodyPr>
            <a:normAutofit/>
          </a:bodyPr>
          <a:lstStyle/>
          <a:p>
            <a:r>
              <a:rPr lang="cs-CZ" sz="4100" dirty="0"/>
              <a:t>Teorie a praxe kurikula v předškolním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D25D8-5D0C-43FE-B263-BFA3474E9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5066" y="4777379"/>
            <a:ext cx="5681134" cy="1126283"/>
          </a:xfrm>
        </p:spPr>
        <p:txBody>
          <a:bodyPr>
            <a:normAutofit/>
          </a:bodyPr>
          <a:lstStyle/>
          <a:p>
            <a:r>
              <a:rPr lang="cs-CZ"/>
              <a:t>Mgr. Aneta </a:t>
            </a:r>
            <a:r>
              <a:rPr lang="cs-CZ" err="1"/>
              <a:t>Hřavová</a:t>
            </a:r>
            <a:endParaRPr lang="cs-CZ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8FE4A-EA73-4438-8483-D86109AC9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5" r="29790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33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5527" y="685800"/>
            <a:ext cx="3649085" cy="5225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Úmluva o právech dítěte </a:t>
            </a:r>
            <a:br>
              <a:rPr lang="en-US" sz="3600"/>
            </a:br>
            <a:endParaRPr lang="en-US" sz="36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554" y="685800"/>
            <a:ext cx="5970162" cy="52254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Úmluva o právech dítěte vychází ze čtyř základních principů: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Právo na život a přežití - zaručuje zachování života dítěte a uspokojování jeho základních potřeb (právo na přiměřenou životní úroveň, bydlení, výživu, zdravotní péči atd.)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Právo na rozvoj - dítě má mít právo se rozvíjet, vzdělávat a mít volný čas na hru a zábavu, ale také zaručenu svobodu myšlení, vyznání a volný přístup k informacím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Právo na ochranu - dítě má právo na ochranu před násilím, vykořisťováním, zanedbáváním a všemožným zneužíváním, ale i na ochranu proti poškozování v systému trestního práva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Právo participovat/účastnit se – dítě se může vyjádřit ke všemu, co se ho týká, zveřejnit svůj názor na dění kolem sebe a mít slovo v záležitostech, které ovlivňují jeho osob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30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5527" y="685800"/>
            <a:ext cx="3649085" cy="5225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Kurikulární dokumenty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554" y="685800"/>
            <a:ext cx="5970162" cy="52254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Zákon 561/2004 Sb., o předškolním, základním, středním, vyšším odborném a jiném vzdělávání (školský zákon) 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https://www.msmt.cz/dokumenty-3/skolsky-zakon-ve-zneni-ucinnem-od-11-7-2020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(2) Obecnými cíli vzdělávání jsou zejména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a) rozvoj osobnosti člověka, který bude vybaven poznávacími a sociálními způsobilostmi, mravními a duchovními hodnotami pro osobní a občanský život, výkon povolání nebo pracovní činnosti, získávání informací a učení se v průběhu celého života,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b) získání všeobecného vzdělání nebo všeobecného a odborného vzdělání,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c) pochopení a uplatňování zásad demokracie a právního státu, základních lidských práv a svobod spolu s odpovědností a smyslem pro sociální soudržnost,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d) pochopení a uplatňování principu rovnosti žen a mužů ve společnosti,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e) utváření vědomí národní a státní příslušnosti a respektu k etnické, národnostní, kulturní, jazykové a náboženské identitě každého,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f) poznání světových a evropských kulturních hodnot a tradic, pochopení a osvojení zásad a pravidel vycházejících z evropské integrace jako základu pro soužití v národním a mezinárodním měřítku,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g) získání a uplatňování znalostí o životním prostředí a jeho ochraně vycházející ze zásad trvale udržitelného rozvoje a o bezpečnosti a ochraně zdraví.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(3) Vzdělávání poskytované podle tohoto zákona je veřejnou službou.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68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818388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Kurikulární dokumenty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3442" y="2186608"/>
            <a:ext cx="8909437" cy="438564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Vyhláška o předškolním vzdělávání</a:t>
            </a:r>
          </a:p>
          <a:p>
            <a:r>
              <a:rPr lang="cs-CZ" dirty="0">
                <a:hlinkClick r:id="rId2"/>
              </a:rPr>
              <a:t>https://www.zakonyprolidi.cz/cs/2005-14</a:t>
            </a:r>
            <a:endParaRPr lang="cs-CZ" dirty="0"/>
          </a:p>
          <a:p>
            <a:endParaRPr lang="cs-CZ" dirty="0"/>
          </a:p>
          <a:p>
            <a:r>
              <a:rPr lang="cs-CZ" dirty="0"/>
              <a:t>	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§ 1 - Podrobnosti o podmínkách provozu mateřské školy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    </a:t>
            </a: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§ 1a - Podrobnosti o organizaci mateřské školy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     </a:t>
            </a: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§ 1b - Mateřská škola při zdravotnickém zařízení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     </a:t>
            </a: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§ 1c - Rozsah povinného předškolního vzdělávání v mateřské škole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     </a:t>
            </a: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§ 1d - Maximální počet hodin přímé pedagogické činnosti pro mateřské školy zřizované územními samosprávnými celky nebo svazky obcí financovaný ze státního rozpočtu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     </a:t>
            </a: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§ 1e - Organizace vzdělávání ve skupinách pro jazykovou přípravu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     </a:t>
            </a: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§ 2 - Počty přijatých dětí ve třídách mateřské školy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     </a:t>
            </a: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§ 3 - Přerušení nebo omezení provozu mateřské školy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     </a:t>
            </a: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§ 4 - Stravování dětí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     </a:t>
            </a: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§ 5 - Péče o zdraví a bezpečnost dětí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>
                <a:solidFill>
                  <a:srgbClr val="15679C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     </a:t>
            </a:r>
            <a:r>
              <a:rPr lang="cs-CZ" altLang="cs-CZ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§ 6 - Úplata za předškolní vzdělávání v mateřské škole, kterou zřizuje stát, kraj, obec nebo svazek obcí</a:t>
            </a:r>
            <a:endParaRPr lang="cs-CZ" altLang="cs-CZ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26409F88-16B3-4709-BCCA-A35284884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8" name="Picture 24">
            <a:hlinkClick r:id="rId4"/>
            <a:extLst>
              <a:ext uri="{FF2B5EF4-FFF2-40B4-BE49-F238E27FC236}">
                <a16:creationId xmlns:a16="http://schemas.microsoft.com/office/drawing/2014/main" id="{59B5851D-56B3-4291-8581-4390121B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6858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hlinkClick r:id="rId5"/>
            <a:extLst>
              <a:ext uri="{FF2B5EF4-FFF2-40B4-BE49-F238E27FC236}">
                <a16:creationId xmlns:a16="http://schemas.microsoft.com/office/drawing/2014/main" id="{93D25181-E903-41F6-8333-EC01E46A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5334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hlinkClick r:id="rId6"/>
            <a:extLst>
              <a:ext uri="{FF2B5EF4-FFF2-40B4-BE49-F238E27FC236}">
                <a16:creationId xmlns:a16="http://schemas.microsoft.com/office/drawing/2014/main" id="{0C9C5F86-112F-4482-A286-FC20EE8D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3810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hlinkClick r:id="rId7"/>
            <a:extLst>
              <a:ext uri="{FF2B5EF4-FFF2-40B4-BE49-F238E27FC236}">
                <a16:creationId xmlns:a16="http://schemas.microsoft.com/office/drawing/2014/main" id="{45747048-8FBA-420B-8020-3E416E7C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28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hlinkClick r:id="rId8"/>
            <a:extLst>
              <a:ext uri="{FF2B5EF4-FFF2-40B4-BE49-F238E27FC236}">
                <a16:creationId xmlns:a16="http://schemas.microsoft.com/office/drawing/2014/main" id="{68BEC7DB-9F74-4235-89CB-58FD4D3B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76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hlinkClick r:id="rId9"/>
            <a:extLst>
              <a:ext uri="{FF2B5EF4-FFF2-40B4-BE49-F238E27FC236}">
                <a16:creationId xmlns:a16="http://schemas.microsoft.com/office/drawing/2014/main" id="{9C6FD8C9-8673-4383-B38C-C663F4EF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6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hlinkClick r:id="rId10"/>
            <a:extLst>
              <a:ext uri="{FF2B5EF4-FFF2-40B4-BE49-F238E27FC236}">
                <a16:creationId xmlns:a16="http://schemas.microsoft.com/office/drawing/2014/main" id="{21F65D53-DA2E-4B6E-A461-B00F4AAF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8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>
            <a:hlinkClick r:id="rId11"/>
            <a:extLst>
              <a:ext uri="{FF2B5EF4-FFF2-40B4-BE49-F238E27FC236}">
                <a16:creationId xmlns:a16="http://schemas.microsoft.com/office/drawing/2014/main" id="{9A0FE0A6-3EC4-461F-BE92-161CB5EC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810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hlinkClick r:id="rId12"/>
            <a:extLst>
              <a:ext uri="{FF2B5EF4-FFF2-40B4-BE49-F238E27FC236}">
                <a16:creationId xmlns:a16="http://schemas.microsoft.com/office/drawing/2014/main" id="{494B4A74-6CB6-4782-B0B2-8DC204CC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334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hlinkClick r:id="rId13"/>
            <a:extLst>
              <a:ext uri="{FF2B5EF4-FFF2-40B4-BE49-F238E27FC236}">
                <a16:creationId xmlns:a16="http://schemas.microsoft.com/office/drawing/2014/main" id="{F55559AB-80FE-4BFE-A2D6-82AD95C2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858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1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624110"/>
            <a:ext cx="813155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Kurikulární dokumenty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2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2133600"/>
            <a:ext cx="8131550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Zákon 563/2004 Sbírky zákonů o pedagogických pracovnících</a:t>
            </a:r>
            <a:endParaRPr lang="en-US" sz="1500">
              <a:solidFill>
                <a:schemeClr val="tx1">
                  <a:lumMod val="75000"/>
                  <a:lumOff val="25000"/>
                </a:schemeClr>
              </a:solidFill>
              <a:hlinkClick r:id="rId2"/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https://www.msmt.cz/dokumenty-3/zakon-o-pedagogickych-pracovnicich-1</a:t>
            </a: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Tento zákon upravuje </a:t>
            </a:r>
          </a:p>
          <a:p>
            <a:pPr marL="800100" lvl="1" indent="-342900" algn="l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a) odchylky při sjednávání doby trvání pracovního poměru na dobu určitou pedagogických pracovníků</a:t>
            </a:r>
          </a:p>
          <a:p>
            <a:pPr marL="800100" lvl="1" indent="-342900" algn="l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 b) předpoklady pro výkon činnosti pedagogických pracovníků,</a:t>
            </a:r>
          </a:p>
          <a:p>
            <a:pPr marL="800100" lvl="1" indent="-342900" algn="l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c) pracovní dobu pedagogických pracovníků, </a:t>
            </a:r>
          </a:p>
          <a:p>
            <a:pPr marL="800100" lvl="1" indent="-342900" algn="l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d) další vzdělávání a kariérní systém pedagogických pracovníků. </a:t>
            </a:r>
          </a:p>
          <a:p>
            <a:pPr marL="800100" lvl="1" indent="-342900" algn="l">
              <a:lnSpc>
                <a:spcPct val="90000"/>
              </a:lnSpc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l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(2) Tento zákon se vztahuje na pedagogické pracovníky škol a školských zařízení, které jsou zapsány do rejstříku škol a školských zařízení1 )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3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818388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Kurikulární dokumenty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3442" y="2186608"/>
            <a:ext cx="8909437" cy="4385641"/>
          </a:xfrm>
        </p:spPr>
        <p:txBody>
          <a:bodyPr>
            <a:normAutofit/>
          </a:bodyPr>
          <a:lstStyle/>
          <a:p>
            <a:r>
              <a:rPr lang="cs-CZ" dirty="0"/>
              <a:t>Pracovní řád pro učitele</a:t>
            </a:r>
          </a:p>
          <a:p>
            <a:r>
              <a:rPr lang="cs-CZ" dirty="0">
                <a:hlinkClick r:id="rId2"/>
              </a:rPr>
              <a:t>https://www.msmt.cz/file/38844/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Postup související se skončením pracovního poměru a odvoláním nebo vzdáním se pracovního místa vedoucího zaměstnance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Pracovní doba pedagogických pracovníků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Čerpání dovolené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Volno k samostudiu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Dohled nad žáky </a:t>
            </a:r>
          </a:p>
        </p:txBody>
      </p:sp>
    </p:spTree>
    <p:extLst>
      <p:ext uri="{BB962C8B-B14F-4D97-AF65-F5344CB8AC3E}">
        <p14:creationId xmlns:p14="http://schemas.microsoft.com/office/powerpoint/2010/main" val="125957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624110"/>
            <a:ext cx="813155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Kurikulární dokumenty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2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2133600"/>
            <a:ext cx="8131550" cy="377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27/2016 Sb., o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dětí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žáků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studentů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speciálními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vzdělávacími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potřebami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dětí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žáků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studentů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mimořádně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nadaných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72/2005 Sb., o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poskytování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poradenských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služeb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školách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školských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poradenských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zařízeních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317/2005 Sb., o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dalším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pedagogických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pracovníků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akreditační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komisi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kariérním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systému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pedagogických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pracovníků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Nařízení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vlády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stanovení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rozsahu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přímé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vyučovací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povinnosti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263/207 Sb.,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pracovní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řád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410/2005 Sb., o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hygienických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požadavcích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prostory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provoz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107/2005 Sb., o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školním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stravování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364/2005 Sb., o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vedení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dokumentace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8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1939E-6647-4F43-B103-29694310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Dětská práva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300B78F-6033-4750-A2C3-CBCE8D666B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92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ka držící na listu pero a stínování">
            <a:extLst>
              <a:ext uri="{FF2B5EF4-FFF2-40B4-BE49-F238E27FC236}">
                <a16:creationId xmlns:a16="http://schemas.microsoft.com/office/drawing/2014/main" id="{D42B7822-69C0-4CB9-85A4-60F25A1AE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3" b="25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27800D-48DD-44C7-914A-5C64B839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460" y="1197533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Skupinová</a:t>
            </a:r>
            <a:r>
              <a:rPr lang="en-US" sz="4000" dirty="0"/>
              <a:t> </a:t>
            </a:r>
            <a:r>
              <a:rPr lang="en-US" sz="4000" dirty="0" err="1"/>
              <a:t>práce</a:t>
            </a:r>
            <a:r>
              <a:rPr lang="cs-CZ" sz="4000" dirty="0"/>
              <a:t> 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E104D-96B9-4BC5-A9A4-9E7E5C4E9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792" y="3826411"/>
            <a:ext cx="4703379" cy="31160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skupinách</a:t>
            </a:r>
            <a:r>
              <a:rPr lang="en-US" sz="3200" dirty="0"/>
              <a:t> </a:t>
            </a:r>
            <a:r>
              <a:rPr lang="en-US" sz="3200" dirty="0" err="1"/>
              <a:t>diskutujte</a:t>
            </a:r>
            <a:r>
              <a:rPr lang="en-US" sz="3200" dirty="0"/>
              <a:t>, </a:t>
            </a:r>
            <a:r>
              <a:rPr lang="en-US" sz="3200" dirty="0" err="1"/>
              <a:t>jak</a:t>
            </a:r>
            <a:r>
              <a:rPr lang="en-US" sz="3200" dirty="0"/>
              <a:t> je </a:t>
            </a:r>
            <a:r>
              <a:rPr lang="en-US" sz="3200" dirty="0" err="1"/>
              <a:t>právo</a:t>
            </a:r>
            <a:r>
              <a:rPr lang="en-US" sz="3200" dirty="0"/>
              <a:t> v MŠ </a:t>
            </a:r>
            <a:r>
              <a:rPr lang="en-US" sz="3200" dirty="0" err="1"/>
              <a:t>konkrétně</a:t>
            </a:r>
            <a:r>
              <a:rPr lang="en-US" sz="3200" dirty="0"/>
              <a:t> </a:t>
            </a:r>
            <a:r>
              <a:rPr lang="en-US" sz="3200" dirty="0" err="1"/>
              <a:t>dodržováno</a:t>
            </a:r>
            <a:r>
              <a:rPr lang="en-US" sz="3200" dirty="0"/>
              <a:t>? (</a:t>
            </a:r>
            <a:r>
              <a:rPr lang="en-US" sz="3200" dirty="0" err="1"/>
              <a:t>Navrhněte</a:t>
            </a:r>
            <a:r>
              <a:rPr lang="en-US" sz="3200" dirty="0"/>
              <a:t> </a:t>
            </a:r>
            <a:r>
              <a:rPr lang="en-US" sz="3200" dirty="0" err="1"/>
              <a:t>příklady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05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093F7-4063-43ED-B890-C2825464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r>
              <a:rPr lang="cs-CZ" sz="4000" dirty="0"/>
              <a:t>Zažili jste někdy situaci, kdy práva nebyla v MŠ dodržována? </a:t>
            </a:r>
          </a:p>
        </p:txBody>
      </p:sp>
    </p:spTree>
    <p:extLst>
      <p:ext uri="{BB962C8B-B14F-4D97-AF65-F5344CB8AC3E}">
        <p14:creationId xmlns:p14="http://schemas.microsoft.com/office/powerpoint/2010/main" val="2747109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382CEA-252D-4EC0-8326-5066560A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75" y="950223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Skupinová</a:t>
            </a:r>
            <a:r>
              <a:rPr lang="en-US" sz="5400" dirty="0"/>
              <a:t> </a:t>
            </a:r>
            <a:r>
              <a:rPr lang="en-US" sz="5400" dirty="0" err="1"/>
              <a:t>práce</a:t>
            </a:r>
            <a:r>
              <a:rPr lang="en-US" sz="5400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FA1DD5-232D-4809-9660-B66390D0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4127644"/>
            <a:ext cx="8131550" cy="2262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Navrhněte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činnosti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MŠ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související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uplatňováním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práv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seznámením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dětí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právy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2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221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89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Definice kurikula</a:t>
            </a:r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6578" y="589722"/>
            <a:ext cx="6798033" cy="532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lat.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curriculum =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běh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Cesta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určité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dráze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(k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nějakému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cíli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57200" indent="-457200"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Proměnlivý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vyvíjející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se.</a:t>
            </a:r>
          </a:p>
          <a:p>
            <a:pPr marL="457200" indent="-457200"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angl.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terminologii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léta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80.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letech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století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Curriculum vitae =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běh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života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životopis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 3" charset="2"/>
              <a:buChar char=""/>
            </a:pP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Termín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kurikulum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implikuje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komplexní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význam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pojmu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–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zahrnuje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prostředí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prostředky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jimiž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dosahuje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stanoveného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cíle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Walterová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1994, s. 14).</a:t>
            </a:r>
          </a:p>
          <a:p>
            <a:pPr marL="457200" indent="-457200"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4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818388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Seznam použité literatury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2209800"/>
            <a:ext cx="11036808" cy="39989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https://wiki.rvp.cz/Knihovna/1.Pedagogick%C3%BD_lexikon/K/Kurikulum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https://clanky.rvp.cz/clanek/c/SK/15567/KURIKULUM---ZAKLADNI-PILIR-VZDELAVANI.html/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https://is.muni.cz/el/1441/podzim2008/SZ2MP_Pd20/kurikularnidokument.pdf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https://www.msmt.cz/dokumenty-3/skolsky-zakon-ve-zneni-ucinnem-od-11-7-2020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05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843EF-7177-49AE-A6DB-B0D6047A1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690" y="844510"/>
            <a:ext cx="3710018" cy="4169749"/>
          </a:xfrm>
        </p:spPr>
        <p:txBody>
          <a:bodyPr>
            <a:normAutofit/>
          </a:bodyPr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C350E0-7859-48A0-B64C-2B7D5D4D8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690" y="5097928"/>
            <a:ext cx="3710018" cy="915561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Picture 4" descr="Tmavé žárovky ve vzduchu a jedna jasně svítící">
            <a:extLst>
              <a:ext uri="{FF2B5EF4-FFF2-40B4-BE49-F238E27FC236}">
                <a16:creationId xmlns:a16="http://schemas.microsoft.com/office/drawing/2014/main" id="{AB2B8D1A-225C-4B0D-B904-7B93B1D7B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1" r="149" b="-2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89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Podoby kurikula</a:t>
            </a:r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6578" y="589722"/>
            <a:ext cx="6798033" cy="53215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Font typeface="Wingdings 3" charset="2"/>
              <a:buChar char="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Walterová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(1994, s. 16–17)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uvádí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následující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podoby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kurikula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Font typeface="Wingdings 3" charset="2"/>
              <a:buChar char=""/>
            </a:pP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doporučené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kurikulum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dokument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který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řeší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základní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koncepční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otázky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kurikula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předepsané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kurikulum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oficiální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dokument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který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závazný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určité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typy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nebo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celý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vzdělávací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systém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realizované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kurikulum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to, co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učitel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skutečně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realizuje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třídě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podpůrné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kurikulum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učebnice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časové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dotace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zaměstnanci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školy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učitelů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vybavení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školy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které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podporuje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realizaci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předepsaného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kurikula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hodnotící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kurikulum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soubor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testů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zkoušek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dalších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nástrojů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měření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osvojené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kurikulum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to, co se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žáci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skutečně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naučí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1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0078" y="1661225"/>
            <a:ext cx="3017390" cy="3535550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Podoby kurikula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099" y="804334"/>
            <a:ext cx="7176178" cy="569494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Formální kurikulum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je komplexní projekt cílů, obsahu, prostředků a organizace vzdělávání; realizace projektovaného kurikula ve vzdělávacím procesu; způsoby kontroly a hodnocení výsledků výuky.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Neformální kurikulum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zahrnuje aktivity a zkušenosti vztahující se ke škole (mimotřídní a mimoškolní aktivity organizované školou např. exkurze, výlety, soutěže, zájmové činnosti); domácí studium, úkoly a přípravu žáků na vyučování.</a:t>
            </a:r>
          </a:p>
          <a:p>
            <a:pPr>
              <a:lnSpc>
                <a:spcPct val="90000"/>
              </a:lnSpc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Skryté kurikulum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další souvislosti života školy, které nejsou obvykle vyjádřeny v programech a jsou obtížně postižitelné: klima školy, vztahy mezi učiteli a žáky, vztahy mezi školou a dalšími zdroji vzdělávání, způsoby diferenciace žáků, pravidla chování ve třídě, sociální strukturu třídy, charakter školního prostředí apod.         </a:t>
            </a: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1967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725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1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5" name="Group 13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56" name="Rectangle 14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7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6" name="Picture 45" descr="Zpětná fotka k promoci s víčkem na">
            <a:extLst>
              <a:ext uri="{FF2B5EF4-FFF2-40B4-BE49-F238E27FC236}">
                <a16:creationId xmlns:a16="http://schemas.microsoft.com/office/drawing/2014/main" id="{4914749B-E07F-4AFA-BAF3-25E36A812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" r="21101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158" name="Freeform: Shape 150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525" y="624110"/>
            <a:ext cx="4623955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Stupně kurikula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12" y="1547245"/>
            <a:ext cx="5953394" cy="443983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Státní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>
              <a:lnSpc>
                <a:spcPct val="90000"/>
              </a:lnSpc>
              <a:buFont typeface="Wingdings 3" charset="2"/>
              <a:buChar char="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Národní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program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(NPV)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obecný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character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>
              <a:lnSpc>
                <a:spcPct val="90000"/>
              </a:lnSpc>
              <a:buFont typeface="Wingdings 3" charset="2"/>
              <a:buChar char="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Rámcové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vzdělávací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(RVP)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jednotlivé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etapy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je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závazný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tvorbu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ŠVP.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Školní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>
              <a:lnSpc>
                <a:spcPct val="90000"/>
              </a:lnSpc>
              <a:buFont typeface="Wingdings 3" charset="2"/>
              <a:buChar char="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vzdělávací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(ŠVP)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prezentuje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podobu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konkrétní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l">
              <a:lnSpc>
                <a:spcPct val="90000"/>
              </a:lnSpc>
              <a:buFont typeface="Wingdings 3" charset="2"/>
              <a:buChar char="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Třídní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vzdělávací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(TVP)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jednotlivé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třídy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3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5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6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7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8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9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0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1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2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3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4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5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6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056" y="1093380"/>
            <a:ext cx="3068182" cy="4671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/>
              <a:t>Podstatné otázky vztahující se k tvorbě kurikula </a:t>
            </a:r>
          </a:p>
        </p:txBody>
      </p:sp>
      <p:sp>
        <p:nvSpPr>
          <p:cNvPr id="138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510" y="714375"/>
            <a:ext cx="6131166" cy="505825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Walterová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(1994):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PROČ?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vize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smysl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očekávání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potřeby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hodnoty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perspektivy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společenské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skupinové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individuální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...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KOHO?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zvláštnosti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typologické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generační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věkové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sociální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etnické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,…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CO?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poznání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vědecké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umělecké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praktické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zkušenosti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běžného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života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z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pracovních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činností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...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KDY?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v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kterém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věku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jaké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posloupnosti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časovém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rozsahu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kterém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ročníku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jakých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časových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jednotkách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...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JAK?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strategie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učení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učební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situace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způsoby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interakce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života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třídě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mimotřídní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činnosti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...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JAKÝCH PODMÍNEK?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legislativní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rámec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financování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řízení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vybavení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klima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učební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prostředí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podpůrné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materiály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..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JAKÝMI OČEKÁVANÝMI EFEKTY?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funkce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kritéria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hodnocení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metody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nástroje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hodnocení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způsoby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 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sdělování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výsledků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hodnocení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317977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Kurikulární dokumenty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Brýle položené na knize">
            <a:extLst>
              <a:ext uri="{FF2B5EF4-FFF2-40B4-BE49-F238E27FC236}">
                <a16:creationId xmlns:a16="http://schemas.microsoft.com/office/drawing/2014/main" id="{75F0999B-797B-42E6-806B-260DEDD3E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2" r="40104" b="-1"/>
          <a:stretch/>
        </p:blipFill>
        <p:spPr>
          <a:xfrm>
            <a:off x="-44708" y="128340"/>
            <a:ext cx="4671091" cy="6858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Listina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základních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lidských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práv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svobod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Úmluva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právech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dítěte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561/2004 Sb.,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předškolním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základním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středním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vyšším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odborném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jiném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školský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563/2004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Sbírky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zákonů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pedagogických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pracovnících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Pracovní řád pro učitele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9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391" y="624110"/>
            <a:ext cx="938340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Kurikulární dokumenty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392" y="2623930"/>
            <a:ext cx="9383408" cy="32872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Listina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základních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lidských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práv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svobod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https://www.psp.cz/docs/laws/listina.html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vztah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mezi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státem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občanem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 3" charset="2"/>
              <a:buChar char="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Ústavní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23/1991 Sb</a:t>
            </a:r>
          </a:p>
          <a:p>
            <a:pP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8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5E526-79EA-4A5D-86DC-D9E1A5AC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391" y="624110"/>
            <a:ext cx="938340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Kurikulární dokumenty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A9B155-B89E-4D2E-B352-934CB05A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392" y="2623930"/>
            <a:ext cx="9383408" cy="328729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Úmluva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právech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dítěte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https://www.vlada.cz/assets/ppov/rlp/vybory/pro-prava-ditete/Preklady-dokumentu-OSN.pdf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1924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formulována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základní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dětská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457200" indent="-457200">
              <a:lnSpc>
                <a:spcPct val="90000"/>
              </a:lnSpc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válce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OSN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vyhlásila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Všeobecnou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chartu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lidských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práv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1959 OSN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vyhlásila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Deklaraci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dětských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práv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Wingdings 3" charset="2"/>
              <a:buChar char="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Úmluva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právech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dítěte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přijata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Valným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shromážděním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OSN 20. 11. 1989,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vstoupila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platnost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září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1990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ratifikovalo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ji 191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států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Wingdings 3" charset="2"/>
              <a:buChar char="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Česká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slovenská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federativní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republika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ji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ratifikovala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lednu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1991. 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Wingdings 3" charset="2"/>
              <a:buChar char=""/>
            </a:pPr>
            <a:r>
              <a:rPr lang="en-US" sz="2000" dirty="0">
                <a:solidFill>
                  <a:schemeClr val="tx1"/>
                </a:solidFill>
              </a:rPr>
              <a:t>https://www.crdm.cz/download/publikace/mami-tati-prava-web.pdf</a:t>
            </a:r>
          </a:p>
        </p:txBody>
      </p:sp>
    </p:spTree>
    <p:extLst>
      <p:ext uri="{BB962C8B-B14F-4D97-AF65-F5344CB8AC3E}">
        <p14:creationId xmlns:p14="http://schemas.microsoft.com/office/powerpoint/2010/main" val="272522629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Microsoft Office PowerPoint</Application>
  <PresentationFormat>Širokoúhlá obrazovka</PresentationFormat>
  <Paragraphs>145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Stébla</vt:lpstr>
      <vt:lpstr>Teorie a praxe kurikula v předškolním vzdělávání</vt:lpstr>
      <vt:lpstr>Definice kurikula</vt:lpstr>
      <vt:lpstr>Podoby kurikula</vt:lpstr>
      <vt:lpstr>Podoby kurikula</vt:lpstr>
      <vt:lpstr>Stupně kurikula</vt:lpstr>
      <vt:lpstr>Podstatné otázky vztahující se k tvorbě kurikula </vt:lpstr>
      <vt:lpstr>Kurikulární dokumenty</vt:lpstr>
      <vt:lpstr>Kurikulární dokumenty</vt:lpstr>
      <vt:lpstr>Kurikulární dokumenty</vt:lpstr>
      <vt:lpstr>Úmluva o právech dítěte  </vt:lpstr>
      <vt:lpstr>Kurikulární dokumenty</vt:lpstr>
      <vt:lpstr>Kurikulární dokumenty</vt:lpstr>
      <vt:lpstr>Kurikulární dokumenty</vt:lpstr>
      <vt:lpstr>Kurikulární dokumenty</vt:lpstr>
      <vt:lpstr>Kurikulární dokumenty</vt:lpstr>
      <vt:lpstr>Dětská práva</vt:lpstr>
      <vt:lpstr>Skupinová práce </vt:lpstr>
      <vt:lpstr>Prezentace aplikace PowerPoint</vt:lpstr>
      <vt:lpstr>Skupinová práce </vt:lpstr>
      <vt:lpstr>Seznam použité literatury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a praxe kurikula v předškolním vzdělávání</dc:title>
  <dc:creator>Aneta Hřavová</dc:creator>
  <cp:lastModifiedBy>Aneta Hřavová</cp:lastModifiedBy>
  <cp:revision>1</cp:revision>
  <dcterms:created xsi:type="dcterms:W3CDTF">2022-02-17T05:59:27Z</dcterms:created>
  <dcterms:modified xsi:type="dcterms:W3CDTF">2022-02-17T05:59:46Z</dcterms:modified>
</cp:coreProperties>
</file>