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3" r:id="rId1"/>
  </p:sldMasterIdLst>
  <p:notesMasterIdLst>
    <p:notesMasterId r:id="rId20"/>
  </p:notesMasterIdLst>
  <p:sldIdLst>
    <p:sldId id="294" r:id="rId2"/>
    <p:sldId id="257" r:id="rId3"/>
    <p:sldId id="323" r:id="rId4"/>
    <p:sldId id="324" r:id="rId5"/>
    <p:sldId id="320" r:id="rId6"/>
    <p:sldId id="326" r:id="rId7"/>
    <p:sldId id="327" r:id="rId8"/>
    <p:sldId id="328" r:id="rId9"/>
    <p:sldId id="329" r:id="rId10"/>
    <p:sldId id="325" r:id="rId11"/>
    <p:sldId id="332" r:id="rId12"/>
    <p:sldId id="334" r:id="rId13"/>
    <p:sldId id="274" r:id="rId14"/>
    <p:sldId id="333" r:id="rId15"/>
    <p:sldId id="273" r:id="rId16"/>
    <p:sldId id="331" r:id="rId17"/>
    <p:sldId id="330" r:id="rId18"/>
    <p:sldId id="276" r:id="rId1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546056"/>
        </a:solidFill>
        <a:effectLst/>
        <a:uFillTx/>
        <a:latin typeface="+mn-lt"/>
        <a:ea typeface="+mn-ea"/>
        <a:cs typeface="+mn-cs"/>
        <a:sym typeface="Palatino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546056"/>
        </a:solidFill>
        <a:effectLst/>
        <a:uFillTx/>
        <a:latin typeface="+mn-lt"/>
        <a:ea typeface="+mn-ea"/>
        <a:cs typeface="+mn-cs"/>
        <a:sym typeface="Palatino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546056"/>
        </a:solidFill>
        <a:effectLst/>
        <a:uFillTx/>
        <a:latin typeface="+mn-lt"/>
        <a:ea typeface="+mn-ea"/>
        <a:cs typeface="+mn-cs"/>
        <a:sym typeface="Palatino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546056"/>
        </a:solidFill>
        <a:effectLst/>
        <a:uFillTx/>
        <a:latin typeface="+mn-lt"/>
        <a:ea typeface="+mn-ea"/>
        <a:cs typeface="+mn-cs"/>
        <a:sym typeface="Palatino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546056"/>
        </a:solidFill>
        <a:effectLst/>
        <a:uFillTx/>
        <a:latin typeface="+mn-lt"/>
        <a:ea typeface="+mn-ea"/>
        <a:cs typeface="+mn-cs"/>
        <a:sym typeface="Palatino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546056"/>
        </a:solidFill>
        <a:effectLst/>
        <a:uFillTx/>
        <a:latin typeface="+mn-lt"/>
        <a:ea typeface="+mn-ea"/>
        <a:cs typeface="+mn-cs"/>
        <a:sym typeface="Palatino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546056"/>
        </a:solidFill>
        <a:effectLst/>
        <a:uFillTx/>
        <a:latin typeface="+mn-lt"/>
        <a:ea typeface="+mn-ea"/>
        <a:cs typeface="+mn-cs"/>
        <a:sym typeface="Palatino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546056"/>
        </a:solidFill>
        <a:effectLst/>
        <a:uFillTx/>
        <a:latin typeface="+mn-lt"/>
        <a:ea typeface="+mn-ea"/>
        <a:cs typeface="+mn-cs"/>
        <a:sym typeface="Palatino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546056"/>
        </a:solidFill>
        <a:effectLst/>
        <a:uFillTx/>
        <a:latin typeface="+mn-lt"/>
        <a:ea typeface="+mn-ea"/>
        <a:cs typeface="+mn-cs"/>
        <a:sym typeface="Palatino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ff">
        <a:fontRef idx="minor">
          <a:srgbClr val="7B867F">
            <a:alpha val="92000"/>
          </a:srgbClr>
        </a:fontRef>
        <a:srgbClr val="7B867F">
          <a:alpha val="92000"/>
        </a:srgbClr>
      </a:tcTxStyle>
      <a:tcStyle>
        <a:tcBdr>
          <a:left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BFC0B3">
              <a:alpha val="30000"/>
            </a:srgbClr>
          </a:solidFill>
        </a:fill>
      </a:tcStyle>
    </a:band2H>
    <a:firstCol>
      <a:tcTxStyle b="on" i="off">
        <a:fontRef idx="minor">
          <a:srgbClr val="F5F5EA"/>
        </a:fontRef>
        <a:srgbClr val="F5F5EA"/>
      </a:tcTxStyle>
      <a:tcStyle>
        <a:tcBdr>
          <a:left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7B867F">
            <a:alpha val="92000"/>
          </a:srgbClr>
        </a:fontRef>
        <a:srgbClr val="7B867F">
          <a:alpha val="92000"/>
        </a:srgbClr>
      </a:tcTxStyle>
      <a:tcStyle>
        <a:tcBdr>
          <a:left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5F5EA"/>
        </a:fontRef>
        <a:srgbClr val="F5F5EA"/>
      </a:tcTxStyle>
      <a:tcStyle>
        <a:tcBdr>
          <a:left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n" i="off">
        <a:fontRef idx="minor">
          <a:srgbClr val="7B867F">
            <a:alpha val="92000"/>
          </a:srgbClr>
        </a:fontRef>
        <a:srgbClr val="7B867F">
          <a:alpha val="92000"/>
        </a:srgbClr>
      </a:tcTxStyle>
      <a:tcStyle>
        <a:tcBdr>
          <a:left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BFC0B3">
              <a:alpha val="30000"/>
            </a:srgbClr>
          </a:solidFill>
        </a:fill>
      </a:tcStyle>
    </a:band2H>
    <a:firstCol>
      <a:tcTxStyle b="on" i="off">
        <a:fontRef idx="minor">
          <a:srgbClr val="F5F5EA"/>
        </a:fontRef>
        <a:srgbClr val="F5F5EA"/>
      </a:tcTxStyle>
      <a:tcStyle>
        <a:tcBdr>
          <a:left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F5F5EA"/>
        </a:fontRef>
        <a:srgbClr val="F5F5EA"/>
      </a:tcTxStyle>
      <a:tcStyle>
        <a:tcBdr>
          <a:left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5F5EA"/>
        </a:fontRef>
        <a:srgbClr val="F5F5EA"/>
      </a:tcTxStyle>
      <a:tcStyle>
        <a:tcBdr>
          <a:left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EEE7283C-3CF3-47DC-8721-378D4A62B228}" styleName="">
    <a:tblBg/>
    <a:wholeTbl>
      <a:tcTxStyle b="off" i="off">
        <a:fontRef idx="minor">
          <a:srgbClr val="546056"/>
        </a:fontRef>
        <a:srgbClr val="546056"/>
      </a:tcTxStyle>
      <a:tcStyle>
        <a:tcBdr>
          <a:left>
            <a:ln w="12700" cap="flat">
              <a:solidFill>
                <a:srgbClr val="B59660"/>
              </a:solidFill>
              <a:prstDash val="solid"/>
              <a:miter lim="400000"/>
            </a:ln>
          </a:left>
          <a:right>
            <a:ln w="12700" cap="flat">
              <a:solidFill>
                <a:srgbClr val="B59660"/>
              </a:solidFill>
              <a:prstDash val="solid"/>
              <a:miter lim="400000"/>
            </a:ln>
          </a:right>
          <a:top>
            <a:ln w="12700" cap="flat">
              <a:solidFill>
                <a:srgbClr val="B59660"/>
              </a:solidFill>
              <a:prstDash val="solid"/>
              <a:miter lim="400000"/>
            </a:ln>
          </a:top>
          <a:bottom>
            <a:ln w="12700" cap="flat">
              <a:solidFill>
                <a:srgbClr val="B59660"/>
              </a:solidFill>
              <a:prstDash val="solid"/>
              <a:miter lim="400000"/>
            </a:ln>
          </a:bottom>
          <a:insideH>
            <a:ln w="12700" cap="flat">
              <a:solidFill>
                <a:srgbClr val="B59660"/>
              </a:solidFill>
              <a:prstDash val="solid"/>
              <a:miter lim="400000"/>
            </a:ln>
          </a:insideH>
          <a:insideV>
            <a:ln w="12700" cap="flat">
              <a:solidFill>
                <a:srgbClr val="B5966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BFC0B3">
              <a:alpha val="30000"/>
            </a:srgbClr>
          </a:solidFill>
        </a:fill>
      </a:tcStyle>
    </a:band2H>
    <a:firstCol>
      <a:tcTxStyle b="on" i="off">
        <a:fontRef idx="minor">
          <a:srgbClr val="F5F5EA"/>
        </a:fontRef>
        <a:srgbClr val="F5F5E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546056"/>
        </a:fontRef>
        <a:srgbClr val="54605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B5966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5F5EA"/>
        </a:fontRef>
        <a:srgbClr val="F5F5E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F821DB8-F4EB-4A41-A1BA-3FCAFE7338EE}" styleName="">
    <a:tblBg/>
    <a:wholeTbl>
      <a:tcTxStyle b="on" i="off">
        <a:fontRef idx="minor">
          <a:srgbClr val="7B867F">
            <a:alpha val="92000"/>
          </a:srgbClr>
        </a:fontRef>
        <a:srgbClr val="7B867F">
          <a:alpha val="92000"/>
        </a:srgb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70707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070707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070707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BFC0B3">
              <a:alpha val="30000"/>
            </a:srgbClr>
          </a:solidFill>
        </a:fill>
      </a:tcStyle>
    </a:band2H>
    <a:firstCol>
      <a:tcTxStyle b="on" i="off">
        <a:fontRef idx="minor">
          <a:srgbClr val="F5F5EA"/>
        </a:fontRef>
        <a:srgbClr val="F5F5EA"/>
      </a:tcTxStyle>
      <a:tcStyle>
        <a:tcBdr>
          <a:left>
            <a:ln w="12700" cap="flat">
              <a:solidFill>
                <a:srgbClr val="070707">
                  <a:alpha val="50000"/>
                </a:srgbClr>
              </a:solidFill>
              <a:prstDash val="solid"/>
              <a:miter lim="400000"/>
            </a:ln>
          </a:left>
          <a:right>
            <a:ln w="25400" cap="flat">
              <a:solidFill>
                <a:srgbClr val="070707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070707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8F8E8A">
              <a:alpha val="80000"/>
            </a:srgbClr>
          </a:solidFill>
        </a:fill>
      </a:tcStyle>
    </a:firstCol>
    <a:lastRow>
      <a:tcTxStyle b="on" i="off">
        <a:fontRef idx="minor">
          <a:srgbClr val="F5F5EA"/>
        </a:fontRef>
        <a:srgbClr val="F5F5E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70707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070707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070707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>
              <a:alpha val="90000"/>
            </a:schemeClr>
          </a:solidFill>
        </a:fill>
      </a:tcStyle>
    </a:lastRow>
    <a:firstRow>
      <a:tcTxStyle b="on" i="off">
        <a:fontRef idx="minor">
          <a:srgbClr val="F5F5EA"/>
        </a:fontRef>
        <a:srgbClr val="F5F5E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70707">
                  <a:alpha val="50000"/>
                </a:srgbClr>
              </a:solidFill>
              <a:prstDash val="solid"/>
              <a:miter lim="400000"/>
            </a:ln>
          </a:top>
          <a:bottom>
            <a:ln w="25400" cap="flat">
              <a:solidFill>
                <a:srgbClr val="070707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070707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>
              <a:alpha val="90000"/>
            </a:schemeClr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546056"/>
        </a:fontRef>
        <a:srgbClr val="546056"/>
      </a:tcTxStyle>
      <a:tcStyle>
        <a:tcBdr>
          <a:left>
            <a:ln w="12700" cap="flat">
              <a:solidFill>
                <a:srgbClr val="474E49">
                  <a:alpha val="92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474E49">
                  <a:alpha val="92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474E49">
                  <a:alpha val="92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474E49">
                  <a:alpha val="92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474E49">
                  <a:alpha val="92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474E49">
                  <a:alpha val="92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BFC0B3">
              <a:alpha val="30000"/>
            </a:srgbClr>
          </a:solidFill>
        </a:fill>
      </a:tcStyle>
    </a:band2H>
    <a:firstCol>
      <a:tcTxStyle b="on" i="off">
        <a:fontRef idx="minor">
          <a:srgbClr val="546056"/>
        </a:fontRef>
        <a:srgbClr val="546056"/>
      </a:tcTxStyle>
      <a:tcStyle>
        <a:tcBdr>
          <a:left>
            <a:ln w="12700" cap="flat">
              <a:solidFill>
                <a:srgbClr val="474E49">
                  <a:alpha val="92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474E49">
                  <a:alpha val="92000"/>
                </a:srgbClr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C6E72">
              <a:alpha val="11000"/>
            </a:srgbClr>
          </a:solidFill>
        </a:fill>
      </a:tcStyle>
    </a:firstCol>
    <a:lastRow>
      <a:tcTxStyle b="on" i="off">
        <a:fontRef idx="minor">
          <a:srgbClr val="546056"/>
        </a:fontRef>
        <a:srgbClr val="54605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474E49">
                  <a:alpha val="92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474E49">
                  <a:alpha val="92000"/>
                </a:srgbClr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474E49">
                  <a:alpha val="92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474E49">
                  <a:alpha val="92000"/>
                </a:srgbClr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C6E72">
              <a:alpha val="80000"/>
            </a:srgbClr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546056"/>
        </a:fontRef>
        <a:srgbClr val="546056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BFC0B3">
              <a:alpha val="30000"/>
            </a:srgbClr>
          </a:solidFill>
        </a:fill>
      </a:tcStyle>
    </a:band2H>
    <a:firstCol>
      <a:tcTxStyle b="on" i="off">
        <a:fontRef idx="minor">
          <a:srgbClr val="546056"/>
        </a:fontRef>
        <a:srgbClr val="54605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546056"/>
        </a:fontRef>
        <a:srgbClr val="54605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546056"/>
        </a:fontRef>
        <a:srgbClr val="54605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7" d="100"/>
          <a:sy n="37" d="100"/>
        </p:scale>
        <p:origin x="1205" y="43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9" name="Shape 12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4718162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2040" y="-12043"/>
            <a:ext cx="13043649" cy="977768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7958" y="3419782"/>
            <a:ext cx="8286889" cy="2341407"/>
          </a:xfrm>
        </p:spPr>
        <p:txBody>
          <a:bodyPr anchor="b">
            <a:noAutofit/>
          </a:bodyPr>
          <a:lstStyle>
            <a:lvl1pPr algn="r">
              <a:defRPr sz="768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7958" y="5761187"/>
            <a:ext cx="8286889" cy="156003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9387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7" y="866986"/>
            <a:ext cx="9027860" cy="4840676"/>
          </a:xfrm>
        </p:spPr>
        <p:txBody>
          <a:bodyPr anchor="ctr">
            <a:normAutofit/>
          </a:bodyPr>
          <a:lstStyle>
            <a:lvl1pPr algn="l">
              <a:defRPr sz="6258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7" y="6357902"/>
            <a:ext cx="9027860" cy="2234257"/>
          </a:xfrm>
        </p:spPr>
        <p:txBody>
          <a:bodyPr anchor="ctr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4350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2059" y="866987"/>
            <a:ext cx="8635992" cy="4298809"/>
          </a:xfrm>
        </p:spPr>
        <p:txBody>
          <a:bodyPr anchor="ctr">
            <a:normAutofit/>
          </a:bodyPr>
          <a:lstStyle>
            <a:lvl1pPr algn="l">
              <a:defRPr sz="6258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65972" y="5165795"/>
            <a:ext cx="7708166" cy="541867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227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>
              <a:buFontTx/>
              <a:buNone/>
              <a:defRPr/>
            </a:lvl2pPr>
            <a:lvl3pPr marL="1300460" indent="0">
              <a:buFontTx/>
              <a:buNone/>
              <a:defRPr/>
            </a:lvl3pPr>
            <a:lvl4pPr marL="1950690" indent="0">
              <a:buFontTx/>
              <a:buNone/>
              <a:defRPr/>
            </a:lvl4pPr>
            <a:lvl5pPr marL="2600919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357902"/>
            <a:ext cx="9027861" cy="2234257"/>
          </a:xfrm>
        </p:spPr>
        <p:txBody>
          <a:bodyPr anchor="ctr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686523" y="1124093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596728" y="4105324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29918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2747716"/>
            <a:ext cx="9027861" cy="3691321"/>
          </a:xfrm>
        </p:spPr>
        <p:txBody>
          <a:bodyPr anchor="b">
            <a:normAutofit/>
          </a:bodyPr>
          <a:lstStyle>
            <a:lvl1pPr algn="l">
              <a:defRPr sz="6258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439037"/>
            <a:ext cx="9027861" cy="2153122"/>
          </a:xfrm>
        </p:spPr>
        <p:txBody>
          <a:bodyPr anchor="t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1611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2059" y="866987"/>
            <a:ext cx="8635992" cy="4298809"/>
          </a:xfrm>
        </p:spPr>
        <p:txBody>
          <a:bodyPr anchor="ctr">
            <a:normAutofit/>
          </a:bodyPr>
          <a:lstStyle>
            <a:lvl1pPr algn="l">
              <a:defRPr sz="6258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66982" y="5707662"/>
            <a:ext cx="9027863" cy="73137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41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50230" indent="0">
              <a:buFontTx/>
              <a:buNone/>
              <a:defRPr/>
            </a:lvl2pPr>
            <a:lvl3pPr marL="1300460" indent="0">
              <a:buFontTx/>
              <a:buNone/>
              <a:defRPr/>
            </a:lvl3pPr>
            <a:lvl4pPr marL="1950690" indent="0">
              <a:buFontTx/>
              <a:buNone/>
              <a:defRPr/>
            </a:lvl4pPr>
            <a:lvl5pPr marL="2600919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439037"/>
            <a:ext cx="9027861" cy="2153122"/>
          </a:xfrm>
        </p:spPr>
        <p:txBody>
          <a:bodyPr anchor="t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686523" y="1124093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596728" y="4105324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147325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874" y="866987"/>
            <a:ext cx="9018972" cy="4298809"/>
          </a:xfrm>
        </p:spPr>
        <p:txBody>
          <a:bodyPr anchor="ctr">
            <a:normAutofit/>
          </a:bodyPr>
          <a:lstStyle>
            <a:lvl1pPr algn="l">
              <a:defRPr sz="6258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66982" y="5707662"/>
            <a:ext cx="9027863" cy="73137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413">
                <a:solidFill>
                  <a:schemeClr val="accent1"/>
                </a:solidFill>
              </a:defRPr>
            </a:lvl1pPr>
            <a:lvl2pPr marL="650230" indent="0">
              <a:buFontTx/>
              <a:buNone/>
              <a:defRPr/>
            </a:lvl2pPr>
            <a:lvl3pPr marL="1300460" indent="0">
              <a:buFontTx/>
              <a:buNone/>
              <a:defRPr/>
            </a:lvl3pPr>
            <a:lvl4pPr marL="1950690" indent="0">
              <a:buFontTx/>
              <a:buNone/>
              <a:defRPr/>
            </a:lvl4pPr>
            <a:lvl5pPr marL="2600919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439037"/>
            <a:ext cx="9027861" cy="2153122"/>
          </a:xfrm>
        </p:spPr>
        <p:txBody>
          <a:bodyPr anchor="t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69814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13276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01066" y="866988"/>
            <a:ext cx="1392088" cy="7468730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985" y="866988"/>
            <a:ext cx="7388481" cy="746873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73563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ázev a 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69" name="Text úrovně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0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2955617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512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7803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3841235"/>
            <a:ext cx="9027861" cy="2597804"/>
          </a:xfrm>
        </p:spPr>
        <p:txBody>
          <a:bodyPr anchor="b"/>
          <a:lstStyle>
            <a:lvl1pPr algn="l">
              <a:defRPr sz="5689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439037"/>
            <a:ext cx="9027861" cy="1223680"/>
          </a:xfrm>
        </p:spPr>
        <p:txBody>
          <a:bodyPr anchor="t"/>
          <a:lstStyle>
            <a:lvl1pPr marL="0" indent="0" algn="l">
              <a:buNone/>
              <a:defRPr sz="284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6863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7" y="866987"/>
            <a:ext cx="9027860" cy="1878471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988" y="3072838"/>
            <a:ext cx="4391977" cy="5519320"/>
          </a:xfrm>
        </p:spPr>
        <p:txBody>
          <a:bodyPr>
            <a:normAutofit/>
          </a:bodyPr>
          <a:lstStyle>
            <a:lvl1pPr>
              <a:defRPr sz="2560"/>
            </a:lvl1pPr>
            <a:lvl2pPr>
              <a:defRPr sz="2276"/>
            </a:lvl2pPr>
            <a:lvl3pPr>
              <a:defRPr sz="1991"/>
            </a:lvl3pPr>
            <a:lvl4pPr>
              <a:defRPr sz="1707"/>
            </a:lvl4pPr>
            <a:lvl5pPr>
              <a:defRPr sz="1707"/>
            </a:lvl5pPr>
            <a:lvl6pPr>
              <a:defRPr sz="1707"/>
            </a:lvl6pPr>
            <a:lvl7pPr>
              <a:defRPr sz="1707"/>
            </a:lvl7pPr>
            <a:lvl8pPr>
              <a:defRPr sz="1707"/>
            </a:lvl8pPr>
            <a:lvl9pPr>
              <a:defRPr sz="1707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02868" y="3072840"/>
            <a:ext cx="4391979" cy="5519322"/>
          </a:xfrm>
        </p:spPr>
        <p:txBody>
          <a:bodyPr>
            <a:normAutofit/>
          </a:bodyPr>
          <a:lstStyle>
            <a:lvl1pPr>
              <a:defRPr sz="2560"/>
            </a:lvl1pPr>
            <a:lvl2pPr>
              <a:defRPr sz="2276"/>
            </a:lvl2pPr>
            <a:lvl3pPr>
              <a:defRPr sz="1991"/>
            </a:lvl3pPr>
            <a:lvl4pPr>
              <a:defRPr sz="1707"/>
            </a:lvl4pPr>
            <a:lvl5pPr>
              <a:defRPr sz="1707"/>
            </a:lvl5pPr>
            <a:lvl6pPr>
              <a:defRPr sz="1707"/>
            </a:lvl6pPr>
            <a:lvl7pPr>
              <a:defRPr sz="1707"/>
            </a:lvl7pPr>
            <a:lvl8pPr>
              <a:defRPr sz="1707"/>
            </a:lvl8pPr>
            <a:lvl9pPr>
              <a:defRPr sz="1707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4244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6" y="866987"/>
            <a:ext cx="9027858" cy="1878471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3073398"/>
            <a:ext cx="4395622" cy="819573"/>
          </a:xfrm>
        </p:spPr>
        <p:txBody>
          <a:bodyPr anchor="b">
            <a:noAutofit/>
          </a:bodyPr>
          <a:lstStyle>
            <a:lvl1pPr marL="0" indent="0">
              <a:buNone/>
              <a:defRPr sz="3413" b="0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985" y="3892973"/>
            <a:ext cx="4395622" cy="4699189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99222" y="3073398"/>
            <a:ext cx="4395622" cy="819573"/>
          </a:xfrm>
        </p:spPr>
        <p:txBody>
          <a:bodyPr anchor="b">
            <a:noAutofit/>
          </a:bodyPr>
          <a:lstStyle>
            <a:lvl1pPr marL="0" indent="0">
              <a:buNone/>
              <a:defRPr sz="3413" b="0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99222" y="3892973"/>
            <a:ext cx="4395622" cy="4699189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4734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866987"/>
            <a:ext cx="9027860" cy="1878471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2246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3925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2131348"/>
            <a:ext cx="3968259" cy="1818263"/>
          </a:xfrm>
        </p:spPr>
        <p:txBody>
          <a:bodyPr anchor="b">
            <a:normAutofit/>
          </a:bodyPr>
          <a:lstStyle>
            <a:lvl1pPr>
              <a:defRPr sz="2844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9147" y="732338"/>
            <a:ext cx="4815697" cy="78598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985" y="3949610"/>
            <a:ext cx="3968259" cy="3675661"/>
          </a:xfrm>
        </p:spPr>
        <p:txBody>
          <a:bodyPr>
            <a:normAutofit/>
          </a:bodyPr>
          <a:lstStyle>
            <a:lvl1pPr marL="0" indent="0">
              <a:buNone/>
              <a:defRPr sz="1991"/>
            </a:lvl1pPr>
            <a:lvl2pPr marL="487672" indent="0">
              <a:buNone/>
              <a:defRPr sz="1493"/>
            </a:lvl2pPr>
            <a:lvl3pPr marL="975345" indent="0">
              <a:buNone/>
              <a:defRPr sz="1280"/>
            </a:lvl3pPr>
            <a:lvl4pPr marL="1463017" indent="0">
              <a:buNone/>
              <a:defRPr sz="1067"/>
            </a:lvl4pPr>
            <a:lvl5pPr marL="1950690" indent="0">
              <a:buNone/>
              <a:defRPr sz="1067"/>
            </a:lvl5pPr>
            <a:lvl6pPr marL="2438362" indent="0">
              <a:buNone/>
              <a:defRPr sz="1067"/>
            </a:lvl6pPr>
            <a:lvl7pPr marL="2926034" indent="0">
              <a:buNone/>
              <a:defRPr sz="1067"/>
            </a:lvl7pPr>
            <a:lvl8pPr marL="3413707" indent="0">
              <a:buNone/>
              <a:defRPr sz="1067"/>
            </a:lvl8pPr>
            <a:lvl9pPr marL="3901379" indent="0">
              <a:buNone/>
              <a:defRPr sz="1067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3/3/2021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2611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6827520"/>
            <a:ext cx="9027860" cy="806027"/>
          </a:xfrm>
        </p:spPr>
        <p:txBody>
          <a:bodyPr anchor="b">
            <a:normAutofit/>
          </a:bodyPr>
          <a:lstStyle>
            <a:lvl1pPr algn="l">
              <a:defRPr sz="3413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985" y="866986"/>
            <a:ext cx="9027860" cy="5469466"/>
          </a:xfrm>
        </p:spPr>
        <p:txBody>
          <a:bodyPr anchor="t">
            <a:normAutofit/>
          </a:bodyPr>
          <a:lstStyle>
            <a:lvl1pPr marL="0" indent="0" algn="ctr">
              <a:buNone/>
              <a:defRPr sz="2276"/>
            </a:lvl1pPr>
            <a:lvl2pPr marL="650230" indent="0">
              <a:buNone/>
              <a:defRPr sz="2276"/>
            </a:lvl2pPr>
            <a:lvl3pPr marL="1300460" indent="0">
              <a:buNone/>
              <a:defRPr sz="2276"/>
            </a:lvl3pPr>
            <a:lvl4pPr marL="1950690" indent="0">
              <a:buNone/>
              <a:defRPr sz="2276"/>
            </a:lvl4pPr>
            <a:lvl5pPr marL="2600919" indent="0">
              <a:buNone/>
              <a:defRPr sz="2276"/>
            </a:lvl5pPr>
            <a:lvl6pPr marL="3251149" indent="0">
              <a:buNone/>
              <a:defRPr sz="2276"/>
            </a:lvl6pPr>
            <a:lvl7pPr marL="3901379" indent="0">
              <a:buNone/>
              <a:defRPr sz="2276"/>
            </a:lvl7pPr>
            <a:lvl8pPr marL="4551609" indent="0">
              <a:buNone/>
              <a:defRPr sz="2276"/>
            </a:lvl8pPr>
            <a:lvl9pPr marL="5201839" indent="0">
              <a:buNone/>
              <a:defRPr sz="2276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985" y="7633547"/>
            <a:ext cx="9027860" cy="958612"/>
          </a:xfrm>
        </p:spPr>
        <p:txBody>
          <a:bodyPr>
            <a:normAutofit/>
          </a:bodyPr>
          <a:lstStyle>
            <a:lvl1pPr marL="0" indent="0">
              <a:buNone/>
              <a:defRPr sz="1707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9805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2041" y="-12043"/>
            <a:ext cx="13043651" cy="977768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6986" y="866987"/>
            <a:ext cx="9027858" cy="187847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3072840"/>
            <a:ext cx="9027860" cy="55193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7478" y="8592161"/>
            <a:ext cx="972988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66986" y="8592161"/>
            <a:ext cx="6574895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65762" y="8592161"/>
            <a:ext cx="729085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126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  <p:sldLayoutId id="2147483697" r:id="rId14"/>
    <p:sldLayoutId id="2147483698" r:id="rId15"/>
    <p:sldLayoutId id="2147483699" r:id="rId16"/>
    <p:sldLayoutId id="2147483701" r:id="rId17"/>
  </p:sldLayoutIdLst>
  <p:txStyles>
    <p:titleStyle>
      <a:lvl1pPr algn="l" defTabSz="650230" rtl="0" eaLnBrk="1" latinLnBrk="0" hangingPunct="1">
        <a:spcBef>
          <a:spcPct val="0"/>
        </a:spcBef>
        <a:buNone/>
        <a:defRPr sz="512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87672" indent="-487672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5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1056623" indent="-406394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27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625575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99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227580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92603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357626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422649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487672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552695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1820" y="772344"/>
            <a:ext cx="8929032" cy="317968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89282" y="4348817"/>
            <a:ext cx="11229742" cy="2952328"/>
          </a:xfrm>
        </p:spPr>
        <p:txBody>
          <a:bodyPr/>
          <a:lstStyle/>
          <a:p>
            <a:pPr algn="l"/>
            <a:r>
              <a:rPr lang="cs-CZ" sz="4800" i="1" dirty="0"/>
              <a:t>Cíle </a:t>
            </a:r>
            <a:r>
              <a:rPr lang="cs-CZ" sz="4800" i="1" dirty="0" smtClean="0"/>
              <a:t>vzdělávání </a:t>
            </a:r>
            <a:r>
              <a:rPr lang="cs-CZ" sz="4800" i="1" dirty="0"/>
              <a:t>a jejich </a:t>
            </a:r>
            <a:r>
              <a:rPr lang="cs-CZ" sz="4800" i="1" dirty="0" smtClean="0"/>
              <a:t>proměna</a:t>
            </a:r>
            <a:endParaRPr lang="cs-CZ" sz="4800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13768" y="7628610"/>
            <a:ext cx="8286889" cy="1560034"/>
          </a:xfrm>
        </p:spPr>
        <p:txBody>
          <a:bodyPr/>
          <a:lstStyle/>
          <a:p>
            <a:r>
              <a:rPr lang="cs-CZ" dirty="0" smtClean="0"/>
              <a:t>Lucie Štěpánková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2011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členění pojetí cílů </a:t>
            </a:r>
            <a:r>
              <a:rPr lang="cs-CZ" dirty="0"/>
              <a:t>výchovy a vzdělání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66986" y="8060787"/>
            <a:ext cx="9027860" cy="1195082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800" dirty="0"/>
              <a:t>Dále např. 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800" dirty="0"/>
              <a:t>podle míry konkretizace: </a:t>
            </a:r>
            <a:r>
              <a:rPr lang="cs-CZ" sz="1800" b="1" dirty="0"/>
              <a:t>obecné – speciální – konkrétní,</a:t>
            </a:r>
            <a:endParaRPr lang="cs-CZ" sz="1800" dirty="0"/>
          </a:p>
          <a:p>
            <a:pPr lvl="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800" dirty="0"/>
              <a:t>podle časového limitu </a:t>
            </a:r>
            <a:r>
              <a:rPr lang="cs-CZ" sz="1800" b="1" dirty="0"/>
              <a:t>perspektivní – etapové – situační.</a:t>
            </a:r>
            <a:endParaRPr lang="cs-CZ" sz="1800" dirty="0"/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0149703"/>
              </p:ext>
            </p:extLst>
          </p:nvPr>
        </p:nvGraphicFramePr>
        <p:xfrm>
          <a:off x="1056400" y="2711102"/>
          <a:ext cx="9838488" cy="49851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96688"/>
                <a:gridCol w="293879"/>
                <a:gridCol w="4747921"/>
              </a:tblGrid>
              <a:tr h="504612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Přípravou </a:t>
                      </a:r>
                      <a:r>
                        <a:rPr lang="cs-CZ" sz="1800" b="1" dirty="0" smtClean="0"/>
                        <a:t>na život (povolání</a:t>
                      </a:r>
                      <a:r>
                        <a:rPr lang="cs-CZ" sz="1800" b="1" dirty="0" smtClean="0"/>
                        <a:t>). </a:t>
                      </a:r>
                      <a:endParaRPr lang="cs-CZ" sz="1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X</a:t>
                      </a:r>
                      <a:endParaRPr lang="cs-CZ" sz="1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Výchova </a:t>
                      </a:r>
                      <a:r>
                        <a:rPr lang="cs-CZ" sz="1800" b="1" dirty="0" smtClean="0"/>
                        <a:t>k plnému a šťastnému životu</a:t>
                      </a:r>
                      <a:endParaRPr lang="cs-CZ" sz="1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44134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Individuální cíle (</a:t>
                      </a:r>
                      <a:r>
                        <a:rPr lang="cs-CZ" sz="1800" dirty="0" smtClean="0"/>
                        <a:t>snaha o rozvoj a uplatnění jedince </a:t>
                      </a:r>
                      <a:r>
                        <a:rPr lang="cs-CZ" sz="1800" b="1" dirty="0" smtClean="0"/>
                        <a:t>–</a:t>
                      </a:r>
                      <a:r>
                        <a:rPr lang="cs-CZ" sz="1800" dirty="0" smtClean="0"/>
                        <a:t> již athénská výchova, humanismus, reformace, které osvobozují člověka z pout vševládnoucí církve. (Locke, Rousseau, Nietzsche</a:t>
                      </a:r>
                      <a:r>
                        <a:rPr lang="cs-CZ" sz="1800" dirty="0" smtClean="0"/>
                        <a:t>).</a:t>
                      </a:r>
                      <a:endParaRPr lang="cs-CZ" sz="1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X</a:t>
                      </a:r>
                      <a:endParaRPr lang="cs-CZ" sz="1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502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/>
                        <a:t>Sociální </a:t>
                      </a:r>
                      <a:r>
                        <a:rPr lang="cs-CZ" sz="1800" b="1" dirty="0" smtClean="0"/>
                        <a:t>cíle (</a:t>
                      </a:r>
                      <a:r>
                        <a:rPr lang="cs-CZ" sz="1800" dirty="0" smtClean="0"/>
                        <a:t>zaměření k zapojení člověka do společnosti, aby plnil své sociální funkce a role (Platon, Aristoteles, </a:t>
                      </a:r>
                      <a:r>
                        <a:rPr lang="cs-CZ" sz="1800" dirty="0" err="1" smtClean="0"/>
                        <a:t>Pestalozzi</a:t>
                      </a:r>
                      <a:r>
                        <a:rPr lang="cs-CZ" sz="1800" dirty="0" smtClean="0"/>
                        <a:t>, </a:t>
                      </a:r>
                      <a:r>
                        <a:rPr lang="cs-CZ" sz="1800" dirty="0" err="1" smtClean="0"/>
                        <a:t>Helvetius</a:t>
                      </a:r>
                      <a:r>
                        <a:rPr lang="cs-CZ" sz="1800" dirty="0" smtClean="0"/>
                        <a:t>, </a:t>
                      </a:r>
                      <a:r>
                        <a:rPr lang="cs-CZ" sz="1800" dirty="0" err="1" smtClean="0"/>
                        <a:t>Lindner</a:t>
                      </a:r>
                      <a:r>
                        <a:rPr lang="cs-CZ" sz="1800" dirty="0" smtClean="0"/>
                        <a:t>, Drtina, Masaryk).</a:t>
                      </a:r>
                    </a:p>
                    <a:p>
                      <a:pPr algn="ctr"/>
                      <a:endParaRPr lang="cs-CZ" sz="1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78166">
                <a:tc>
                  <a:txBody>
                    <a:bodyPr/>
                    <a:lstStyle/>
                    <a:p>
                      <a:pPr marL="0" marR="0" lvl="0" indent="0" algn="ctr" defTabSz="6502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Adaptační </a:t>
                      </a:r>
                      <a:r>
                        <a:rPr lang="cs-CZ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cíle</a:t>
                      </a: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výchova je zaměřena na </a:t>
                      </a:r>
                      <a:r>
                        <a:rPr lang="cs-CZ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přizpůsobení</a:t>
                      </a: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 stávajícím ekonomickým, kulturním, přírodním podmínkám.</a:t>
                      </a:r>
                    </a:p>
                    <a:p>
                      <a:pPr algn="ctr"/>
                      <a:endParaRPr lang="cs-CZ" sz="1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X</a:t>
                      </a:r>
                      <a:endParaRPr lang="cs-CZ" sz="1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502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/>
                        <a:t>Anticipační </a:t>
                      </a:r>
                      <a:r>
                        <a:rPr lang="cs-CZ" sz="1800" b="1" dirty="0" smtClean="0"/>
                        <a:t>cíle </a:t>
                      </a:r>
                      <a:r>
                        <a:rPr lang="cs-CZ" sz="1800" dirty="0" smtClean="0"/>
                        <a:t>– výchova je zaměřena k výchově pro budoucnost tak, aby se člověk dokázal postupně a bez potíží přizpůsobovat se měnícím se podmínkám.</a:t>
                      </a:r>
                    </a:p>
                    <a:p>
                      <a:pPr algn="ctr"/>
                      <a:endParaRPr lang="cs-CZ" sz="1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70974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Vnější </a:t>
                      </a:r>
                      <a:r>
                        <a:rPr lang="cs-CZ" sz="1800" b="1" dirty="0" smtClean="0"/>
                        <a:t>cíle- </a:t>
                      </a:r>
                      <a:r>
                        <a:rPr lang="cs-CZ" sz="1800" dirty="0" smtClean="0"/>
                        <a:t>definované a proponované </a:t>
                      </a:r>
                      <a:r>
                        <a:rPr lang="cs-CZ" sz="1800" dirty="0" smtClean="0"/>
                        <a:t>společností.</a:t>
                      </a:r>
                      <a:endParaRPr lang="cs-CZ" sz="1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X</a:t>
                      </a:r>
                      <a:endParaRPr lang="cs-CZ" sz="1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502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/>
                        <a:t>Vnitřní </a:t>
                      </a:r>
                      <a:r>
                        <a:rPr lang="cs-CZ" sz="1800" b="1" dirty="0" smtClean="0"/>
                        <a:t>cíle - </a:t>
                      </a:r>
                      <a:r>
                        <a:rPr lang="cs-CZ" sz="1800" dirty="0" smtClean="0"/>
                        <a:t>podle individuality a jejích osobních zájmů, dispozic a aspirací.</a:t>
                      </a:r>
                    </a:p>
                    <a:p>
                      <a:pPr algn="ctr"/>
                      <a:endParaRPr lang="cs-CZ" sz="1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22124">
                <a:tc>
                  <a:txBody>
                    <a:bodyPr/>
                    <a:lstStyle/>
                    <a:p>
                      <a:pPr marL="0" marR="0" lvl="0" indent="0" algn="ctr" defTabSz="6502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/>
                        <a:t>Teoretické cíle.</a:t>
                      </a:r>
                      <a:endParaRPr lang="cs-CZ" sz="1800" dirty="0" smtClean="0"/>
                    </a:p>
                    <a:p>
                      <a:pPr algn="ctr"/>
                      <a:endParaRPr lang="cs-CZ" sz="1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X</a:t>
                      </a:r>
                      <a:endParaRPr lang="cs-CZ" sz="1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502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/>
                        <a:t>Praktické cíle.</a:t>
                      </a:r>
                      <a:endParaRPr lang="cs-CZ" sz="1800" dirty="0" smtClean="0"/>
                    </a:p>
                    <a:p>
                      <a:pPr algn="ctr"/>
                      <a:endParaRPr lang="cs-CZ" sz="1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3802384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Historický vývoj cílů </a:t>
            </a:r>
            <a:r>
              <a:rPr lang="cs-CZ" b="1" dirty="0" smtClean="0"/>
              <a:t>výchovy</a:t>
            </a:r>
            <a:r>
              <a:rPr lang="cs-CZ" dirty="0" smtClean="0"/>
              <a:t>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66985" y="2284512"/>
            <a:ext cx="9027860" cy="6696744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5000" b="1" dirty="0" smtClean="0"/>
              <a:t>Antický </a:t>
            </a:r>
            <a:r>
              <a:rPr lang="cs-CZ" sz="5000" b="1" dirty="0"/>
              <a:t>svět</a:t>
            </a:r>
            <a:r>
              <a:rPr lang="cs-CZ" sz="5000" dirty="0"/>
              <a:t> – cílem výchovy byl ideál krásy, duševní a tělesné harmonie (kalokagathia), výchova vzdělaného občana znalého veřejných záležitostí.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5000" b="1" dirty="0" smtClean="0"/>
              <a:t>Křesťanství </a:t>
            </a:r>
            <a:r>
              <a:rPr lang="cs-CZ" sz="5000" b="1" dirty="0"/>
              <a:t>– </a:t>
            </a:r>
            <a:r>
              <a:rPr lang="cs-CZ" sz="5000" dirty="0"/>
              <a:t>cíle diferencovány podle stavů – rytíři, kněží, řemeslníci. Zdůrazněna mravní </a:t>
            </a:r>
            <a:r>
              <a:rPr lang="cs-CZ" sz="5000" dirty="0" smtClean="0"/>
              <a:t> a </a:t>
            </a:r>
            <a:r>
              <a:rPr lang="cs-CZ" sz="5000" dirty="0"/>
              <a:t>náboženská výchova</a:t>
            </a:r>
            <a:r>
              <a:rPr lang="cs-CZ" sz="5000" dirty="0" smtClean="0"/>
              <a:t>.</a:t>
            </a:r>
            <a:endParaRPr lang="cs-CZ" sz="5000" dirty="0"/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5000" b="1" dirty="0"/>
              <a:t>Renesance a reformace – </a:t>
            </a:r>
            <a:r>
              <a:rPr lang="cs-CZ" sz="5000" dirty="0"/>
              <a:t>cílů výchovy diferencovány, poprvé odmítnut názor o výlučnosti vzdělání pro určitou vrstvu. Komenský: </a:t>
            </a:r>
            <a:r>
              <a:rPr lang="cs-CZ" sz="5000" i="1" dirty="0"/>
              <a:t>„učit všechny všemu.”</a:t>
            </a:r>
            <a:r>
              <a:rPr lang="cs-CZ" sz="5000" dirty="0"/>
              <a:t> Hlásán návrat k antickému racionalismu i ke křesťanskému humanismu</a:t>
            </a:r>
            <a:r>
              <a:rPr lang="cs-CZ" sz="5000" dirty="0" smtClean="0"/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5100" b="1" dirty="0"/>
              <a:t>Totalitní </a:t>
            </a:r>
            <a:r>
              <a:rPr lang="cs-CZ" sz="5100" b="1" dirty="0" smtClean="0"/>
              <a:t>společnost </a:t>
            </a:r>
            <a:r>
              <a:rPr lang="cs-CZ" sz="5100" dirty="0" smtClean="0"/>
              <a:t>– </a:t>
            </a:r>
            <a:r>
              <a:rPr lang="cs-CZ" sz="5100" dirty="0"/>
              <a:t>cíle směřují k zájmům společnosti, bez ohledu na potřeby jednotlivce. </a:t>
            </a:r>
            <a:r>
              <a:rPr lang="cs-CZ" sz="5100" dirty="0"/>
              <a:t>Preferovány znalostní cíle.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cs-CZ" sz="4800" b="1" dirty="0" smtClean="0"/>
          </a:p>
        </p:txBody>
      </p:sp>
    </p:spTree>
    <p:extLst>
      <p:ext uri="{BB962C8B-B14F-4D97-AF65-F5344CB8AC3E}">
        <p14:creationId xmlns:p14="http://schemas.microsoft.com/office/powerpoint/2010/main" val="971091758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6985" y="628328"/>
            <a:ext cx="9027858" cy="1878471"/>
          </a:xfrm>
        </p:spPr>
        <p:txBody>
          <a:bodyPr/>
          <a:lstStyle/>
          <a:p>
            <a:r>
              <a:rPr lang="cs-CZ" sz="5400" dirty="0" smtClean="0"/>
              <a:t>Současné pojetí cílů 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66985" y="2644552"/>
            <a:ext cx="9027858" cy="5947610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4700" dirty="0"/>
              <a:t>V</a:t>
            </a:r>
            <a:r>
              <a:rPr lang="cs-CZ" sz="4700" dirty="0" smtClean="0"/>
              <a:t> </a:t>
            </a:r>
            <a:r>
              <a:rPr lang="cs-CZ" sz="4700" dirty="0"/>
              <a:t>souvislosti s novými nároky na výchovu a vzdělávání pro 21. století se očekávají zásadní kvalitativní změny ve vztahu člověka k sobě, svému okolí i celému světu. Výchova se stává určujícím a hlavním předpokladem těchto přeměn. </a:t>
            </a:r>
            <a:endParaRPr lang="cs-CZ" sz="4700" dirty="0" smtClean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4700" dirty="0" smtClean="0"/>
              <a:t>Vychází </a:t>
            </a:r>
            <a:r>
              <a:rPr lang="cs-CZ" sz="4700" dirty="0"/>
              <a:t>z: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4416" dirty="0"/>
              <a:t>humanistických přístupů 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4416" dirty="0"/>
              <a:t>z antropologické koncepce, která zdůrazňuje, že pedagogika není vědou o manipulaci a indoktrinaci člověka, ale vědou o člověku, lidském jedinci v situaci, v níž se stává člověkem, to je v situaci výchovy.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5152107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Název"/>
          <p:cNvSpPr txBox="1">
            <a:spLocks noGrp="1"/>
          </p:cNvSpPr>
          <p:nvPr>
            <p:ph type="title"/>
          </p:nvPr>
        </p:nvSpPr>
        <p:spPr>
          <a:xfrm>
            <a:off x="866986" y="866987"/>
            <a:ext cx="9235814" cy="1878471"/>
          </a:xfrm>
          <a:prstGeom prst="rect">
            <a:avLst/>
          </a:prstGeom>
        </p:spPr>
        <p:txBody>
          <a:bodyPr/>
          <a:lstStyle/>
          <a:p>
            <a:pPr defTabSz="479044">
              <a:defRPr sz="5740"/>
            </a:pPr>
            <a:r>
              <a:rPr lang="cs-CZ" dirty="0"/>
              <a:t>4 pilíře vzdělávání pro </a:t>
            </a:r>
            <a:r>
              <a:rPr lang="cs-CZ" dirty="0" smtClean="0"/>
              <a:t>  </a:t>
            </a:r>
            <a:br>
              <a:rPr lang="cs-CZ" dirty="0" smtClean="0"/>
            </a:br>
            <a:r>
              <a:rPr lang="cs-CZ" dirty="0" smtClean="0"/>
              <a:t>21</a:t>
            </a:r>
            <a:r>
              <a:rPr lang="cs-CZ" dirty="0"/>
              <a:t>. století (Delors, 1997)</a:t>
            </a:r>
            <a:endParaRPr dirty="0"/>
          </a:p>
        </p:txBody>
      </p:sp>
      <p:sp>
        <p:nvSpPr>
          <p:cNvPr id="193" name="Text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Naučit </a:t>
            </a:r>
            <a:r>
              <a:rPr lang="cs-CZ" dirty="0"/>
              <a:t>se pravdivě </a:t>
            </a:r>
            <a:r>
              <a:rPr lang="cs-CZ" b="1" dirty="0"/>
              <a:t>poznávat</a:t>
            </a:r>
            <a:r>
              <a:rPr lang="cs-CZ" dirty="0"/>
              <a:t> svět kolem nás i v nás, dobře se orientovat, předcházet novodobé slepotě, neschopnosti vidět vztahy, odhalovat smysl.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Učit </a:t>
            </a:r>
            <a:r>
              <a:rPr lang="cs-CZ" dirty="0"/>
              <a:t>se správně a odpovědně </a:t>
            </a:r>
            <a:r>
              <a:rPr lang="cs-CZ" b="1" dirty="0"/>
              <a:t>jednat</a:t>
            </a:r>
            <a:r>
              <a:rPr lang="cs-CZ" dirty="0"/>
              <a:t>, vzdělání pro budoucnost má být činné, tvořivé, spjaté s praxí.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Učit </a:t>
            </a:r>
            <a:r>
              <a:rPr lang="cs-CZ" dirty="0"/>
              <a:t>se </a:t>
            </a:r>
            <a:r>
              <a:rPr lang="cs-CZ" b="1" dirty="0"/>
              <a:t>být </a:t>
            </a:r>
            <a:r>
              <a:rPr lang="cs-CZ" dirty="0"/>
              <a:t>svébytnou osobností, zvládat umění žít kvalitněji, hodnotněji.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Naučit </a:t>
            </a:r>
            <a:r>
              <a:rPr lang="cs-CZ" dirty="0"/>
              <a:t>se </a:t>
            </a:r>
            <a:r>
              <a:rPr lang="cs-CZ" b="1" dirty="0"/>
              <a:t>žít pospolu </a:t>
            </a:r>
            <a:r>
              <a:rPr lang="cs-CZ" dirty="0"/>
              <a:t>s druhými lidmi i s přírodou v duchu vzájemnosti a svébytnosti.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endParaRPr lang="cs-CZ" b="1" i="1" dirty="0"/>
          </a:p>
          <a:p>
            <a:pPr marL="0" indent="0" algn="r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2200" b="1" i="1" dirty="0" smtClean="0"/>
              <a:t>Učení </a:t>
            </a:r>
            <a:r>
              <a:rPr lang="cs-CZ" sz="2200" b="1" i="1" dirty="0"/>
              <a:t>je skryté bohatství</a:t>
            </a:r>
            <a:r>
              <a:rPr lang="cs-CZ" sz="2200" dirty="0"/>
              <a:t> – dokument vydaný celosvětovou organizací UNESCO - záměry pro utváření společnosti v </a:t>
            </a:r>
            <a:r>
              <a:rPr lang="cs-CZ" sz="2200" dirty="0" smtClean="0"/>
              <a:t>21.století</a:t>
            </a:r>
            <a:endParaRPr lang="cs-CZ" sz="2200" dirty="0"/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3768" y="439902"/>
            <a:ext cx="9027858" cy="1878471"/>
          </a:xfrm>
        </p:spPr>
        <p:txBody>
          <a:bodyPr>
            <a:normAutofit fontScale="90000"/>
          </a:bodyPr>
          <a:lstStyle/>
          <a:p>
            <a:r>
              <a:rPr lang="cs-CZ" dirty="0"/>
              <a:t>Obecné cíle vzdělávání podle školského zákona: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5736" y="2284512"/>
            <a:ext cx="10225135" cy="6768752"/>
          </a:xfrm>
        </p:spPr>
        <p:txBody>
          <a:bodyPr>
            <a:normAutofit lnSpcReduction="10000"/>
          </a:bodyPr>
          <a:lstStyle/>
          <a:p>
            <a:pPr marL="514350" indent="-514350" algn="just">
              <a:buFont typeface="+mj-lt"/>
              <a:buAutoNum type="alphaLcParenR"/>
            </a:pPr>
            <a:r>
              <a:rPr lang="cs-CZ" sz="2200" dirty="0" smtClean="0"/>
              <a:t>rozvoj </a:t>
            </a:r>
            <a:r>
              <a:rPr lang="cs-CZ" sz="2200" dirty="0"/>
              <a:t>osobnosti člověka, který bude vybaven poznávacími a </a:t>
            </a:r>
            <a:r>
              <a:rPr lang="cs-CZ" sz="2200" dirty="0" smtClean="0"/>
              <a:t>sociálními způsobilostmi</a:t>
            </a:r>
            <a:r>
              <a:rPr lang="cs-CZ" sz="2200" dirty="0"/>
              <a:t>, mravními a duchovními hodnotami pro osobní a </a:t>
            </a:r>
            <a:r>
              <a:rPr lang="cs-CZ" sz="2200" dirty="0" smtClean="0"/>
              <a:t>občanský život</a:t>
            </a:r>
            <a:r>
              <a:rPr lang="cs-CZ" sz="2200" dirty="0"/>
              <a:t>, výkon povolání nebo pracovní činnosti, získávání informací a </a:t>
            </a:r>
            <a:r>
              <a:rPr lang="cs-CZ" sz="2200" dirty="0" smtClean="0"/>
              <a:t>učení se </a:t>
            </a:r>
            <a:r>
              <a:rPr lang="cs-CZ" sz="2200" dirty="0"/>
              <a:t>v průběhu celého života,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cs-CZ" sz="2200" dirty="0" smtClean="0"/>
              <a:t>získání </a:t>
            </a:r>
            <a:r>
              <a:rPr lang="cs-CZ" sz="2200" dirty="0"/>
              <a:t>všeobecného vzdělání nebo všeobecného a odborného vzdělání</a:t>
            </a:r>
            <a:r>
              <a:rPr lang="cs-CZ" sz="2200" dirty="0" smtClean="0"/>
              <a:t>, 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cs-CZ" sz="2200" dirty="0" smtClean="0"/>
              <a:t>pochopení </a:t>
            </a:r>
            <a:r>
              <a:rPr lang="cs-CZ" sz="2200" dirty="0"/>
              <a:t>a uplatňování zásad demokracie a právního státu, </a:t>
            </a:r>
            <a:r>
              <a:rPr lang="cs-CZ" sz="2200" dirty="0" smtClean="0"/>
              <a:t>základních lidských </a:t>
            </a:r>
            <a:r>
              <a:rPr lang="cs-CZ" sz="2200" dirty="0"/>
              <a:t>práv a svobod spolu s odpovědností a smyslem pro </a:t>
            </a:r>
            <a:r>
              <a:rPr lang="cs-CZ" sz="2200" dirty="0" smtClean="0"/>
              <a:t>sociální soudržnost</a:t>
            </a:r>
            <a:r>
              <a:rPr lang="cs-CZ" sz="2200" dirty="0"/>
              <a:t>,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cs-CZ" sz="2200" dirty="0" smtClean="0"/>
              <a:t>pochopení </a:t>
            </a:r>
            <a:r>
              <a:rPr lang="cs-CZ" sz="2200" dirty="0"/>
              <a:t>a uplatňování principu rovnosti žen a mužů ve společnosti,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cs-CZ" sz="2200" dirty="0" smtClean="0"/>
              <a:t>utváření </a:t>
            </a:r>
            <a:r>
              <a:rPr lang="cs-CZ" sz="2200" dirty="0"/>
              <a:t>vědomí národní a státní příslušnosti a respektu k etnické</a:t>
            </a:r>
            <a:r>
              <a:rPr lang="cs-CZ" sz="2200" dirty="0" smtClean="0"/>
              <a:t>, národnostní</a:t>
            </a:r>
            <a:r>
              <a:rPr lang="cs-CZ" sz="2200" dirty="0"/>
              <a:t>, kulturní, jazykové a náboženské identitě každého,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cs-CZ" sz="2200" dirty="0" smtClean="0"/>
              <a:t>poznání </a:t>
            </a:r>
            <a:r>
              <a:rPr lang="cs-CZ" sz="2200" dirty="0"/>
              <a:t>světových a evropských kulturních hodnot a tradic, pochopení </a:t>
            </a:r>
            <a:r>
              <a:rPr lang="cs-CZ" sz="2200" dirty="0" smtClean="0"/>
              <a:t>a osvojení </a:t>
            </a:r>
            <a:r>
              <a:rPr lang="cs-CZ" sz="2200" dirty="0"/>
              <a:t>zásad a pravidel vycházejících z evropské integrace jako </a:t>
            </a:r>
            <a:r>
              <a:rPr lang="cs-CZ" sz="2200" dirty="0" smtClean="0"/>
              <a:t>základu pro </a:t>
            </a:r>
            <a:r>
              <a:rPr lang="cs-CZ" sz="2200" dirty="0"/>
              <a:t>soužití v národním a mezinárodním měřítku,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cs-CZ" sz="2200" dirty="0" smtClean="0"/>
              <a:t>získání </a:t>
            </a:r>
            <a:r>
              <a:rPr lang="cs-CZ" sz="2200" dirty="0"/>
              <a:t>a uplatňování znalostí o životním prostředí a jeho </a:t>
            </a:r>
            <a:r>
              <a:rPr lang="cs-CZ" sz="2200" dirty="0" smtClean="0"/>
              <a:t>ochraně vycházející </a:t>
            </a:r>
            <a:r>
              <a:rPr lang="cs-CZ" sz="2200" dirty="0"/>
              <a:t>ze zásad trvale udržitelného rozvoje a o bezpečnosti a </a:t>
            </a:r>
            <a:r>
              <a:rPr lang="cs-CZ" sz="2200" dirty="0" smtClean="0"/>
              <a:t>ochraně zdraví</a:t>
            </a:r>
            <a:r>
              <a:rPr lang="cs-CZ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3651263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Dítě jako investice do budoucnosti"/>
          <p:cNvSpPr txBox="1">
            <a:spLocks noGrp="1"/>
          </p:cNvSpPr>
          <p:nvPr>
            <p:ph type="title"/>
          </p:nvPr>
        </p:nvSpPr>
        <p:spPr>
          <a:xfrm>
            <a:off x="669752" y="844352"/>
            <a:ext cx="9027858" cy="1878471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496570">
              <a:defRPr sz="5950"/>
            </a:lvl1pPr>
          </a:lstStyle>
          <a:p>
            <a:pPr algn="ctr"/>
            <a:r>
              <a:rPr lang="cs-CZ" sz="4400" dirty="0" smtClean="0"/>
              <a:t>Aktuální cíle předškolního vzdělávání -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4000" dirty="0"/>
              <a:t>d</a:t>
            </a:r>
            <a:r>
              <a:rPr lang="cs-CZ" sz="4000" dirty="0" smtClean="0"/>
              <a:t>ítě</a:t>
            </a:r>
            <a:r>
              <a:rPr sz="4000" dirty="0" smtClean="0"/>
              <a:t> </a:t>
            </a:r>
            <a:r>
              <a:rPr lang="cs-CZ" sz="4000" dirty="0" smtClean="0"/>
              <a:t>jako investice </a:t>
            </a:r>
            <a:r>
              <a:rPr sz="4000" dirty="0" smtClean="0"/>
              <a:t>do </a:t>
            </a:r>
            <a:r>
              <a:rPr lang="cs-CZ" sz="4000" dirty="0" smtClean="0"/>
              <a:t>budoucnosti</a:t>
            </a:r>
            <a:endParaRPr lang="cs-CZ" sz="6000" dirty="0"/>
          </a:p>
        </p:txBody>
      </p:sp>
      <p:sp>
        <p:nvSpPr>
          <p:cNvPr id="190" name="Text"/>
          <p:cNvSpPr txBox="1">
            <a:spLocks noGrp="1"/>
          </p:cNvSpPr>
          <p:nvPr>
            <p:ph type="body" idx="1"/>
          </p:nvPr>
        </p:nvSpPr>
        <p:spPr>
          <a:xfrm>
            <a:off x="677640" y="2749513"/>
            <a:ext cx="9027860" cy="5832647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2800" dirty="0"/>
              <a:t>Koncepce předškolního vzdělávání je založena na týchž zásadách jako ostatní obory a úrovně vzdělávání a řídí se s nimi společnými cíli: </a:t>
            </a:r>
            <a:r>
              <a:rPr lang="cs-CZ" sz="2800" i="1" dirty="0" smtClean="0">
                <a:solidFill>
                  <a:srgbClr val="0070C0"/>
                </a:solidFill>
              </a:rPr>
              <a:t>orientuje </a:t>
            </a:r>
            <a:r>
              <a:rPr lang="cs-CZ" sz="2800" i="1" dirty="0">
                <a:solidFill>
                  <a:srgbClr val="0070C0"/>
                </a:solidFill>
              </a:rPr>
              <a:t>se k tomu, aby si dítě od útlého věku osvojovalo základy klíčových kompetencí a získávalo tak předpoklady pro své celoživotní vzdělávání</a:t>
            </a:r>
            <a:r>
              <a:rPr lang="cs-CZ" sz="2800" i="1" dirty="0"/>
              <a:t>,</a:t>
            </a:r>
            <a:r>
              <a:rPr lang="cs-CZ" sz="2800" dirty="0"/>
              <a:t> umožňující mu se snáze a spolehlivěji uplatnit ve společnosti znalostí</a:t>
            </a:r>
            <a:r>
              <a:rPr lang="cs-CZ" sz="2800" dirty="0" smtClean="0"/>
              <a:t>.</a:t>
            </a:r>
          </a:p>
          <a:p>
            <a:pPr marL="0" indent="0" algn="r">
              <a:buNone/>
            </a:pPr>
            <a:r>
              <a:rPr lang="cs-CZ" sz="2800" baseline="30000" dirty="0" smtClean="0"/>
              <a:t>RVP PV 2018, s.5</a:t>
            </a:r>
            <a:endParaRPr lang="cs-CZ" sz="2800" dirty="0"/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280161" y="1"/>
            <a:ext cx="9742310" cy="1785903"/>
          </a:xfrm>
        </p:spPr>
        <p:txBody>
          <a:bodyPr/>
          <a:lstStyle/>
          <a:p>
            <a:pPr eaLnBrk="1" hangingPunct="1"/>
            <a:r>
              <a:rPr lang="cs-CZ" altLang="cs-CZ" sz="5689" dirty="0" smtClean="0"/>
              <a:t>Cíle vzdělávání v RVP PV</a:t>
            </a:r>
            <a:endParaRPr lang="cs-CZ" altLang="cs-CZ" sz="5689" dirty="0"/>
          </a:p>
        </p:txBody>
      </p:sp>
      <p:grpSp>
        <p:nvGrpSpPr>
          <p:cNvPr id="18436" name="Group 4"/>
          <p:cNvGrpSpPr>
            <a:grpSpLocks noChangeAspect="1"/>
          </p:cNvGrpSpPr>
          <p:nvPr/>
        </p:nvGrpSpPr>
        <p:grpSpPr bwMode="auto">
          <a:xfrm>
            <a:off x="597744" y="1132384"/>
            <a:ext cx="9447219" cy="6652859"/>
            <a:chOff x="2052" y="2036"/>
            <a:chExt cx="7632" cy="5760"/>
          </a:xfrm>
        </p:grpSpPr>
        <p:sp>
          <p:nvSpPr>
            <p:cNvPr id="18437" name="AutoShape 5"/>
            <p:cNvSpPr>
              <a:spLocks noChangeAspect="1" noChangeArrowheads="1"/>
            </p:cNvSpPr>
            <p:nvPr/>
          </p:nvSpPr>
          <p:spPr bwMode="auto">
            <a:xfrm>
              <a:off x="2052" y="2036"/>
              <a:ext cx="7632" cy="576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2560"/>
            </a:p>
          </p:txBody>
        </p:sp>
        <p:sp>
          <p:nvSpPr>
            <p:cNvPr id="18438" name="Rectangle 6"/>
            <p:cNvSpPr>
              <a:spLocks noChangeArrowheads="1"/>
            </p:cNvSpPr>
            <p:nvPr/>
          </p:nvSpPr>
          <p:spPr bwMode="auto">
            <a:xfrm>
              <a:off x="3348" y="3332"/>
              <a:ext cx="2592" cy="172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7" b="1" dirty="0">
                  <a:latin typeface="Times New Roman" panose="02020603050405020304" pitchFamily="18" charset="0"/>
                </a:rPr>
                <a:t>Rámcové cíle:</a:t>
              </a:r>
            </a:p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600" dirty="0">
                  <a:latin typeface="Times New Roman" panose="02020603050405020304" pitchFamily="18" charset="0"/>
                </a:rPr>
                <a:t>Rozvoj dítěte</a:t>
              </a:r>
              <a:r>
                <a:rPr lang="cs-CZ" altLang="cs-CZ" sz="1600" dirty="0" smtClean="0">
                  <a:latin typeface="Times New Roman" panose="02020603050405020304" pitchFamily="18" charset="0"/>
                </a:rPr>
                <a:t>, jeho </a:t>
              </a:r>
              <a:r>
                <a:rPr lang="cs-CZ" altLang="cs-CZ" sz="1600" dirty="0">
                  <a:latin typeface="Times New Roman" panose="02020603050405020304" pitchFamily="18" charset="0"/>
                </a:rPr>
                <a:t>učení a </a:t>
              </a:r>
              <a:r>
                <a:rPr lang="cs-CZ" altLang="cs-CZ" sz="1600" dirty="0" smtClean="0">
                  <a:latin typeface="Times New Roman" panose="02020603050405020304" pitchFamily="18" charset="0"/>
                </a:rPr>
                <a:t>poznání.</a:t>
              </a:r>
              <a:endParaRPr lang="cs-CZ" altLang="cs-CZ" sz="1600" dirty="0">
                <a:latin typeface="Times New Roman" panose="02020603050405020304" pitchFamily="18" charset="0"/>
              </a:endParaRPr>
            </a:p>
            <a:p>
              <a:pPr algn="l" hangingPunct="1">
                <a:spcBef>
                  <a:spcPct val="0"/>
                </a:spcBef>
                <a:buNone/>
              </a:pPr>
              <a:r>
                <a:rPr lang="cs-CZ" altLang="cs-CZ" sz="1600" dirty="0">
                  <a:latin typeface="Times New Roman" panose="02020603050405020304" pitchFamily="18" charset="0"/>
                </a:rPr>
                <a:t>Osvojení </a:t>
              </a:r>
              <a:r>
                <a:rPr lang="cs-CZ" altLang="cs-CZ" sz="1600" dirty="0" smtClean="0">
                  <a:latin typeface="Times New Roman" panose="02020603050405020304" pitchFamily="18" charset="0"/>
                </a:rPr>
                <a:t>hodnot, </a:t>
              </a:r>
              <a:r>
                <a:rPr lang="pl-PL" altLang="cs-CZ" sz="1600" dirty="0">
                  <a:latin typeface="Times New Roman" panose="02020603050405020304" pitchFamily="18" charset="0"/>
                </a:rPr>
                <a:t>na nichž je založena naše </a:t>
              </a:r>
              <a:r>
                <a:rPr lang="pl-PL" altLang="cs-CZ" sz="1600" dirty="0" smtClean="0">
                  <a:latin typeface="Times New Roman" panose="02020603050405020304" pitchFamily="18" charset="0"/>
                </a:rPr>
                <a:t>společnost.</a:t>
              </a:r>
              <a:endParaRPr lang="cs-CZ" altLang="cs-CZ" sz="1600" dirty="0" smtClean="0">
                <a:latin typeface="Times New Roman" panose="02020603050405020304" pitchFamily="18" charset="0"/>
              </a:endParaRPr>
            </a:p>
            <a:p>
              <a:pPr algn="l" hangingPunct="1">
                <a:spcBef>
                  <a:spcPct val="0"/>
                </a:spcBef>
                <a:buNone/>
              </a:pPr>
              <a:r>
                <a:rPr lang="cs-CZ" altLang="cs-CZ" sz="1600" dirty="0" smtClean="0">
                  <a:latin typeface="Times New Roman" panose="02020603050405020304" pitchFamily="18" charset="0"/>
                </a:rPr>
                <a:t>Získání </a:t>
              </a:r>
              <a:r>
                <a:rPr lang="cs-CZ" altLang="cs-CZ" sz="1600" dirty="0">
                  <a:latin typeface="Times New Roman" panose="02020603050405020304" pitchFamily="18" charset="0"/>
                </a:rPr>
                <a:t>osobní samostatnosti a schopnosti projevovat se jako samostatná osobnost působící na své okolí</a:t>
              </a:r>
              <a:endParaRPr lang="cs-CZ" altLang="cs-CZ" sz="1600" dirty="0">
                <a:latin typeface="Arial" panose="020B0604020202020204" pitchFamily="34" charset="0"/>
              </a:endParaRPr>
            </a:p>
          </p:txBody>
        </p:sp>
        <p:sp>
          <p:nvSpPr>
            <p:cNvPr id="18439" name="Rectangle 7"/>
            <p:cNvSpPr>
              <a:spLocks noChangeArrowheads="1"/>
            </p:cNvSpPr>
            <p:nvPr/>
          </p:nvSpPr>
          <p:spPr bwMode="auto">
            <a:xfrm>
              <a:off x="6516" y="3332"/>
              <a:ext cx="2880" cy="1728"/>
            </a:xfrm>
            <a:prstGeom prst="rect">
              <a:avLst/>
            </a:prstGeom>
            <a:solidFill>
              <a:srgbClr val="EAEAEA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7" b="1">
                  <a:latin typeface="Times New Roman" panose="02020603050405020304" pitchFamily="18" charset="0"/>
                </a:rPr>
                <a:t>Klíčové kompetence: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7">
                  <a:latin typeface="Times New Roman" panose="02020603050405020304" pitchFamily="18" charset="0"/>
                </a:rPr>
                <a:t>kompetence k učení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7">
                  <a:latin typeface="Times New Roman" panose="02020603050405020304" pitchFamily="18" charset="0"/>
                </a:rPr>
                <a:t>kompetence k řešení problémů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7">
                  <a:latin typeface="Times New Roman" panose="02020603050405020304" pitchFamily="18" charset="0"/>
                </a:rPr>
                <a:t>kompetence komunikativní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7">
                  <a:latin typeface="Times New Roman" panose="02020603050405020304" pitchFamily="18" charset="0"/>
                </a:rPr>
                <a:t>kompetence sociální a personální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7">
                  <a:latin typeface="Times New Roman" panose="02020603050405020304" pitchFamily="18" charset="0"/>
                </a:rPr>
                <a:t>kompetence činnostní a občanské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cs-CZ" altLang="cs-CZ" sz="2560">
                <a:latin typeface="Times New Roman" panose="02020603050405020304" pitchFamily="18" charset="0"/>
              </a:endParaRPr>
            </a:p>
          </p:txBody>
        </p:sp>
        <p:sp>
          <p:nvSpPr>
            <p:cNvPr id="18440" name="Rectangle 8"/>
            <p:cNvSpPr>
              <a:spLocks noChangeArrowheads="1"/>
            </p:cNvSpPr>
            <p:nvPr/>
          </p:nvSpPr>
          <p:spPr bwMode="auto">
            <a:xfrm>
              <a:off x="6516" y="5492"/>
              <a:ext cx="2880" cy="187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7" b="1">
                  <a:latin typeface="Times New Roman" panose="02020603050405020304" pitchFamily="18" charset="0"/>
                </a:rPr>
                <a:t>Dílčí výstupy (dílčí poznatky, dovednosti, hodnoty a postoje) v oblastech:</a:t>
              </a:r>
              <a:endParaRPr lang="cs-CZ" altLang="cs-CZ" sz="1707">
                <a:latin typeface="Times New Roman" panose="02020603050405020304" pitchFamily="18" charset="0"/>
              </a:endParaRPr>
            </a:p>
            <a:p>
              <a:pPr lvl="1" eaLnBrk="1" hangingPunct="1">
                <a:spcBef>
                  <a:spcPct val="0"/>
                </a:spcBef>
                <a:buFont typeface="Times New Roman" panose="02020603050405020304" pitchFamily="18" charset="0"/>
                <a:buNone/>
              </a:pPr>
              <a:r>
                <a:rPr lang="cs-CZ" altLang="cs-CZ" sz="1707">
                  <a:latin typeface="Times New Roman" panose="02020603050405020304" pitchFamily="18" charset="0"/>
                </a:rPr>
                <a:t>Biologické</a:t>
              </a:r>
            </a:p>
            <a:p>
              <a:pPr lvl="1" eaLnBrk="1" hangingPunct="1">
                <a:spcBef>
                  <a:spcPct val="0"/>
                </a:spcBef>
                <a:buFont typeface="Times New Roman" panose="02020603050405020304" pitchFamily="18" charset="0"/>
                <a:buNone/>
              </a:pPr>
              <a:r>
                <a:rPr lang="cs-CZ" altLang="cs-CZ" sz="1707">
                  <a:latin typeface="Times New Roman" panose="02020603050405020304" pitchFamily="18" charset="0"/>
                </a:rPr>
                <a:t>Psychologické</a:t>
              </a:r>
            </a:p>
            <a:p>
              <a:pPr lvl="1" eaLnBrk="1" hangingPunct="1">
                <a:spcBef>
                  <a:spcPct val="0"/>
                </a:spcBef>
                <a:buFont typeface="Times New Roman" panose="02020603050405020304" pitchFamily="18" charset="0"/>
                <a:buNone/>
              </a:pPr>
              <a:r>
                <a:rPr lang="cs-CZ" altLang="cs-CZ" sz="1707">
                  <a:latin typeface="Times New Roman" panose="02020603050405020304" pitchFamily="18" charset="0"/>
                </a:rPr>
                <a:t>Interpersonální</a:t>
              </a:r>
            </a:p>
            <a:p>
              <a:pPr lvl="1" eaLnBrk="1" hangingPunct="1">
                <a:spcBef>
                  <a:spcPct val="0"/>
                </a:spcBef>
                <a:buFont typeface="Times New Roman" panose="02020603050405020304" pitchFamily="18" charset="0"/>
                <a:buNone/>
              </a:pPr>
              <a:r>
                <a:rPr lang="cs-CZ" altLang="cs-CZ" sz="1707">
                  <a:latin typeface="Times New Roman" panose="02020603050405020304" pitchFamily="18" charset="0"/>
                </a:rPr>
                <a:t>Sociálně-kulturní</a:t>
              </a:r>
            </a:p>
            <a:p>
              <a:pPr lvl="1" eaLnBrk="1" hangingPunct="1">
                <a:spcBef>
                  <a:spcPct val="0"/>
                </a:spcBef>
                <a:buFont typeface="Times New Roman" panose="02020603050405020304" pitchFamily="18" charset="0"/>
                <a:buNone/>
              </a:pPr>
              <a:r>
                <a:rPr lang="cs-CZ" altLang="cs-CZ" sz="1707">
                  <a:latin typeface="Times New Roman" panose="02020603050405020304" pitchFamily="18" charset="0"/>
                </a:rPr>
                <a:t>Environmentální</a:t>
              </a:r>
              <a:endParaRPr lang="cs-CZ" altLang="cs-CZ" sz="2560">
                <a:latin typeface="Arial" panose="020B0604020202020204" pitchFamily="34" charset="0"/>
              </a:endParaRPr>
            </a:p>
          </p:txBody>
        </p:sp>
        <p:sp>
          <p:nvSpPr>
            <p:cNvPr id="18441" name="Rectangle 9"/>
            <p:cNvSpPr>
              <a:spLocks noChangeArrowheads="1"/>
            </p:cNvSpPr>
            <p:nvPr/>
          </p:nvSpPr>
          <p:spPr bwMode="auto">
            <a:xfrm>
              <a:off x="3348" y="5492"/>
              <a:ext cx="2592" cy="187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7" b="1">
                  <a:latin typeface="Times New Roman" panose="02020603050405020304" pitchFamily="18" charset="0"/>
                </a:rPr>
                <a:t>Dílčí cíle v oblastech: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707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7">
                  <a:latin typeface="Times New Roman" panose="02020603050405020304" pitchFamily="18" charset="0"/>
                </a:rPr>
                <a:t>Biologické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7">
                  <a:latin typeface="Times New Roman" panose="02020603050405020304" pitchFamily="18" charset="0"/>
                </a:rPr>
                <a:t>Psychologické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7">
                  <a:latin typeface="Times New Roman" panose="02020603050405020304" pitchFamily="18" charset="0"/>
                </a:rPr>
                <a:t>Interpersonální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7">
                  <a:latin typeface="Times New Roman" panose="02020603050405020304" pitchFamily="18" charset="0"/>
                </a:rPr>
                <a:t>Sociálně-kulturní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7">
                  <a:latin typeface="Times New Roman" panose="02020603050405020304" pitchFamily="18" charset="0"/>
                </a:rPr>
                <a:t>Environmentální</a:t>
              </a:r>
              <a:endParaRPr lang="cs-CZ" altLang="cs-CZ" sz="2560">
                <a:latin typeface="Arial" panose="020B0604020202020204" pitchFamily="34" charset="0"/>
              </a:endParaRPr>
            </a:p>
          </p:txBody>
        </p:sp>
        <p:sp>
          <p:nvSpPr>
            <p:cNvPr id="18442" name="Rectangle 10"/>
            <p:cNvSpPr>
              <a:spLocks noChangeArrowheads="1"/>
            </p:cNvSpPr>
            <p:nvPr/>
          </p:nvSpPr>
          <p:spPr bwMode="auto">
            <a:xfrm>
              <a:off x="3348" y="2756"/>
              <a:ext cx="2592" cy="43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7" i="1">
                  <a:latin typeface="Times New Roman" panose="02020603050405020304" pitchFamily="18" charset="0"/>
                </a:rPr>
                <a:t>formulované jako </a:t>
              </a:r>
              <a:r>
                <a:rPr lang="cs-CZ" altLang="cs-CZ" sz="1707" b="1">
                  <a:latin typeface="Times New Roman" panose="02020603050405020304" pitchFamily="18" charset="0"/>
                </a:rPr>
                <a:t>záměry</a:t>
              </a:r>
              <a:endParaRPr lang="cs-CZ" altLang="cs-CZ" sz="2560">
                <a:latin typeface="Arial" panose="020B0604020202020204" pitchFamily="34" charset="0"/>
              </a:endParaRPr>
            </a:p>
          </p:txBody>
        </p:sp>
        <p:sp>
          <p:nvSpPr>
            <p:cNvPr id="18443" name="Rectangle 11"/>
            <p:cNvSpPr>
              <a:spLocks noChangeArrowheads="1"/>
            </p:cNvSpPr>
            <p:nvPr/>
          </p:nvSpPr>
          <p:spPr bwMode="auto">
            <a:xfrm>
              <a:off x="2340" y="3332"/>
              <a:ext cx="864" cy="57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7" i="1">
                  <a:latin typeface="Times New Roman" panose="02020603050405020304" pitchFamily="18" charset="0"/>
                </a:rPr>
                <a:t>v úrovni obecné</a:t>
              </a:r>
              <a:endParaRPr lang="cs-CZ" altLang="cs-CZ" sz="2560">
                <a:latin typeface="Arial" panose="020B0604020202020204" pitchFamily="34" charset="0"/>
              </a:endParaRPr>
            </a:p>
          </p:txBody>
        </p:sp>
        <p:sp>
          <p:nvSpPr>
            <p:cNvPr id="18444" name="Line 12"/>
            <p:cNvSpPr>
              <a:spLocks noChangeShapeType="1"/>
            </p:cNvSpPr>
            <p:nvPr/>
          </p:nvSpPr>
          <p:spPr bwMode="auto">
            <a:xfrm>
              <a:off x="5940" y="6500"/>
              <a:ext cx="576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4551"/>
            </a:p>
          </p:txBody>
        </p:sp>
        <p:sp>
          <p:nvSpPr>
            <p:cNvPr id="18445" name="Line 13"/>
            <p:cNvSpPr>
              <a:spLocks noChangeShapeType="1"/>
            </p:cNvSpPr>
            <p:nvPr/>
          </p:nvSpPr>
          <p:spPr bwMode="auto">
            <a:xfrm>
              <a:off x="5940" y="4196"/>
              <a:ext cx="576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4551"/>
            </a:p>
          </p:txBody>
        </p:sp>
        <p:sp>
          <p:nvSpPr>
            <p:cNvPr id="18446" name="Line 14"/>
            <p:cNvSpPr>
              <a:spLocks noChangeShapeType="1"/>
            </p:cNvSpPr>
            <p:nvPr/>
          </p:nvSpPr>
          <p:spPr bwMode="auto">
            <a:xfrm>
              <a:off x="4644" y="5060"/>
              <a:ext cx="1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4551"/>
            </a:p>
          </p:txBody>
        </p:sp>
        <p:sp>
          <p:nvSpPr>
            <p:cNvPr id="18447" name="Line 15"/>
            <p:cNvSpPr>
              <a:spLocks noChangeShapeType="1"/>
            </p:cNvSpPr>
            <p:nvPr/>
          </p:nvSpPr>
          <p:spPr bwMode="auto">
            <a:xfrm flipV="1">
              <a:off x="7956" y="5060"/>
              <a:ext cx="1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4551"/>
            </a:p>
          </p:txBody>
        </p:sp>
        <p:sp>
          <p:nvSpPr>
            <p:cNvPr id="18448" name="Rectangle 16"/>
            <p:cNvSpPr>
              <a:spLocks noChangeArrowheads="1"/>
            </p:cNvSpPr>
            <p:nvPr/>
          </p:nvSpPr>
          <p:spPr bwMode="auto">
            <a:xfrm>
              <a:off x="2340" y="2180"/>
              <a:ext cx="6912" cy="43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7" b="1">
                  <a:solidFill>
                    <a:schemeClr val="bg1"/>
                  </a:solidFill>
                  <a:latin typeface="Times New Roman" panose="02020603050405020304" pitchFamily="18" charset="0"/>
                </a:rPr>
                <a:t>Vzdělávací cíle</a:t>
              </a:r>
              <a:endParaRPr lang="cs-CZ" altLang="cs-CZ" sz="256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8449" name="Rectangle 17"/>
            <p:cNvSpPr>
              <a:spLocks noChangeArrowheads="1"/>
            </p:cNvSpPr>
            <p:nvPr/>
          </p:nvSpPr>
          <p:spPr bwMode="auto">
            <a:xfrm>
              <a:off x="2340" y="5492"/>
              <a:ext cx="864" cy="57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7" i="1" dirty="0">
                  <a:latin typeface="Times New Roman" panose="02020603050405020304" pitchFamily="18" charset="0"/>
                </a:rPr>
                <a:t>v úrovni </a:t>
              </a:r>
              <a:r>
                <a:rPr lang="cs-CZ" altLang="cs-CZ" sz="1707" i="1" dirty="0" smtClean="0">
                  <a:latin typeface="Times New Roman" panose="02020603050405020304" pitchFamily="18" charset="0"/>
                </a:rPr>
                <a:t>oblastí</a:t>
              </a:r>
              <a:endParaRPr lang="cs-CZ" altLang="cs-CZ" sz="2560" dirty="0">
                <a:latin typeface="Arial" panose="020B0604020202020204" pitchFamily="34" charset="0"/>
              </a:endParaRPr>
            </a:p>
          </p:txBody>
        </p:sp>
        <p:sp>
          <p:nvSpPr>
            <p:cNvPr id="18450" name="Rectangle 18"/>
            <p:cNvSpPr>
              <a:spLocks noChangeArrowheads="1"/>
            </p:cNvSpPr>
            <p:nvPr/>
          </p:nvSpPr>
          <p:spPr bwMode="auto">
            <a:xfrm>
              <a:off x="6516" y="2756"/>
              <a:ext cx="2880" cy="43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7" i="1">
                  <a:latin typeface="Times New Roman" panose="02020603050405020304" pitchFamily="18" charset="0"/>
                </a:rPr>
                <a:t>formulované jako </a:t>
              </a:r>
              <a:r>
                <a:rPr lang="cs-CZ" altLang="cs-CZ" sz="1707" b="1">
                  <a:latin typeface="Times New Roman" panose="02020603050405020304" pitchFamily="18" charset="0"/>
                </a:rPr>
                <a:t>výstupy</a:t>
              </a:r>
              <a:endParaRPr lang="cs-CZ" altLang="cs-CZ" sz="2560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6414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/>
              <a:t>Vzájemné </a:t>
            </a:r>
            <a:r>
              <a:rPr lang="cs-CZ" sz="5400" dirty="0"/>
              <a:t>vazby cílových kategorií v RVP </a:t>
            </a:r>
            <a:r>
              <a:rPr lang="cs-CZ" sz="5400" dirty="0" smtClean="0"/>
              <a:t>PV: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2800" b="1" dirty="0" smtClean="0"/>
              <a:t>rámcové </a:t>
            </a:r>
            <a:r>
              <a:rPr lang="cs-CZ" sz="2800" b="1" dirty="0"/>
              <a:t>cíle </a:t>
            </a:r>
            <a:r>
              <a:rPr lang="cs-CZ" sz="2800" dirty="0"/>
              <a:t>– vyjadřující univerzální záměry předškolního vzdělávání;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2800" b="1" dirty="0"/>
              <a:t>klíčové kompetence </a:t>
            </a:r>
            <a:r>
              <a:rPr lang="cs-CZ" sz="2800" dirty="0"/>
              <a:t>– představují výstupy, resp. obecnější způsobilosti, dosažitelné v předškolním vzdělávání; 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2800" b="1" dirty="0">
                <a:solidFill>
                  <a:srgbClr val="0070C0"/>
                </a:solidFill>
              </a:rPr>
              <a:t>dílčí cíle </a:t>
            </a:r>
            <a:r>
              <a:rPr lang="cs-CZ" sz="2800" dirty="0">
                <a:solidFill>
                  <a:srgbClr val="0070C0"/>
                </a:solidFill>
              </a:rPr>
              <a:t>– vyjadřují konkrétní záměry příslušející té které vzdělávací oblasti;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2800" b="1" dirty="0">
                <a:solidFill>
                  <a:srgbClr val="0070C0"/>
                </a:solidFill>
              </a:rPr>
              <a:t>očekávané výstupy </a:t>
            </a:r>
            <a:r>
              <a:rPr lang="cs-CZ" sz="2800" dirty="0">
                <a:solidFill>
                  <a:srgbClr val="0070C0"/>
                </a:solidFill>
              </a:rPr>
              <a:t>– dílčí poznatky, dovednosti, postoje a hodnoty, které dílčím cílům odpovídají.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4724064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66985" y="2284512"/>
            <a:ext cx="9027860" cy="6307650"/>
          </a:xfrm>
        </p:spPr>
        <p:txBody>
          <a:bodyPr/>
          <a:lstStyle/>
          <a:p>
            <a:pPr marL="0" indent="0" algn="just">
              <a:buNone/>
            </a:pPr>
            <a:r>
              <a:rPr lang="cs-CZ" dirty="0" smtClean="0"/>
              <a:t>HORKÁ, </a:t>
            </a:r>
            <a:r>
              <a:rPr lang="cs-CZ" dirty="0"/>
              <a:t>H., </a:t>
            </a:r>
            <a:r>
              <a:rPr lang="cs-CZ" dirty="0" smtClean="0">
                <a:cs typeface="Times New Roman" panose="02020603050405020304" pitchFamily="18" charset="0"/>
              </a:rPr>
              <a:t>&amp;</a:t>
            </a:r>
            <a:r>
              <a:rPr lang="cs-CZ" dirty="0" smtClean="0"/>
              <a:t> SYSLOVÁ, </a:t>
            </a:r>
            <a:r>
              <a:rPr lang="cs-CZ" dirty="0"/>
              <a:t>Z. (2011). </a:t>
            </a:r>
            <a:r>
              <a:rPr lang="cs-CZ" i="1" dirty="0"/>
              <a:t>Studie k předškolní pedagogice.</a:t>
            </a:r>
            <a:r>
              <a:rPr lang="cs-CZ" dirty="0"/>
              <a:t> Brno: Masarykova univerzita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r>
              <a:rPr lang="cs-CZ" dirty="0" smtClean="0"/>
              <a:t>Syslová, Z. </a:t>
            </a:r>
            <a:r>
              <a:rPr lang="cs-CZ" dirty="0" smtClean="0">
                <a:cs typeface="Times New Roman" panose="02020603050405020304" pitchFamily="18" charset="0"/>
              </a:rPr>
              <a:t>&amp; al. (2019). </a:t>
            </a:r>
            <a:r>
              <a:rPr lang="cs-CZ" i="1" dirty="0" smtClean="0">
                <a:cs typeface="Times New Roman" panose="02020603050405020304" pitchFamily="18" charset="0"/>
              </a:rPr>
              <a:t>Didaktika mateřské školy</a:t>
            </a:r>
            <a:r>
              <a:rPr lang="cs-CZ" dirty="0" smtClean="0">
                <a:cs typeface="Times New Roman" panose="02020603050405020304" pitchFamily="18" charset="0"/>
              </a:rPr>
              <a:t>. Praha: </a:t>
            </a:r>
            <a:r>
              <a:rPr lang="cs-CZ" dirty="0" err="1" smtClean="0">
                <a:cs typeface="Times New Roman" panose="02020603050405020304" pitchFamily="18" charset="0"/>
              </a:rPr>
              <a:t>Wolters</a:t>
            </a:r>
            <a:r>
              <a:rPr lang="cs-CZ" dirty="0" smtClean="0"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cs typeface="Times New Roman" panose="02020603050405020304" pitchFamily="18" charset="0"/>
              </a:rPr>
              <a:t>Kluwer</a:t>
            </a:r>
            <a:r>
              <a:rPr lang="cs-CZ" dirty="0" smtClean="0"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cs-CZ" dirty="0" smtClean="0">
                <a:cs typeface="Times New Roman" panose="02020603050405020304" pitchFamily="18" charset="0"/>
              </a:rPr>
              <a:t>Šmelová, E</a:t>
            </a:r>
            <a:r>
              <a:rPr lang="cs-CZ" dirty="0">
                <a:cs typeface="Times New Roman" panose="02020603050405020304" pitchFamily="18" charset="0"/>
              </a:rPr>
              <a:t>., Prášilová, M. </a:t>
            </a:r>
            <a:r>
              <a:rPr lang="cs-CZ" dirty="0" smtClean="0">
                <a:cs typeface="Times New Roman" panose="02020603050405020304" pitchFamily="18" charset="0"/>
              </a:rPr>
              <a:t>&amp; kol. (2018). </a:t>
            </a:r>
            <a:r>
              <a:rPr lang="cs-CZ" i="1" dirty="0" smtClean="0">
                <a:cs typeface="Times New Roman" panose="02020603050405020304" pitchFamily="18" charset="0"/>
              </a:rPr>
              <a:t>Didaktika předškolního vzdělávání</a:t>
            </a:r>
            <a:r>
              <a:rPr lang="cs-CZ" dirty="0" smtClean="0">
                <a:cs typeface="Times New Roman" panose="02020603050405020304" pitchFamily="18" charset="0"/>
              </a:rPr>
              <a:t>. Praha: Portál.</a:t>
            </a:r>
            <a:endParaRPr lang="cs-CZ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Jak na dítě nahlížíme, determinuje způsob, jakým ho budeme vychovávat a také jak budeme odpovídat na jeho potřeby.…"/>
          <p:cNvSpPr txBox="1">
            <a:spLocks noGrp="1"/>
          </p:cNvSpPr>
          <p:nvPr>
            <p:ph type="subTitle" idx="1"/>
          </p:nvPr>
        </p:nvSpPr>
        <p:spPr>
          <a:xfrm>
            <a:off x="681260" y="3560714"/>
            <a:ext cx="10285636" cy="5297984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defTabSz="438150">
              <a:defRPr sz="2400"/>
            </a:pPr>
            <a:r>
              <a:rPr lang="cs-CZ" sz="4000" dirty="0">
                <a:solidFill>
                  <a:schemeClr val="tx1"/>
                </a:solidFill>
              </a:rPr>
              <a:t>Jak na dítě nahlížíme, determinuje způsob, jakým bude vychováváno (vzděláváno).</a:t>
            </a:r>
          </a:p>
          <a:p>
            <a:pPr defTabSz="438150">
              <a:defRPr sz="2400"/>
            </a:pP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</a:t>
            </a:r>
            <a:r>
              <a:rPr lang="cs-CZ" dirty="0"/>
              <a:t>výchovy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66984" y="2212504"/>
            <a:ext cx="9811879" cy="6912768"/>
          </a:xfrm>
        </p:spPr>
        <p:txBody>
          <a:bodyPr>
            <a:normAutofit/>
          </a:bodyPr>
          <a:lstStyle/>
          <a:p>
            <a:pPr marL="342900" indent="-342900" algn="just" defTabSz="457200">
              <a:spcBef>
                <a:spcPts val="1000"/>
              </a:spcBef>
              <a:defRPr/>
            </a:pPr>
            <a:r>
              <a:rPr lang="cs-CZ" sz="3600" dirty="0" smtClean="0"/>
              <a:t>ucelená </a:t>
            </a:r>
            <a:r>
              <a:rPr lang="cs-CZ" sz="3600" dirty="0"/>
              <a:t>představa žádoucích vlastností, které mají být výchovou dosaženy. </a:t>
            </a:r>
          </a:p>
          <a:p>
            <a:pPr marL="342900" indent="-342900" algn="just" defTabSz="457200">
              <a:spcBef>
                <a:spcPts val="1000"/>
              </a:spcBef>
              <a:defRPr/>
            </a:pPr>
            <a:r>
              <a:rPr lang="cs-CZ" sz="3600" dirty="0" smtClean="0"/>
              <a:t>jsou </a:t>
            </a:r>
            <a:r>
              <a:rPr lang="cs-CZ" sz="3600" dirty="0"/>
              <a:t>často </a:t>
            </a:r>
            <a:r>
              <a:rPr lang="cs-CZ" sz="3600" dirty="0" smtClean="0"/>
              <a:t>definovány </a:t>
            </a:r>
            <a:r>
              <a:rPr lang="cs-CZ" sz="3600" dirty="0"/>
              <a:t>výchovným ideálem, který je těžké objektivizovat a specifikovat.</a:t>
            </a:r>
          </a:p>
          <a:p>
            <a:pPr marL="342900" indent="-342900" algn="just" defTabSz="457200">
              <a:spcBef>
                <a:spcPts val="1000"/>
              </a:spcBef>
              <a:defRPr/>
            </a:pPr>
            <a:r>
              <a:rPr lang="cs-CZ" sz="3600" dirty="0" smtClean="0"/>
              <a:t>Jsou základní pedagogickou kategorií, </a:t>
            </a:r>
            <a:r>
              <a:rPr lang="cs-CZ" sz="3600" dirty="0"/>
              <a:t>měnící se podle </a:t>
            </a:r>
            <a:r>
              <a:rPr lang="cs-CZ" sz="3600" dirty="0" smtClean="0"/>
              <a:t>vývojového stavu společnosti a </a:t>
            </a:r>
            <a:r>
              <a:rPr lang="cs-CZ" sz="3600" dirty="0"/>
              <a:t>zrcadlící dosaženou kulturní, duchovní, vědeckou a technickou úroveň</a:t>
            </a:r>
            <a:r>
              <a:rPr lang="cs-CZ" sz="3600" dirty="0" smtClean="0"/>
              <a:t>. </a:t>
            </a:r>
          </a:p>
          <a:p>
            <a:pPr marL="0" indent="0" algn="ctr" defTabSz="457200">
              <a:spcBef>
                <a:spcPts val="1000"/>
              </a:spcBef>
              <a:buNone/>
              <a:defRPr/>
            </a:pPr>
            <a:r>
              <a:rPr lang="cs-CZ" sz="4400" dirty="0"/>
              <a:t>Hledání cílů výchovy je jedna z nedůležitějších a zároveň nejobtížnějších oblastí pedagogiky. </a:t>
            </a:r>
          </a:p>
          <a:p>
            <a:pPr marL="342900" indent="-342900" algn="just" defTabSz="457200">
              <a:spcBef>
                <a:spcPts val="1000"/>
              </a:spcBef>
              <a:defRPr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439686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7744" y="484312"/>
            <a:ext cx="9027858" cy="1878471"/>
          </a:xfrm>
        </p:spPr>
        <p:txBody>
          <a:bodyPr/>
          <a:lstStyle/>
          <a:p>
            <a:r>
              <a:rPr lang="cs-CZ" dirty="0" smtClean="0"/>
              <a:t>Cíle výchovy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66984" y="1636440"/>
            <a:ext cx="9739871" cy="74168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Výchova je </a:t>
            </a:r>
            <a:r>
              <a:rPr lang="cs-CZ" b="1" dirty="0"/>
              <a:t>cílevědomá a záměrná</a:t>
            </a:r>
            <a:r>
              <a:rPr lang="cs-CZ" dirty="0"/>
              <a:t> činnost. Proto </a:t>
            </a:r>
            <a:r>
              <a:rPr lang="cs-CZ" b="1" dirty="0"/>
              <a:t>základem každé pedagogiky je úvaha </a:t>
            </a:r>
            <a:r>
              <a:rPr lang="cs-CZ" b="1" dirty="0" smtClean="0"/>
              <a:t>o </a:t>
            </a:r>
            <a:r>
              <a:rPr lang="cs-CZ" b="1" dirty="0"/>
              <a:t>tom, jaký je cíl výchovy.</a:t>
            </a:r>
            <a:r>
              <a:rPr lang="cs-CZ" dirty="0"/>
              <a:t> </a:t>
            </a:r>
          </a:p>
          <a:p>
            <a:pPr algn="just"/>
            <a:r>
              <a:rPr lang="cs-CZ" b="1" dirty="0"/>
              <a:t>Cíl výchovy </a:t>
            </a:r>
            <a:r>
              <a:rPr lang="cs-CZ" dirty="0"/>
              <a:t>je dán vývojovým stavem společnosti (různé cíle v různých dobách, v různých společnostech, při různém stupni civilizačního a kulturního vývoje). Kromě výchovy je člověk během života vystaven působení i jiných vlivů, jejichž dopad nelze přesně odhadnout.  Proto hovoříme o výchově intencionální a </a:t>
            </a:r>
            <a:r>
              <a:rPr lang="cs-CZ" dirty="0" smtClean="0"/>
              <a:t>funkcionální, přičemž při </a:t>
            </a:r>
            <a:r>
              <a:rPr lang="cs-CZ" dirty="0"/>
              <a:t>dosahování cílů výchovy se promítají oba tyto aspekty.</a:t>
            </a:r>
          </a:p>
          <a:p>
            <a:pPr lvl="1" algn="just"/>
            <a:r>
              <a:rPr lang="cs-CZ" b="1" dirty="0" smtClean="0"/>
              <a:t>Intencionalita </a:t>
            </a:r>
            <a:r>
              <a:rPr lang="cs-CZ" b="1" dirty="0"/>
              <a:t>výchovy a vzdělávání </a:t>
            </a:r>
            <a:r>
              <a:rPr lang="cs-CZ" dirty="0"/>
              <a:t>znamená, že se výchova děje v určených intencích (záměrech) a podle stanovených cílů. Je zajišťována institucemi, které mají výchovu </a:t>
            </a:r>
            <a:br>
              <a:rPr lang="cs-CZ" dirty="0"/>
            </a:br>
            <a:r>
              <a:rPr lang="cs-CZ" dirty="0"/>
              <a:t>a vzdělávání jako </a:t>
            </a:r>
            <a:r>
              <a:rPr lang="cs-CZ" b="1" dirty="0"/>
              <a:t>svůj primární cíl</a:t>
            </a:r>
            <a:r>
              <a:rPr lang="cs-CZ" dirty="0"/>
              <a:t> (škola, výchovná zařízení všech typů</a:t>
            </a:r>
            <a:r>
              <a:rPr lang="cs-CZ" dirty="0" smtClean="0"/>
              <a:t>).</a:t>
            </a:r>
            <a:endParaRPr lang="cs-CZ" dirty="0"/>
          </a:p>
          <a:p>
            <a:pPr lvl="1" algn="just"/>
            <a:r>
              <a:rPr lang="cs-CZ" b="1" dirty="0" smtClean="0"/>
              <a:t>Funkcionalita </a:t>
            </a:r>
            <a:r>
              <a:rPr lang="cs-CZ" b="1" dirty="0"/>
              <a:t>výchovy a vzdělávání </a:t>
            </a:r>
            <a:r>
              <a:rPr lang="cs-CZ" dirty="0"/>
              <a:t>znamená</a:t>
            </a:r>
            <a:r>
              <a:rPr lang="cs-CZ" b="1" dirty="0"/>
              <a:t> </a:t>
            </a:r>
            <a:r>
              <a:rPr lang="cs-CZ" dirty="0"/>
              <a:t>bezděčné, náhodné, příležitostné, či živelné výchovné vlivy. Je poskytováno institucemi, které </a:t>
            </a:r>
            <a:r>
              <a:rPr lang="cs-CZ" b="1" dirty="0"/>
              <a:t>výchovu jako svůj primární cíl nemají</a:t>
            </a:r>
            <a:r>
              <a:rPr lang="cs-CZ" dirty="0"/>
              <a:t> (média, kulturní zařízení, spolky, zájmová sdružení) a vůbec celým okolím, prostředím, společností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4856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2988" y="891186"/>
            <a:ext cx="9595854" cy="1878471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Členění </a:t>
            </a:r>
            <a:r>
              <a:rPr lang="cs-CZ" b="1" dirty="0"/>
              <a:t>výukových cílů (obecné):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66985" y="2068488"/>
            <a:ext cx="9027860" cy="727280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sz="3900" b="1" i="1" dirty="0" smtClean="0"/>
              <a:t>kognitivní</a:t>
            </a:r>
            <a:r>
              <a:rPr lang="cs-CZ" sz="3900" b="1" dirty="0"/>
              <a:t> </a:t>
            </a:r>
            <a:r>
              <a:rPr lang="cs-CZ" sz="3900" dirty="0"/>
              <a:t>(vzdělávací, poznávací) – osvojování poznatků a intelektových dovedností </a:t>
            </a:r>
            <a:endParaRPr lang="cs-CZ" sz="3900" dirty="0" smtClean="0"/>
          </a:p>
          <a:p>
            <a:pPr algn="just"/>
            <a:r>
              <a:rPr lang="cs-CZ" sz="3900" b="1" i="1" dirty="0" smtClean="0"/>
              <a:t>afektivní</a:t>
            </a:r>
            <a:r>
              <a:rPr lang="cs-CZ" sz="3900" b="1" dirty="0"/>
              <a:t> </a:t>
            </a:r>
            <a:r>
              <a:rPr lang="cs-CZ" sz="3900" dirty="0"/>
              <a:t>(postojové, hodnotové) – osvojování postojů, tvoření hodnotové orientace (vnímavost, reagování, oceňování hodnoty, integrování hodnot)</a:t>
            </a:r>
          </a:p>
          <a:p>
            <a:pPr algn="just"/>
            <a:r>
              <a:rPr lang="cs-CZ" sz="3900" b="1" i="1" dirty="0"/>
              <a:t>psychomotorické</a:t>
            </a:r>
            <a:r>
              <a:rPr lang="cs-CZ" sz="3900" b="1" dirty="0"/>
              <a:t> </a:t>
            </a:r>
            <a:r>
              <a:rPr lang="cs-CZ" sz="3900" dirty="0"/>
              <a:t>(výcvikové) – osvojování psychomotorických dovedností (řeč, </a:t>
            </a:r>
            <a:r>
              <a:rPr lang="cs-CZ" sz="3900" dirty="0" smtClean="0"/>
              <a:t>manipulace</a:t>
            </a:r>
            <a:r>
              <a:rPr lang="cs-CZ" sz="3900" dirty="0"/>
              <a:t>, imitace, zpřesňování, koordinace, automatizace</a:t>
            </a:r>
            <a:r>
              <a:rPr lang="cs-CZ" sz="3900" dirty="0" smtClean="0"/>
              <a:t>)</a:t>
            </a:r>
          </a:p>
          <a:p>
            <a:pPr marL="0" indent="0" algn="just">
              <a:buNone/>
            </a:pPr>
            <a:r>
              <a:rPr lang="cs-CZ" sz="3600" b="1" dirty="0">
                <a:solidFill>
                  <a:srgbClr val="0070C0"/>
                </a:solidFill>
              </a:rPr>
              <a:t>Ve </a:t>
            </a:r>
            <a:r>
              <a:rPr lang="cs-CZ" sz="3600" b="1" dirty="0" smtClean="0">
                <a:solidFill>
                  <a:srgbClr val="0070C0"/>
                </a:solidFill>
              </a:rPr>
              <a:t>vzdělávacím </a:t>
            </a:r>
            <a:r>
              <a:rPr lang="cs-CZ" sz="3600" b="1" dirty="0">
                <a:solidFill>
                  <a:srgbClr val="0070C0"/>
                </a:solidFill>
              </a:rPr>
              <a:t>procesu </a:t>
            </a:r>
            <a:r>
              <a:rPr lang="cs-CZ" sz="3600" b="1" dirty="0" smtClean="0">
                <a:solidFill>
                  <a:srgbClr val="0070C0"/>
                </a:solidFill>
              </a:rPr>
              <a:t>by měly být obsaženy </a:t>
            </a:r>
            <a:r>
              <a:rPr lang="cs-CZ" sz="3600" b="1" dirty="0">
                <a:solidFill>
                  <a:srgbClr val="0070C0"/>
                </a:solidFill>
              </a:rPr>
              <a:t>všechny </a:t>
            </a:r>
            <a:r>
              <a:rPr lang="cs-CZ" sz="3600" b="1" dirty="0" smtClean="0">
                <a:solidFill>
                  <a:srgbClr val="0070C0"/>
                </a:solidFill>
              </a:rPr>
              <a:t>druhy výukových cílů </a:t>
            </a:r>
            <a:r>
              <a:rPr lang="cs-CZ" sz="3600" b="1" dirty="0" smtClean="0">
                <a:solidFill>
                  <a:srgbClr val="0070C0"/>
                </a:solidFill>
              </a:rPr>
              <a:t>       </a:t>
            </a:r>
            <a:r>
              <a:rPr lang="cs-CZ" sz="3200" dirty="0" smtClean="0">
                <a:solidFill>
                  <a:srgbClr val="0070C0"/>
                </a:solidFill>
                <a:sym typeface="Wingdings" panose="05000000000000000000" pitchFamily="2" charset="2"/>
              </a:rPr>
              <a:t></a:t>
            </a:r>
            <a:r>
              <a:rPr lang="cs-CZ" sz="3600" b="1" dirty="0" smtClean="0">
                <a:solidFill>
                  <a:srgbClr val="0070C0"/>
                </a:solidFill>
              </a:rPr>
              <a:t> </a:t>
            </a:r>
            <a:r>
              <a:rPr lang="cs-CZ" sz="3600" b="1" dirty="0" smtClean="0">
                <a:solidFill>
                  <a:srgbClr val="0070C0"/>
                </a:solidFill>
              </a:rPr>
              <a:t>ĶOMPLEXNOST CÍLŮ.</a:t>
            </a:r>
            <a:endParaRPr lang="cs-CZ" sz="3900" b="1" dirty="0">
              <a:solidFill>
                <a:srgbClr val="0070C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3759489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Kognitivní</a:t>
            </a:r>
            <a:r>
              <a:rPr lang="cs-CZ" dirty="0"/>
              <a:t> </a:t>
            </a:r>
            <a:r>
              <a:rPr lang="cs-CZ" b="1" dirty="0"/>
              <a:t>(poznávací) cíle 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66984" y="3072840"/>
            <a:ext cx="9739871" cy="5519322"/>
          </a:xfrm>
        </p:spPr>
        <p:txBody>
          <a:bodyPr>
            <a:normAutofit fontScale="92500" lnSpcReduction="10000"/>
          </a:bodyPr>
          <a:lstStyle/>
          <a:p>
            <a:pPr marL="342900" indent="-342900" algn="just" defTabSz="457200">
              <a:spcBef>
                <a:spcPts val="1000"/>
              </a:spcBef>
              <a:buFont typeface="Wingdings 3" charset="2"/>
              <a:buChar char=""/>
              <a:defRPr/>
            </a:pPr>
            <a:r>
              <a:rPr lang="cs-CZ" sz="3600" dirty="0"/>
              <a:t>směřují k osvojování poznatků a intelektových schopností. </a:t>
            </a:r>
          </a:p>
          <a:p>
            <a:pPr marL="0" indent="0" algn="just" defTabSz="457200">
              <a:spcBef>
                <a:spcPts val="1000"/>
              </a:spcBef>
              <a:buNone/>
              <a:defRPr/>
            </a:pPr>
            <a:r>
              <a:rPr lang="cs-CZ" sz="3600" dirty="0"/>
              <a:t>T</a:t>
            </a:r>
            <a:r>
              <a:rPr lang="cs-CZ" sz="3600" dirty="0" smtClean="0"/>
              <a:t>axonomie (od nejnižších po </a:t>
            </a:r>
            <a:r>
              <a:rPr lang="cs-CZ" sz="3600" dirty="0"/>
              <a:t>nejvyšší):</a:t>
            </a:r>
          </a:p>
          <a:p>
            <a:pPr marL="911851" lvl="1" indent="-342900" algn="just" defTabSz="457200">
              <a:spcBef>
                <a:spcPts val="1000"/>
              </a:spcBef>
              <a:buFont typeface="Wingdings 3" charset="2"/>
              <a:buChar char=""/>
              <a:defRPr/>
            </a:pPr>
            <a:r>
              <a:rPr lang="cs-CZ" sz="3316" dirty="0"/>
              <a:t>zapamatování</a:t>
            </a:r>
          </a:p>
          <a:p>
            <a:pPr marL="911851" lvl="1" indent="-342900" algn="just" defTabSz="457200">
              <a:spcBef>
                <a:spcPts val="1000"/>
              </a:spcBef>
              <a:buFont typeface="Wingdings 3" charset="2"/>
              <a:buChar char=""/>
              <a:defRPr/>
            </a:pPr>
            <a:r>
              <a:rPr lang="cs-CZ" sz="3316" dirty="0" smtClean="0"/>
              <a:t>porozumění</a:t>
            </a:r>
            <a:endParaRPr lang="cs-CZ" sz="3316" dirty="0"/>
          </a:p>
          <a:p>
            <a:pPr marL="911851" lvl="1" indent="-342900" algn="just" defTabSz="457200">
              <a:spcBef>
                <a:spcPts val="1000"/>
              </a:spcBef>
              <a:buFont typeface="Wingdings 3" charset="2"/>
              <a:buChar char=""/>
              <a:defRPr/>
            </a:pPr>
            <a:r>
              <a:rPr lang="cs-CZ" sz="3316" dirty="0"/>
              <a:t>	aplikace</a:t>
            </a:r>
          </a:p>
          <a:p>
            <a:pPr marL="911851" lvl="1" indent="-342900" algn="just" defTabSz="457200">
              <a:spcBef>
                <a:spcPts val="1000"/>
              </a:spcBef>
              <a:buFont typeface="Wingdings 3" charset="2"/>
              <a:buChar char=""/>
              <a:defRPr/>
            </a:pPr>
            <a:r>
              <a:rPr lang="cs-CZ" sz="3316" dirty="0"/>
              <a:t>	analýza</a:t>
            </a:r>
          </a:p>
          <a:p>
            <a:pPr marL="911851" lvl="1" indent="-342900" algn="just" defTabSz="457200">
              <a:spcBef>
                <a:spcPts val="1000"/>
              </a:spcBef>
              <a:buFont typeface="Wingdings 3" charset="2"/>
              <a:buChar char=""/>
              <a:defRPr/>
            </a:pPr>
            <a:r>
              <a:rPr lang="cs-CZ" sz="3316" dirty="0"/>
              <a:t>	syntéza</a:t>
            </a:r>
          </a:p>
          <a:p>
            <a:pPr marL="911851" lvl="1" indent="-342900" algn="just" defTabSz="457200">
              <a:spcBef>
                <a:spcPts val="1000"/>
              </a:spcBef>
              <a:buFont typeface="Wingdings 3" charset="2"/>
              <a:buChar char=""/>
              <a:defRPr/>
            </a:pPr>
            <a:r>
              <a:rPr lang="cs-CZ" sz="3316" dirty="0"/>
              <a:t>	hodnotící posouzení</a:t>
            </a:r>
          </a:p>
          <a:p>
            <a:pPr marL="911851" lvl="1" indent="-342900" algn="just" defTabSz="457200">
              <a:spcBef>
                <a:spcPts val="1000"/>
              </a:spcBef>
              <a:buFont typeface="Wingdings 3" charset="2"/>
              <a:buChar char=""/>
              <a:defRPr/>
            </a:pPr>
            <a:r>
              <a:rPr lang="cs-CZ" sz="3316" dirty="0"/>
              <a:t>	kreativní </a:t>
            </a:r>
            <a:r>
              <a:rPr lang="cs-CZ" sz="3316" dirty="0" smtClean="0"/>
              <a:t>činnost  </a:t>
            </a:r>
            <a:endParaRPr lang="cs-CZ" sz="3316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9614578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Afektivní (výchovné, postojové, hodnotové</a:t>
            </a:r>
            <a:r>
              <a:rPr lang="cs-CZ" b="1" cap="all" dirty="0"/>
              <a:t>)</a:t>
            </a:r>
            <a:r>
              <a:rPr lang="cs-CZ" dirty="0"/>
              <a:t> </a:t>
            </a:r>
            <a:r>
              <a:rPr lang="cs-CZ" b="1" dirty="0"/>
              <a:t>cíle</a:t>
            </a:r>
            <a:r>
              <a:rPr lang="cs-CZ" dirty="0"/>
              <a:t>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5736" y="3220616"/>
            <a:ext cx="10513167" cy="5371546"/>
          </a:xfrm>
        </p:spPr>
        <p:txBody>
          <a:bodyPr/>
          <a:lstStyle/>
          <a:p>
            <a:pPr marL="342900" indent="-342900" algn="just" defTabSz="457200">
              <a:lnSpc>
                <a:spcPct val="90000"/>
              </a:lnSpc>
              <a:spcBef>
                <a:spcPts val="1000"/>
              </a:spcBef>
              <a:buFont typeface="Wingdings 3" charset="2"/>
              <a:buChar char=""/>
              <a:defRPr/>
            </a:pPr>
            <a:r>
              <a:rPr lang="cs-CZ" sz="3300" dirty="0" smtClean="0"/>
              <a:t>směřují </a:t>
            </a:r>
            <a:r>
              <a:rPr lang="cs-CZ" sz="3300" dirty="0"/>
              <a:t>k vytváření postojů a formování hodnotové orientace. </a:t>
            </a:r>
            <a:endParaRPr lang="cs-CZ" sz="3300" dirty="0" smtClean="0"/>
          </a:p>
          <a:p>
            <a:pPr marL="0" indent="0" algn="just" defTabSz="457200">
              <a:lnSpc>
                <a:spcPct val="90000"/>
              </a:lnSpc>
              <a:spcBef>
                <a:spcPts val="1000"/>
              </a:spcBef>
              <a:buNone/>
              <a:defRPr/>
            </a:pPr>
            <a:r>
              <a:rPr lang="cs-CZ" sz="3300" dirty="0" smtClean="0"/>
              <a:t>Taxonomie </a:t>
            </a:r>
            <a:r>
              <a:rPr lang="cs-CZ" sz="3300" dirty="0"/>
              <a:t>(od nejjednodušších po nejsložitější):</a:t>
            </a:r>
          </a:p>
          <a:p>
            <a:pPr marL="911851" lvl="1" indent="-342900" algn="just" defTabSz="457200">
              <a:lnSpc>
                <a:spcPct val="90000"/>
              </a:lnSpc>
              <a:spcBef>
                <a:spcPts val="1000"/>
              </a:spcBef>
              <a:buFont typeface="Wingdings 3" charset="2"/>
              <a:buChar char=""/>
              <a:defRPr/>
            </a:pPr>
            <a:r>
              <a:rPr lang="cs-CZ" sz="3016" dirty="0"/>
              <a:t>přijímání hodnoty,</a:t>
            </a:r>
          </a:p>
          <a:p>
            <a:pPr marL="911851" lvl="1" indent="-342900" algn="just" defTabSz="457200">
              <a:lnSpc>
                <a:spcPct val="90000"/>
              </a:lnSpc>
              <a:spcBef>
                <a:spcPts val="1000"/>
              </a:spcBef>
              <a:buFont typeface="Wingdings 3" charset="2"/>
              <a:buChar char=""/>
              <a:defRPr/>
            </a:pPr>
            <a:r>
              <a:rPr lang="cs-CZ" sz="3016" dirty="0"/>
              <a:t>reagování na ni,</a:t>
            </a:r>
          </a:p>
          <a:p>
            <a:pPr marL="911851" lvl="1" indent="-342900" algn="just" defTabSz="457200">
              <a:lnSpc>
                <a:spcPct val="90000"/>
              </a:lnSpc>
              <a:spcBef>
                <a:spcPts val="1000"/>
              </a:spcBef>
              <a:buFont typeface="Wingdings 3" charset="2"/>
              <a:buChar char=""/>
              <a:defRPr/>
            </a:pPr>
            <a:r>
              <a:rPr lang="cs-CZ" sz="3016" dirty="0"/>
              <a:t>oceňování hodnoty,</a:t>
            </a:r>
          </a:p>
          <a:p>
            <a:pPr marL="911851" lvl="1" indent="-342900" algn="just" defTabSz="457200">
              <a:lnSpc>
                <a:spcPct val="90000"/>
              </a:lnSpc>
              <a:spcBef>
                <a:spcPts val="1000"/>
              </a:spcBef>
              <a:buFont typeface="Wingdings 3" charset="2"/>
              <a:buChar char=""/>
              <a:defRPr/>
            </a:pPr>
            <a:r>
              <a:rPr lang="cs-CZ" sz="3016" dirty="0"/>
              <a:t>integrování hodnot,</a:t>
            </a:r>
          </a:p>
          <a:p>
            <a:pPr marL="911851" lvl="1" indent="-342900" algn="just" defTabSz="457200">
              <a:lnSpc>
                <a:spcPct val="90000"/>
              </a:lnSpc>
              <a:spcBef>
                <a:spcPts val="1000"/>
              </a:spcBef>
              <a:buFont typeface="Wingdings 3" charset="2"/>
              <a:buChar char=""/>
              <a:defRPr/>
            </a:pPr>
            <a:r>
              <a:rPr lang="cs-CZ" sz="3016" dirty="0"/>
              <a:t>internalizace hodnot v charakteru.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1299930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6986" y="866987"/>
            <a:ext cx="9451838" cy="1878471"/>
          </a:xfrm>
        </p:spPr>
        <p:txBody>
          <a:bodyPr/>
          <a:lstStyle/>
          <a:p>
            <a:r>
              <a:rPr lang="cs-CZ" b="1" dirty="0"/>
              <a:t>Psychomotorické</a:t>
            </a:r>
            <a:r>
              <a:rPr lang="cs-CZ" dirty="0"/>
              <a:t> </a:t>
            </a:r>
            <a:r>
              <a:rPr lang="cs-CZ" b="1" dirty="0"/>
              <a:t>(výcvikové</a:t>
            </a:r>
            <a:r>
              <a:rPr lang="cs-CZ" b="1" cap="all" dirty="0"/>
              <a:t>)</a:t>
            </a:r>
            <a:r>
              <a:rPr lang="cs-CZ" dirty="0"/>
              <a:t> </a:t>
            </a:r>
            <a:r>
              <a:rPr lang="cs-CZ" dirty="0" smtClean="0"/>
              <a:t>cíle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66984" y="3072840"/>
            <a:ext cx="9955895" cy="5519322"/>
          </a:xfrm>
        </p:spPr>
        <p:txBody>
          <a:bodyPr/>
          <a:lstStyle/>
          <a:p>
            <a:pPr marL="342900" indent="-342900" algn="just" defTabSz="457200">
              <a:lnSpc>
                <a:spcPct val="90000"/>
              </a:lnSpc>
              <a:spcBef>
                <a:spcPts val="1000"/>
              </a:spcBef>
              <a:buFont typeface="Wingdings 3" charset="2"/>
              <a:buChar char=""/>
              <a:defRPr/>
            </a:pPr>
            <a:r>
              <a:rPr lang="cs-CZ" sz="3300" dirty="0"/>
              <a:t>jedná se o psychomotorické dovednosti (psaní, řeč, manipulace). </a:t>
            </a:r>
            <a:endParaRPr lang="cs-CZ" sz="3300" dirty="0" smtClean="0"/>
          </a:p>
          <a:p>
            <a:pPr marL="0" indent="0" algn="just" defTabSz="457200">
              <a:lnSpc>
                <a:spcPct val="90000"/>
              </a:lnSpc>
              <a:spcBef>
                <a:spcPts val="1000"/>
              </a:spcBef>
              <a:buNone/>
              <a:defRPr/>
            </a:pPr>
            <a:r>
              <a:rPr lang="cs-CZ" sz="3300" dirty="0" smtClean="0"/>
              <a:t>Taxonomie </a:t>
            </a:r>
            <a:r>
              <a:rPr lang="cs-CZ" sz="2800" dirty="0" smtClean="0"/>
              <a:t>(od </a:t>
            </a:r>
            <a:r>
              <a:rPr lang="cs-CZ" sz="2800" dirty="0"/>
              <a:t>nejjednodušších po nejsložitější)</a:t>
            </a:r>
            <a:endParaRPr lang="cs-CZ" sz="3300" dirty="0"/>
          </a:p>
          <a:p>
            <a:pPr marL="911851" lvl="1" indent="-342900" algn="just" defTabSz="457200">
              <a:lnSpc>
                <a:spcPct val="90000"/>
              </a:lnSpc>
              <a:spcBef>
                <a:spcPts val="1000"/>
              </a:spcBef>
              <a:buFont typeface="Wingdings 3" charset="2"/>
              <a:buChar char=""/>
              <a:defRPr/>
            </a:pPr>
            <a:r>
              <a:rPr lang="cs-CZ" sz="3016" dirty="0"/>
              <a:t>imitace (nápodoba),</a:t>
            </a:r>
          </a:p>
          <a:p>
            <a:pPr marL="911851" lvl="1" indent="-342900" algn="just" defTabSz="457200">
              <a:lnSpc>
                <a:spcPct val="90000"/>
              </a:lnSpc>
              <a:spcBef>
                <a:spcPts val="1000"/>
              </a:spcBef>
              <a:buFont typeface="Wingdings 3" charset="2"/>
              <a:buChar char=""/>
              <a:defRPr/>
            </a:pPr>
            <a:r>
              <a:rPr lang="cs-CZ" sz="3016" dirty="0"/>
              <a:t>manipulace (praktická cvičení),</a:t>
            </a:r>
          </a:p>
          <a:p>
            <a:pPr marL="911851" lvl="1" indent="-342900" algn="just" defTabSz="457200">
              <a:lnSpc>
                <a:spcPct val="90000"/>
              </a:lnSpc>
              <a:spcBef>
                <a:spcPts val="1000"/>
              </a:spcBef>
              <a:buFont typeface="Wingdings 3" charset="2"/>
              <a:buChar char=""/>
              <a:defRPr/>
            </a:pPr>
            <a:r>
              <a:rPr lang="cs-CZ" sz="3016" dirty="0"/>
              <a:t>zpřesňování,</a:t>
            </a:r>
          </a:p>
          <a:p>
            <a:pPr marL="911851" lvl="1" indent="-342900" algn="just" defTabSz="457200">
              <a:lnSpc>
                <a:spcPct val="90000"/>
              </a:lnSpc>
              <a:spcBef>
                <a:spcPts val="1000"/>
              </a:spcBef>
              <a:buFont typeface="Wingdings 3" charset="2"/>
              <a:buChar char=""/>
              <a:defRPr/>
            </a:pPr>
            <a:r>
              <a:rPr lang="cs-CZ" sz="3016" dirty="0"/>
              <a:t>koordinace,</a:t>
            </a:r>
          </a:p>
          <a:p>
            <a:pPr marL="911851" lvl="1" indent="-342900" algn="just" defTabSz="457200">
              <a:lnSpc>
                <a:spcPct val="90000"/>
              </a:lnSpc>
              <a:spcBef>
                <a:spcPts val="1000"/>
              </a:spcBef>
              <a:buFont typeface="Wingdings 3" charset="2"/>
              <a:buChar char=""/>
              <a:defRPr/>
            </a:pPr>
            <a:r>
              <a:rPr lang="cs-CZ" sz="3016" dirty="0"/>
              <a:t>automatizace.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4004538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Vlastnosti cílů: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66985" y="2428528"/>
            <a:ext cx="9027860" cy="6163634"/>
          </a:xfrm>
        </p:spPr>
        <p:txBody>
          <a:bodyPr>
            <a:normAutofit fontScale="92500" lnSpcReduction="20000"/>
          </a:bodyPr>
          <a:lstStyle/>
          <a:p>
            <a:pPr lvl="0" algn="just">
              <a:buFont typeface="Wingdings" panose="05000000000000000000" pitchFamily="2" charset="2"/>
              <a:buChar char="Ø"/>
            </a:pPr>
            <a:r>
              <a:rPr lang="cs-CZ" sz="4400" b="1" dirty="0"/>
              <a:t>komplexnost</a:t>
            </a:r>
            <a:r>
              <a:rPr lang="cs-CZ" sz="4400" dirty="0"/>
              <a:t> </a:t>
            </a:r>
            <a:r>
              <a:rPr lang="cs-CZ" sz="4400" dirty="0" smtClean="0"/>
              <a:t>(propojenost všech tří druhů cílů)</a:t>
            </a:r>
            <a:endParaRPr lang="cs-CZ" sz="4400" dirty="0"/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cs-CZ" sz="4400" b="1" dirty="0"/>
              <a:t>konzistentnost</a:t>
            </a:r>
            <a:r>
              <a:rPr lang="cs-CZ" sz="4400" dirty="0"/>
              <a:t> </a:t>
            </a:r>
            <a:r>
              <a:rPr lang="cs-CZ" sz="4400" dirty="0" smtClean="0"/>
              <a:t>(dosažení vyššího cíle je založeno na zvládnutí cíle nižšího)</a:t>
            </a:r>
            <a:endParaRPr lang="cs-CZ" sz="4400" dirty="0"/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cs-CZ" sz="4400" b="1" dirty="0"/>
              <a:t>přiměřenost</a:t>
            </a:r>
            <a:r>
              <a:rPr lang="cs-CZ" sz="4400" dirty="0"/>
              <a:t> </a:t>
            </a:r>
            <a:r>
              <a:rPr lang="cs-CZ" sz="4400" dirty="0" smtClean="0"/>
              <a:t>(náročnost cílů vychází z individuálních možností dětí)</a:t>
            </a:r>
            <a:endParaRPr lang="cs-CZ" sz="4400" dirty="0"/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cs-CZ" sz="4400" b="1" dirty="0"/>
              <a:t>kontrolovatelnost</a:t>
            </a:r>
            <a:r>
              <a:rPr lang="cs-CZ" sz="4400" dirty="0"/>
              <a:t> </a:t>
            </a:r>
            <a:r>
              <a:rPr lang="cs-CZ" sz="4400" dirty="0" smtClean="0"/>
              <a:t>(konkrétní formulace cílů, tak aby bylo jejich dosažení jasně hodnotitelné)</a:t>
            </a:r>
            <a:endParaRPr lang="cs-CZ" sz="4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1416473"/>
      </p:ext>
    </p:extLst>
  </p:cSld>
  <p:clrMapOvr>
    <a:masterClrMapping/>
  </p:clrMapOvr>
  <p:transition spd="med"/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BrushedCanvas">
  <a:themeElements>
    <a:clrScheme name="BrushedCanvas">
      <a:dk1>
        <a:srgbClr val="000000"/>
      </a:dk1>
      <a:lt1>
        <a:srgbClr val="FFFFFF"/>
      </a:lt1>
      <a:dk2>
        <a:srgbClr val="61615E"/>
      </a:dk2>
      <a:lt2>
        <a:srgbClr val="CECECA"/>
      </a:lt2>
      <a:accent1>
        <a:srgbClr val="648FC7"/>
      </a:accent1>
      <a:accent2>
        <a:srgbClr val="77B06D"/>
      </a:accent2>
      <a:accent3>
        <a:srgbClr val="E0BC59"/>
      </a:accent3>
      <a:accent4>
        <a:srgbClr val="EB925B"/>
      </a:accent4>
      <a:accent5>
        <a:srgbClr val="C56667"/>
      </a:accent5>
      <a:accent6>
        <a:srgbClr val="927AB0"/>
      </a:accent6>
      <a:hlink>
        <a:srgbClr val="0000FF"/>
      </a:hlink>
      <a:folHlink>
        <a:srgbClr val="FF00FF"/>
      </a:folHlink>
    </a:clrScheme>
    <a:fontScheme name="BrushedCanvas">
      <a:majorFont>
        <a:latin typeface="Palatino"/>
        <a:ea typeface="Palatino"/>
        <a:cs typeface="Palatino"/>
      </a:majorFont>
      <a:minorFont>
        <a:latin typeface="Palatino"/>
        <a:ea typeface="Palatino"/>
        <a:cs typeface="Palatino"/>
      </a:minorFont>
    </a:fontScheme>
    <a:fmtScheme name="BrushedCanva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800" b="1" i="0" u="none" strike="noStrike" cap="none" spc="0" normalizeH="0" baseline="0">
            <a:ln>
              <a:noFill/>
            </a:ln>
            <a:solidFill>
              <a:srgbClr val="F5F8EB"/>
            </a:solidFill>
            <a:effectLst/>
            <a:uFillTx/>
            <a:latin typeface="+mn-lt"/>
            <a:ea typeface="+mn-ea"/>
            <a:cs typeface="+mn-cs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717D75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546056"/>
            </a:solidFill>
            <a:effectLst/>
            <a:uFillTx/>
            <a:latin typeface="+mn-lt"/>
            <a:ea typeface="+mn-ea"/>
            <a:cs typeface="+mn-cs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1780</TotalTime>
  <Words>829</Words>
  <Application>Microsoft Office PowerPoint</Application>
  <PresentationFormat>Vlastní</PresentationFormat>
  <Paragraphs>134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7" baseType="lpstr">
      <vt:lpstr>Arial</vt:lpstr>
      <vt:lpstr>Comic Sans MS</vt:lpstr>
      <vt:lpstr>Helvetica Neue</vt:lpstr>
      <vt:lpstr>Palatino</vt:lpstr>
      <vt:lpstr>Times New Roman</vt:lpstr>
      <vt:lpstr>Trebuchet MS</vt:lpstr>
      <vt:lpstr>Wingdings</vt:lpstr>
      <vt:lpstr>Wingdings 3</vt:lpstr>
      <vt:lpstr>Faseta</vt:lpstr>
      <vt:lpstr>Cíle vzdělávání a jejich proměna</vt:lpstr>
      <vt:lpstr>Prezentace aplikace PowerPoint</vt:lpstr>
      <vt:lpstr>Cíle výchovy</vt:lpstr>
      <vt:lpstr>Cíle výchovy</vt:lpstr>
      <vt:lpstr>Členění výukových cílů (obecné): </vt:lpstr>
      <vt:lpstr>Kognitivní (poznávací) cíle </vt:lpstr>
      <vt:lpstr>Afektivní (výchovné, postojové, hodnotové) cíle </vt:lpstr>
      <vt:lpstr>Psychomotorické (výcvikové) cíle</vt:lpstr>
      <vt:lpstr>Vlastnosti cílů:</vt:lpstr>
      <vt:lpstr>Další členění pojetí cílů výchovy a vzdělání </vt:lpstr>
      <vt:lpstr>Historický vývoj cílů výchovy: </vt:lpstr>
      <vt:lpstr>Současné pojetí cílů </vt:lpstr>
      <vt:lpstr>4 pilíře vzdělávání pro    21. století (Delors, 1997)</vt:lpstr>
      <vt:lpstr>Obecné cíle vzdělávání podle školského zákona: </vt:lpstr>
      <vt:lpstr>Aktuální cíle předškolního vzdělávání -  dítě jako investice do budoucnosti</vt:lpstr>
      <vt:lpstr>Cíle vzdělávání v RVP PV</vt:lpstr>
      <vt:lpstr>Vzájemné vazby cílových kategorií v RVP PV:</vt:lpstr>
      <vt:lpstr>Literatura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Cíle výchovy a jejich proměna v historickém kontextu</dc:title>
  <dc:creator>Lucka</dc:creator>
  <cp:lastModifiedBy>Lucie Štěpánková</cp:lastModifiedBy>
  <cp:revision>80</cp:revision>
  <dcterms:modified xsi:type="dcterms:W3CDTF">2021-03-03T14:34:42Z</dcterms:modified>
</cp:coreProperties>
</file>