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2" r:id="rId3"/>
    <p:sldId id="259" r:id="rId4"/>
    <p:sldId id="273" r:id="rId5"/>
    <p:sldId id="260" r:id="rId6"/>
    <p:sldId id="280" r:id="rId7"/>
    <p:sldId id="268" r:id="rId8"/>
    <p:sldId id="261" r:id="rId9"/>
    <p:sldId id="281" r:id="rId10"/>
    <p:sldId id="263" r:id="rId11"/>
    <p:sldId id="266" r:id="rId12"/>
    <p:sldId id="265" r:id="rId13"/>
    <p:sldId id="267" r:id="rId14"/>
    <p:sldId id="269" r:id="rId15"/>
    <p:sldId id="258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00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>
        <p:scale>
          <a:sx n="123" d="100"/>
          <a:sy n="123" d="100"/>
        </p:scale>
        <p:origin x="108" y="18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0484E9-2088-47C4-83CA-88DE46C53BF0}" type="doc">
      <dgm:prSet loTypeId="urn:microsoft.com/office/officeart/2005/8/layout/arrow5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874861F-7C6F-4F3E-956E-6752F955C0C7}">
      <dgm:prSet/>
      <dgm:spPr/>
      <dgm:t>
        <a:bodyPr/>
        <a:lstStyle/>
        <a:p>
          <a:r>
            <a:rPr lang="cs-CZ" dirty="0"/>
            <a:t>Závisí na: </a:t>
          </a:r>
          <a:endParaRPr lang="en-US" dirty="0"/>
        </a:p>
      </dgm:t>
    </dgm:pt>
    <dgm:pt modelId="{37A32E22-DC35-41E6-8B18-25AACABA2427}" type="parTrans" cxnId="{462FAD03-5523-40D9-8523-25E3684A66ED}">
      <dgm:prSet/>
      <dgm:spPr/>
      <dgm:t>
        <a:bodyPr/>
        <a:lstStyle/>
        <a:p>
          <a:endParaRPr lang="en-US"/>
        </a:p>
      </dgm:t>
    </dgm:pt>
    <dgm:pt modelId="{1B2975AD-9076-4212-8128-DDE429B3E84F}" type="sibTrans" cxnId="{462FAD03-5523-40D9-8523-25E3684A66ED}">
      <dgm:prSet/>
      <dgm:spPr/>
      <dgm:t>
        <a:bodyPr/>
        <a:lstStyle/>
        <a:p>
          <a:endParaRPr lang="en-US"/>
        </a:p>
      </dgm:t>
    </dgm:pt>
    <dgm:pt modelId="{EA1C28F6-59B3-4243-9409-B51CF22FC00C}">
      <dgm:prSet/>
      <dgm:spPr/>
      <dgm:t>
        <a:bodyPr/>
        <a:lstStyle/>
        <a:p>
          <a:r>
            <a:rPr lang="cs-CZ" dirty="0"/>
            <a:t>Vyspělosti neurologického inhibičního systému</a:t>
          </a:r>
          <a:endParaRPr lang="en-US" dirty="0"/>
        </a:p>
      </dgm:t>
    </dgm:pt>
    <dgm:pt modelId="{3C393E8A-474A-49D7-935B-1650FA9ACE1B}" type="parTrans" cxnId="{827739F2-B01D-4E1F-9F8B-4F3E3C2C4CDB}">
      <dgm:prSet/>
      <dgm:spPr/>
      <dgm:t>
        <a:bodyPr/>
        <a:lstStyle/>
        <a:p>
          <a:endParaRPr lang="en-US"/>
        </a:p>
      </dgm:t>
    </dgm:pt>
    <dgm:pt modelId="{F12E8FA4-5AD9-49F5-B8B6-55DCC4578800}" type="sibTrans" cxnId="{827739F2-B01D-4E1F-9F8B-4F3E3C2C4CDB}">
      <dgm:prSet/>
      <dgm:spPr/>
      <dgm:t>
        <a:bodyPr/>
        <a:lstStyle/>
        <a:p>
          <a:endParaRPr lang="en-US"/>
        </a:p>
      </dgm:t>
    </dgm:pt>
    <dgm:pt modelId="{CE76A4FD-EDC1-4F03-805F-227C7F3BCEFF}">
      <dgm:prSet/>
      <dgm:spPr/>
      <dgm:t>
        <a:bodyPr/>
        <a:lstStyle/>
        <a:p>
          <a:r>
            <a:rPr lang="cs-CZ" dirty="0"/>
            <a:t>Osobní charakteristice, na povaze a stádiu vývoji dítěte</a:t>
          </a:r>
          <a:endParaRPr lang="en-US" dirty="0"/>
        </a:p>
      </dgm:t>
    </dgm:pt>
    <dgm:pt modelId="{CF3A00BE-D18E-4424-9FB5-EE219A02E314}" type="parTrans" cxnId="{E152BB5D-BB26-4F4E-A7EC-77AD70453C3C}">
      <dgm:prSet/>
      <dgm:spPr/>
      <dgm:t>
        <a:bodyPr/>
        <a:lstStyle/>
        <a:p>
          <a:endParaRPr lang="en-US"/>
        </a:p>
      </dgm:t>
    </dgm:pt>
    <dgm:pt modelId="{4A40D411-C1ED-4160-AC78-82A1C0BBD486}" type="sibTrans" cxnId="{E152BB5D-BB26-4F4E-A7EC-77AD70453C3C}">
      <dgm:prSet/>
      <dgm:spPr/>
      <dgm:t>
        <a:bodyPr/>
        <a:lstStyle/>
        <a:p>
          <a:endParaRPr lang="en-US"/>
        </a:p>
      </dgm:t>
    </dgm:pt>
    <dgm:pt modelId="{304447F8-1498-4AD6-B12B-3ECD6B0D0A81}">
      <dgm:prSet/>
      <dgm:spPr/>
      <dgm:t>
        <a:bodyPr/>
        <a:lstStyle/>
        <a:p>
          <a:r>
            <a:rPr lang="cs-CZ" dirty="0"/>
            <a:t>Raném vlivu prostředí, například rodičovské socializaci</a:t>
          </a:r>
          <a:endParaRPr lang="en-US" dirty="0"/>
        </a:p>
      </dgm:t>
    </dgm:pt>
    <dgm:pt modelId="{6AFB2E56-E9B2-4A93-8E80-88E968D0E00F}" type="parTrans" cxnId="{E365E0CD-9C7C-4E09-89A4-73970B391D7B}">
      <dgm:prSet/>
      <dgm:spPr/>
      <dgm:t>
        <a:bodyPr/>
        <a:lstStyle/>
        <a:p>
          <a:endParaRPr lang="en-US"/>
        </a:p>
      </dgm:t>
    </dgm:pt>
    <dgm:pt modelId="{FD5F3B8B-D80D-424D-9DEE-55723BB0B2C2}" type="sibTrans" cxnId="{E365E0CD-9C7C-4E09-89A4-73970B391D7B}">
      <dgm:prSet/>
      <dgm:spPr/>
      <dgm:t>
        <a:bodyPr/>
        <a:lstStyle/>
        <a:p>
          <a:endParaRPr lang="en-US"/>
        </a:p>
      </dgm:t>
    </dgm:pt>
    <dgm:pt modelId="{B72BDA94-635E-47AF-AB41-D74AEA76A008}">
      <dgm:prSet/>
      <dgm:spPr/>
      <dgm:t>
        <a:bodyPr/>
        <a:lstStyle/>
        <a:p>
          <a:r>
            <a:rPr lang="cs-CZ" dirty="0"/>
            <a:t>Podpoře emočního vývoje v MŠ</a:t>
          </a:r>
          <a:endParaRPr lang="en-US" dirty="0"/>
        </a:p>
      </dgm:t>
    </dgm:pt>
    <dgm:pt modelId="{54EC1580-11A7-4D9E-9235-B5E70E039757}" type="parTrans" cxnId="{159858EB-C6AA-4998-8DDD-9110CD7530DB}">
      <dgm:prSet/>
      <dgm:spPr/>
      <dgm:t>
        <a:bodyPr/>
        <a:lstStyle/>
        <a:p>
          <a:endParaRPr lang="en-US"/>
        </a:p>
      </dgm:t>
    </dgm:pt>
    <dgm:pt modelId="{AE3C9B5E-ED5D-409C-A2DB-5515CD659C8E}" type="sibTrans" cxnId="{159858EB-C6AA-4998-8DDD-9110CD7530DB}">
      <dgm:prSet/>
      <dgm:spPr/>
      <dgm:t>
        <a:bodyPr/>
        <a:lstStyle/>
        <a:p>
          <a:endParaRPr lang="en-US"/>
        </a:p>
      </dgm:t>
    </dgm:pt>
    <dgm:pt modelId="{F9802205-1D32-4948-9147-CD25EB3DC5B8}">
      <dgm:prSet/>
      <dgm:spPr/>
      <dgm:t>
        <a:bodyPr/>
        <a:lstStyle/>
        <a:p>
          <a:r>
            <a:rPr lang="cs-CZ" dirty="0"/>
            <a:t>(</a:t>
          </a:r>
          <a:r>
            <a:rPr lang="cs-CZ" dirty="0" err="1"/>
            <a:t>Webster-Strattonová</a:t>
          </a:r>
          <a:r>
            <a:rPr lang="cs-CZ" dirty="0"/>
            <a:t>, 2008)</a:t>
          </a:r>
          <a:endParaRPr lang="en-US" dirty="0"/>
        </a:p>
      </dgm:t>
    </dgm:pt>
    <dgm:pt modelId="{5EE3067F-8A30-448A-9E47-BD2DAC025128}" type="parTrans" cxnId="{2D1F71DF-3C6C-43E1-ACF3-154A42EB95A3}">
      <dgm:prSet/>
      <dgm:spPr/>
      <dgm:t>
        <a:bodyPr/>
        <a:lstStyle/>
        <a:p>
          <a:endParaRPr lang="en-US"/>
        </a:p>
      </dgm:t>
    </dgm:pt>
    <dgm:pt modelId="{EE22C791-408D-40B1-A54C-F8CC6CC138CD}" type="sibTrans" cxnId="{2D1F71DF-3C6C-43E1-ACF3-154A42EB95A3}">
      <dgm:prSet/>
      <dgm:spPr/>
      <dgm:t>
        <a:bodyPr/>
        <a:lstStyle/>
        <a:p>
          <a:endParaRPr lang="en-US"/>
        </a:p>
      </dgm:t>
    </dgm:pt>
    <dgm:pt modelId="{D97EBFD4-2891-4DB3-BBA2-D8C6EB3AE868}" type="pres">
      <dgm:prSet presAssocID="{B30484E9-2088-47C4-83CA-88DE46C53BF0}" presName="diagram" presStyleCnt="0">
        <dgm:presLayoutVars>
          <dgm:dir/>
          <dgm:resizeHandles val="exact"/>
        </dgm:presLayoutVars>
      </dgm:prSet>
      <dgm:spPr/>
    </dgm:pt>
    <dgm:pt modelId="{41AC6414-9CD7-44B9-BB36-3E52A33D6599}" type="pres">
      <dgm:prSet presAssocID="{1874861F-7C6F-4F3E-956E-6752F955C0C7}" presName="arrow" presStyleLbl="node1" presStyleIdx="0" presStyleCnt="6">
        <dgm:presLayoutVars>
          <dgm:bulletEnabled val="1"/>
        </dgm:presLayoutVars>
      </dgm:prSet>
      <dgm:spPr/>
    </dgm:pt>
    <dgm:pt modelId="{0CF1A858-391C-4F19-B2C6-5847CE4C5A8B}" type="pres">
      <dgm:prSet presAssocID="{EA1C28F6-59B3-4243-9409-B51CF22FC00C}" presName="arrow" presStyleLbl="node1" presStyleIdx="1" presStyleCnt="6">
        <dgm:presLayoutVars>
          <dgm:bulletEnabled val="1"/>
        </dgm:presLayoutVars>
      </dgm:prSet>
      <dgm:spPr/>
    </dgm:pt>
    <dgm:pt modelId="{060794AA-0F24-4DEB-8C15-56C9DEC842A5}" type="pres">
      <dgm:prSet presAssocID="{CE76A4FD-EDC1-4F03-805F-227C7F3BCEFF}" presName="arrow" presStyleLbl="node1" presStyleIdx="2" presStyleCnt="6">
        <dgm:presLayoutVars>
          <dgm:bulletEnabled val="1"/>
        </dgm:presLayoutVars>
      </dgm:prSet>
      <dgm:spPr/>
    </dgm:pt>
    <dgm:pt modelId="{663E6D1D-81B3-4F7F-883F-F798174AB377}" type="pres">
      <dgm:prSet presAssocID="{304447F8-1498-4AD6-B12B-3ECD6B0D0A81}" presName="arrow" presStyleLbl="node1" presStyleIdx="3" presStyleCnt="6">
        <dgm:presLayoutVars>
          <dgm:bulletEnabled val="1"/>
        </dgm:presLayoutVars>
      </dgm:prSet>
      <dgm:spPr/>
    </dgm:pt>
    <dgm:pt modelId="{0F2CE6A4-4CC9-45F4-843A-4145CA6C6EED}" type="pres">
      <dgm:prSet presAssocID="{B72BDA94-635E-47AF-AB41-D74AEA76A008}" presName="arrow" presStyleLbl="node1" presStyleIdx="4" presStyleCnt="6">
        <dgm:presLayoutVars>
          <dgm:bulletEnabled val="1"/>
        </dgm:presLayoutVars>
      </dgm:prSet>
      <dgm:spPr/>
    </dgm:pt>
    <dgm:pt modelId="{6D5B9999-837D-431C-9410-F998BEC3442B}" type="pres">
      <dgm:prSet presAssocID="{F9802205-1D32-4948-9147-CD25EB3DC5B8}" presName="arrow" presStyleLbl="node1" presStyleIdx="5" presStyleCnt="6">
        <dgm:presLayoutVars>
          <dgm:bulletEnabled val="1"/>
        </dgm:presLayoutVars>
      </dgm:prSet>
      <dgm:spPr/>
    </dgm:pt>
  </dgm:ptLst>
  <dgm:cxnLst>
    <dgm:cxn modelId="{462FAD03-5523-40D9-8523-25E3684A66ED}" srcId="{B30484E9-2088-47C4-83CA-88DE46C53BF0}" destId="{1874861F-7C6F-4F3E-956E-6752F955C0C7}" srcOrd="0" destOrd="0" parTransId="{37A32E22-DC35-41E6-8B18-25AACABA2427}" sibTransId="{1B2975AD-9076-4212-8128-DDE429B3E84F}"/>
    <dgm:cxn modelId="{3DC06C22-34AB-45E1-B9CD-95D7B6E145F3}" type="presOf" srcId="{B30484E9-2088-47C4-83CA-88DE46C53BF0}" destId="{D97EBFD4-2891-4DB3-BBA2-D8C6EB3AE868}" srcOrd="0" destOrd="0" presId="urn:microsoft.com/office/officeart/2005/8/layout/arrow5"/>
    <dgm:cxn modelId="{063AC527-515D-48FD-A5DF-BF289C60D0FE}" type="presOf" srcId="{B72BDA94-635E-47AF-AB41-D74AEA76A008}" destId="{0F2CE6A4-4CC9-45F4-843A-4145CA6C6EED}" srcOrd="0" destOrd="0" presId="urn:microsoft.com/office/officeart/2005/8/layout/arrow5"/>
    <dgm:cxn modelId="{4277B030-D0AC-459F-9C12-EF119311976B}" type="presOf" srcId="{304447F8-1498-4AD6-B12B-3ECD6B0D0A81}" destId="{663E6D1D-81B3-4F7F-883F-F798174AB377}" srcOrd="0" destOrd="0" presId="urn:microsoft.com/office/officeart/2005/8/layout/arrow5"/>
    <dgm:cxn modelId="{E152BB5D-BB26-4F4E-A7EC-77AD70453C3C}" srcId="{B30484E9-2088-47C4-83CA-88DE46C53BF0}" destId="{CE76A4FD-EDC1-4F03-805F-227C7F3BCEFF}" srcOrd="2" destOrd="0" parTransId="{CF3A00BE-D18E-4424-9FB5-EE219A02E314}" sibTransId="{4A40D411-C1ED-4160-AC78-82A1C0BBD486}"/>
    <dgm:cxn modelId="{217C2044-4CBF-438F-9D24-46EBF874FA13}" type="presOf" srcId="{1874861F-7C6F-4F3E-956E-6752F955C0C7}" destId="{41AC6414-9CD7-44B9-BB36-3E52A33D6599}" srcOrd="0" destOrd="0" presId="urn:microsoft.com/office/officeart/2005/8/layout/arrow5"/>
    <dgm:cxn modelId="{F0B4D574-B9C1-459C-9B56-A390B3E6107C}" type="presOf" srcId="{F9802205-1D32-4948-9147-CD25EB3DC5B8}" destId="{6D5B9999-837D-431C-9410-F998BEC3442B}" srcOrd="0" destOrd="0" presId="urn:microsoft.com/office/officeart/2005/8/layout/arrow5"/>
    <dgm:cxn modelId="{3B11057C-3321-41BC-BD98-D545E43A97DE}" type="presOf" srcId="{EA1C28F6-59B3-4243-9409-B51CF22FC00C}" destId="{0CF1A858-391C-4F19-B2C6-5847CE4C5A8B}" srcOrd="0" destOrd="0" presId="urn:microsoft.com/office/officeart/2005/8/layout/arrow5"/>
    <dgm:cxn modelId="{03F736C8-3338-40EB-B54B-ABB227CE6531}" type="presOf" srcId="{CE76A4FD-EDC1-4F03-805F-227C7F3BCEFF}" destId="{060794AA-0F24-4DEB-8C15-56C9DEC842A5}" srcOrd="0" destOrd="0" presId="urn:microsoft.com/office/officeart/2005/8/layout/arrow5"/>
    <dgm:cxn modelId="{E365E0CD-9C7C-4E09-89A4-73970B391D7B}" srcId="{B30484E9-2088-47C4-83CA-88DE46C53BF0}" destId="{304447F8-1498-4AD6-B12B-3ECD6B0D0A81}" srcOrd="3" destOrd="0" parTransId="{6AFB2E56-E9B2-4A93-8E80-88E968D0E00F}" sibTransId="{FD5F3B8B-D80D-424D-9DEE-55723BB0B2C2}"/>
    <dgm:cxn modelId="{2D1F71DF-3C6C-43E1-ACF3-154A42EB95A3}" srcId="{B30484E9-2088-47C4-83CA-88DE46C53BF0}" destId="{F9802205-1D32-4948-9147-CD25EB3DC5B8}" srcOrd="5" destOrd="0" parTransId="{5EE3067F-8A30-448A-9E47-BD2DAC025128}" sibTransId="{EE22C791-408D-40B1-A54C-F8CC6CC138CD}"/>
    <dgm:cxn modelId="{159858EB-C6AA-4998-8DDD-9110CD7530DB}" srcId="{B30484E9-2088-47C4-83CA-88DE46C53BF0}" destId="{B72BDA94-635E-47AF-AB41-D74AEA76A008}" srcOrd="4" destOrd="0" parTransId="{54EC1580-11A7-4D9E-9235-B5E70E039757}" sibTransId="{AE3C9B5E-ED5D-409C-A2DB-5515CD659C8E}"/>
    <dgm:cxn modelId="{827739F2-B01D-4E1F-9F8B-4F3E3C2C4CDB}" srcId="{B30484E9-2088-47C4-83CA-88DE46C53BF0}" destId="{EA1C28F6-59B3-4243-9409-B51CF22FC00C}" srcOrd="1" destOrd="0" parTransId="{3C393E8A-474A-49D7-935B-1650FA9ACE1B}" sibTransId="{F12E8FA4-5AD9-49F5-B8B6-55DCC4578800}"/>
    <dgm:cxn modelId="{DFE7C63C-ED9A-412B-8DAA-6F2E36EB6AE5}" type="presParOf" srcId="{D97EBFD4-2891-4DB3-BBA2-D8C6EB3AE868}" destId="{41AC6414-9CD7-44B9-BB36-3E52A33D6599}" srcOrd="0" destOrd="0" presId="urn:microsoft.com/office/officeart/2005/8/layout/arrow5"/>
    <dgm:cxn modelId="{5700D1B2-7636-485A-8D3F-20C38B9E4977}" type="presParOf" srcId="{D97EBFD4-2891-4DB3-BBA2-D8C6EB3AE868}" destId="{0CF1A858-391C-4F19-B2C6-5847CE4C5A8B}" srcOrd="1" destOrd="0" presId="urn:microsoft.com/office/officeart/2005/8/layout/arrow5"/>
    <dgm:cxn modelId="{463B6672-4225-442A-9D7E-DC794E0B985A}" type="presParOf" srcId="{D97EBFD4-2891-4DB3-BBA2-D8C6EB3AE868}" destId="{060794AA-0F24-4DEB-8C15-56C9DEC842A5}" srcOrd="2" destOrd="0" presId="urn:microsoft.com/office/officeart/2005/8/layout/arrow5"/>
    <dgm:cxn modelId="{60FCB2E3-1738-40FF-A4D5-6F59A3DCF38F}" type="presParOf" srcId="{D97EBFD4-2891-4DB3-BBA2-D8C6EB3AE868}" destId="{663E6D1D-81B3-4F7F-883F-F798174AB377}" srcOrd="3" destOrd="0" presId="urn:microsoft.com/office/officeart/2005/8/layout/arrow5"/>
    <dgm:cxn modelId="{689DB3A3-30C4-464C-B4BF-3FB66A6FE5AC}" type="presParOf" srcId="{D97EBFD4-2891-4DB3-BBA2-D8C6EB3AE868}" destId="{0F2CE6A4-4CC9-45F4-843A-4145CA6C6EED}" srcOrd="4" destOrd="0" presId="urn:microsoft.com/office/officeart/2005/8/layout/arrow5"/>
    <dgm:cxn modelId="{C3205C90-2AF4-4CB1-99F1-F676CFE20684}" type="presParOf" srcId="{D97EBFD4-2891-4DB3-BBA2-D8C6EB3AE868}" destId="{6D5B9999-837D-431C-9410-F998BEC3442B}" srcOrd="5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1D98CC-1B21-4EA8-93FC-C6D640BA5F15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5A0B7C6B-725A-4799-963F-A269EFA4CD7E}">
      <dgm:prSet/>
      <dgm:spPr/>
      <dgm:t>
        <a:bodyPr/>
        <a:lstStyle/>
        <a:p>
          <a:r>
            <a:rPr lang="cs-CZ"/>
            <a:t>Potřeba určitého množství, kvality a proměnlivosti podnětů.</a:t>
          </a:r>
          <a:endParaRPr lang="en-US"/>
        </a:p>
      </dgm:t>
    </dgm:pt>
    <dgm:pt modelId="{5403AA84-1515-455C-8185-7EDC6558C44D}" type="parTrans" cxnId="{350883DE-0DD0-42DB-9890-7B6B28B47C11}">
      <dgm:prSet/>
      <dgm:spPr/>
      <dgm:t>
        <a:bodyPr/>
        <a:lstStyle/>
        <a:p>
          <a:endParaRPr lang="en-US"/>
        </a:p>
      </dgm:t>
    </dgm:pt>
    <dgm:pt modelId="{E57B4900-8614-47C2-9DBD-D75CA8D1A6E9}" type="sibTrans" cxnId="{350883DE-0DD0-42DB-9890-7B6B28B47C11}">
      <dgm:prSet/>
      <dgm:spPr/>
      <dgm:t>
        <a:bodyPr/>
        <a:lstStyle/>
        <a:p>
          <a:endParaRPr lang="en-US"/>
        </a:p>
      </dgm:t>
    </dgm:pt>
    <dgm:pt modelId="{E682EBC9-E435-4470-9B24-73645A719B0C}">
      <dgm:prSet/>
      <dgm:spPr/>
      <dgm:t>
        <a:bodyPr/>
        <a:lstStyle/>
        <a:p>
          <a:r>
            <a:rPr lang="cs-CZ"/>
            <a:t>Potřeba určité stálosti, řádu a smyslu v podnětech.</a:t>
          </a:r>
          <a:endParaRPr lang="en-US"/>
        </a:p>
      </dgm:t>
    </dgm:pt>
    <dgm:pt modelId="{9CF2F54A-81C8-4D68-87C6-F6D76DCEFAE9}" type="parTrans" cxnId="{4F14299A-DAC9-4102-8A53-5CA0F4C6EF8E}">
      <dgm:prSet/>
      <dgm:spPr/>
      <dgm:t>
        <a:bodyPr/>
        <a:lstStyle/>
        <a:p>
          <a:endParaRPr lang="en-US"/>
        </a:p>
      </dgm:t>
    </dgm:pt>
    <dgm:pt modelId="{8B208676-62E8-4077-940B-F1FED4818718}" type="sibTrans" cxnId="{4F14299A-DAC9-4102-8A53-5CA0F4C6EF8E}">
      <dgm:prSet/>
      <dgm:spPr/>
      <dgm:t>
        <a:bodyPr/>
        <a:lstStyle/>
        <a:p>
          <a:endParaRPr lang="en-US"/>
        </a:p>
      </dgm:t>
    </dgm:pt>
    <dgm:pt modelId="{D3295DBA-C442-4E73-BF33-62AF838DA193}">
      <dgm:prSet/>
      <dgm:spPr/>
      <dgm:t>
        <a:bodyPr/>
        <a:lstStyle/>
        <a:p>
          <a:r>
            <a:rPr lang="cs-CZ"/>
            <a:t>Potřeba prvotních citových a sociálních vztahů.</a:t>
          </a:r>
          <a:endParaRPr lang="en-US"/>
        </a:p>
      </dgm:t>
    </dgm:pt>
    <dgm:pt modelId="{0925B893-EC01-41CD-8E2C-DEEFE5477EFC}" type="parTrans" cxnId="{C332DF77-B07C-41A4-8C76-9C81D486E8D5}">
      <dgm:prSet/>
      <dgm:spPr/>
      <dgm:t>
        <a:bodyPr/>
        <a:lstStyle/>
        <a:p>
          <a:endParaRPr lang="en-US"/>
        </a:p>
      </dgm:t>
    </dgm:pt>
    <dgm:pt modelId="{AA09BC5E-6BBD-49B6-978F-C69731926518}" type="sibTrans" cxnId="{C332DF77-B07C-41A4-8C76-9C81D486E8D5}">
      <dgm:prSet/>
      <dgm:spPr/>
      <dgm:t>
        <a:bodyPr/>
        <a:lstStyle/>
        <a:p>
          <a:endParaRPr lang="en-US"/>
        </a:p>
      </dgm:t>
    </dgm:pt>
    <dgm:pt modelId="{6F334B77-FD35-4717-9BB2-B6367A51D367}">
      <dgm:prSet/>
      <dgm:spPr/>
      <dgm:t>
        <a:bodyPr/>
        <a:lstStyle/>
        <a:p>
          <a:r>
            <a:rPr lang="cs-CZ"/>
            <a:t>Potřeba identity, společenského uplatnění a společenské hodnoty.</a:t>
          </a:r>
          <a:endParaRPr lang="en-US"/>
        </a:p>
      </dgm:t>
    </dgm:pt>
    <dgm:pt modelId="{1697B389-9E86-4C26-837B-32CF1C08AF99}" type="parTrans" cxnId="{9C84818D-2815-4BA5-89DD-BFEE9AA985F2}">
      <dgm:prSet/>
      <dgm:spPr/>
      <dgm:t>
        <a:bodyPr/>
        <a:lstStyle/>
        <a:p>
          <a:endParaRPr lang="en-US"/>
        </a:p>
      </dgm:t>
    </dgm:pt>
    <dgm:pt modelId="{E0AB2213-8EDC-4713-8279-67E2FCAD565D}" type="sibTrans" cxnId="{9C84818D-2815-4BA5-89DD-BFEE9AA985F2}">
      <dgm:prSet/>
      <dgm:spPr/>
      <dgm:t>
        <a:bodyPr/>
        <a:lstStyle/>
        <a:p>
          <a:endParaRPr lang="en-US"/>
        </a:p>
      </dgm:t>
    </dgm:pt>
    <dgm:pt modelId="{5C97B08E-8146-49F3-A3B3-81F83C99C522}">
      <dgm:prSet/>
      <dgm:spPr/>
      <dgm:t>
        <a:bodyPr/>
        <a:lstStyle/>
        <a:p>
          <a:r>
            <a:rPr lang="cs-CZ"/>
            <a:t>Potřeba otevřené budoucnosti neboli životní perspektivy.</a:t>
          </a:r>
          <a:endParaRPr lang="en-US"/>
        </a:p>
      </dgm:t>
    </dgm:pt>
    <dgm:pt modelId="{299127C5-05DE-4537-A136-1F6ECB2AD611}" type="parTrans" cxnId="{BAE2549A-9F05-43B7-A485-8387BA6163FF}">
      <dgm:prSet/>
      <dgm:spPr/>
      <dgm:t>
        <a:bodyPr/>
        <a:lstStyle/>
        <a:p>
          <a:endParaRPr lang="en-US"/>
        </a:p>
      </dgm:t>
    </dgm:pt>
    <dgm:pt modelId="{4FA7AA2C-9A60-446F-A28E-B4712AB7CE56}" type="sibTrans" cxnId="{BAE2549A-9F05-43B7-A485-8387BA6163FF}">
      <dgm:prSet/>
      <dgm:spPr/>
      <dgm:t>
        <a:bodyPr/>
        <a:lstStyle/>
        <a:p>
          <a:endParaRPr lang="en-US"/>
        </a:p>
      </dgm:t>
    </dgm:pt>
    <dgm:pt modelId="{03F0BE76-0842-421A-9379-FFE988DD29EF}">
      <dgm:prSet/>
      <dgm:spPr/>
      <dgm:t>
        <a:bodyPr/>
        <a:lstStyle/>
        <a:p>
          <a:r>
            <a:rPr lang="cs-CZ"/>
            <a:t>(Matějček, Langmeier)</a:t>
          </a:r>
          <a:endParaRPr lang="en-US"/>
        </a:p>
      </dgm:t>
    </dgm:pt>
    <dgm:pt modelId="{C6A1D751-11B2-4450-B5C6-2BC38C035C21}" type="parTrans" cxnId="{392E2DBC-B0EB-44D6-BECA-CD67610CC855}">
      <dgm:prSet/>
      <dgm:spPr/>
      <dgm:t>
        <a:bodyPr/>
        <a:lstStyle/>
        <a:p>
          <a:endParaRPr lang="en-US"/>
        </a:p>
      </dgm:t>
    </dgm:pt>
    <dgm:pt modelId="{18E8744A-3613-4066-B5CA-99A9AC53D01A}" type="sibTrans" cxnId="{392E2DBC-B0EB-44D6-BECA-CD67610CC855}">
      <dgm:prSet/>
      <dgm:spPr/>
      <dgm:t>
        <a:bodyPr/>
        <a:lstStyle/>
        <a:p>
          <a:endParaRPr lang="en-US"/>
        </a:p>
      </dgm:t>
    </dgm:pt>
    <dgm:pt modelId="{AFABCA6F-FB3B-49D5-B4DB-835686CDDBA6}" type="pres">
      <dgm:prSet presAssocID="{781D98CC-1B21-4EA8-93FC-C6D640BA5F15}" presName="linear" presStyleCnt="0">
        <dgm:presLayoutVars>
          <dgm:animLvl val="lvl"/>
          <dgm:resizeHandles val="exact"/>
        </dgm:presLayoutVars>
      </dgm:prSet>
      <dgm:spPr/>
    </dgm:pt>
    <dgm:pt modelId="{5CEB34E6-7D4D-4AEE-AC2C-844D4EAF41CD}" type="pres">
      <dgm:prSet presAssocID="{5A0B7C6B-725A-4799-963F-A269EFA4CD7E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90D3C4CF-A038-4B60-8985-6F1FD66C45F0}" type="pres">
      <dgm:prSet presAssocID="{E57B4900-8614-47C2-9DBD-D75CA8D1A6E9}" presName="spacer" presStyleCnt="0"/>
      <dgm:spPr/>
    </dgm:pt>
    <dgm:pt modelId="{24A913B5-70CC-4B39-863D-390E8967AC2C}" type="pres">
      <dgm:prSet presAssocID="{E682EBC9-E435-4470-9B24-73645A719B0C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0B46ACEC-84AB-40EC-9852-AB4472F87652}" type="pres">
      <dgm:prSet presAssocID="{8B208676-62E8-4077-940B-F1FED4818718}" presName="spacer" presStyleCnt="0"/>
      <dgm:spPr/>
    </dgm:pt>
    <dgm:pt modelId="{6830D0B6-943F-47BA-935D-30CC83C868DD}" type="pres">
      <dgm:prSet presAssocID="{D3295DBA-C442-4E73-BF33-62AF838DA193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9DFEF25B-752D-4FEC-B6CE-D7E05DB51654}" type="pres">
      <dgm:prSet presAssocID="{AA09BC5E-6BBD-49B6-978F-C69731926518}" presName="spacer" presStyleCnt="0"/>
      <dgm:spPr/>
    </dgm:pt>
    <dgm:pt modelId="{1CC453BD-92C2-4A03-986C-B003B805C24E}" type="pres">
      <dgm:prSet presAssocID="{6F334B77-FD35-4717-9BB2-B6367A51D367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A557377A-9E95-4621-B0A2-7A2B1AEBD07E}" type="pres">
      <dgm:prSet presAssocID="{E0AB2213-8EDC-4713-8279-67E2FCAD565D}" presName="spacer" presStyleCnt="0"/>
      <dgm:spPr/>
    </dgm:pt>
    <dgm:pt modelId="{B7BA892F-19C4-4047-BCC7-07CABD98F5C8}" type="pres">
      <dgm:prSet presAssocID="{5C97B08E-8146-49F3-A3B3-81F83C99C522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21D45111-5016-4211-853D-818488DE023D}" type="pres">
      <dgm:prSet presAssocID="{4FA7AA2C-9A60-446F-A28E-B4712AB7CE56}" presName="spacer" presStyleCnt="0"/>
      <dgm:spPr/>
    </dgm:pt>
    <dgm:pt modelId="{4660DD33-4672-4CB1-A886-61200F59204A}" type="pres">
      <dgm:prSet presAssocID="{03F0BE76-0842-421A-9379-FFE988DD29EF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7C211E00-9B93-4D8D-B000-A12B6D03F571}" type="presOf" srcId="{E682EBC9-E435-4470-9B24-73645A719B0C}" destId="{24A913B5-70CC-4B39-863D-390E8967AC2C}" srcOrd="0" destOrd="0" presId="urn:microsoft.com/office/officeart/2005/8/layout/vList2"/>
    <dgm:cxn modelId="{C4D06418-B129-4740-86FC-C13305345EFD}" type="presOf" srcId="{5A0B7C6B-725A-4799-963F-A269EFA4CD7E}" destId="{5CEB34E6-7D4D-4AEE-AC2C-844D4EAF41CD}" srcOrd="0" destOrd="0" presId="urn:microsoft.com/office/officeart/2005/8/layout/vList2"/>
    <dgm:cxn modelId="{484C7346-BDE3-45E7-8B77-41E5A74F111E}" type="presOf" srcId="{781D98CC-1B21-4EA8-93FC-C6D640BA5F15}" destId="{AFABCA6F-FB3B-49D5-B4DB-835686CDDBA6}" srcOrd="0" destOrd="0" presId="urn:microsoft.com/office/officeart/2005/8/layout/vList2"/>
    <dgm:cxn modelId="{8F5CED56-1C11-4077-90A4-9272399BB0A6}" type="presOf" srcId="{D3295DBA-C442-4E73-BF33-62AF838DA193}" destId="{6830D0B6-943F-47BA-935D-30CC83C868DD}" srcOrd="0" destOrd="0" presId="urn:microsoft.com/office/officeart/2005/8/layout/vList2"/>
    <dgm:cxn modelId="{C332DF77-B07C-41A4-8C76-9C81D486E8D5}" srcId="{781D98CC-1B21-4EA8-93FC-C6D640BA5F15}" destId="{D3295DBA-C442-4E73-BF33-62AF838DA193}" srcOrd="2" destOrd="0" parTransId="{0925B893-EC01-41CD-8E2C-DEEFE5477EFC}" sibTransId="{AA09BC5E-6BBD-49B6-978F-C69731926518}"/>
    <dgm:cxn modelId="{472F1C7D-1A40-4376-9475-A9440C252BE1}" type="presOf" srcId="{03F0BE76-0842-421A-9379-FFE988DD29EF}" destId="{4660DD33-4672-4CB1-A886-61200F59204A}" srcOrd="0" destOrd="0" presId="urn:microsoft.com/office/officeart/2005/8/layout/vList2"/>
    <dgm:cxn modelId="{909E368A-4C70-4CA7-A9A6-7BD389433C06}" type="presOf" srcId="{5C97B08E-8146-49F3-A3B3-81F83C99C522}" destId="{B7BA892F-19C4-4047-BCC7-07CABD98F5C8}" srcOrd="0" destOrd="0" presId="urn:microsoft.com/office/officeart/2005/8/layout/vList2"/>
    <dgm:cxn modelId="{9C84818D-2815-4BA5-89DD-BFEE9AA985F2}" srcId="{781D98CC-1B21-4EA8-93FC-C6D640BA5F15}" destId="{6F334B77-FD35-4717-9BB2-B6367A51D367}" srcOrd="3" destOrd="0" parTransId="{1697B389-9E86-4C26-837B-32CF1C08AF99}" sibTransId="{E0AB2213-8EDC-4713-8279-67E2FCAD565D}"/>
    <dgm:cxn modelId="{4F14299A-DAC9-4102-8A53-5CA0F4C6EF8E}" srcId="{781D98CC-1B21-4EA8-93FC-C6D640BA5F15}" destId="{E682EBC9-E435-4470-9B24-73645A719B0C}" srcOrd="1" destOrd="0" parTransId="{9CF2F54A-81C8-4D68-87C6-F6D76DCEFAE9}" sibTransId="{8B208676-62E8-4077-940B-F1FED4818718}"/>
    <dgm:cxn modelId="{BAE2549A-9F05-43B7-A485-8387BA6163FF}" srcId="{781D98CC-1B21-4EA8-93FC-C6D640BA5F15}" destId="{5C97B08E-8146-49F3-A3B3-81F83C99C522}" srcOrd="4" destOrd="0" parTransId="{299127C5-05DE-4537-A136-1F6ECB2AD611}" sibTransId="{4FA7AA2C-9A60-446F-A28E-B4712AB7CE56}"/>
    <dgm:cxn modelId="{FDD39EA0-2904-4464-A251-BEDC1545DB53}" type="presOf" srcId="{6F334B77-FD35-4717-9BB2-B6367A51D367}" destId="{1CC453BD-92C2-4A03-986C-B003B805C24E}" srcOrd="0" destOrd="0" presId="urn:microsoft.com/office/officeart/2005/8/layout/vList2"/>
    <dgm:cxn modelId="{392E2DBC-B0EB-44D6-BECA-CD67610CC855}" srcId="{781D98CC-1B21-4EA8-93FC-C6D640BA5F15}" destId="{03F0BE76-0842-421A-9379-FFE988DD29EF}" srcOrd="5" destOrd="0" parTransId="{C6A1D751-11B2-4450-B5C6-2BC38C035C21}" sibTransId="{18E8744A-3613-4066-B5CA-99A9AC53D01A}"/>
    <dgm:cxn modelId="{350883DE-0DD0-42DB-9890-7B6B28B47C11}" srcId="{781D98CC-1B21-4EA8-93FC-C6D640BA5F15}" destId="{5A0B7C6B-725A-4799-963F-A269EFA4CD7E}" srcOrd="0" destOrd="0" parTransId="{5403AA84-1515-455C-8185-7EDC6558C44D}" sibTransId="{E57B4900-8614-47C2-9DBD-D75CA8D1A6E9}"/>
    <dgm:cxn modelId="{76E2E248-D206-4000-8485-736A6529B7E1}" type="presParOf" srcId="{AFABCA6F-FB3B-49D5-B4DB-835686CDDBA6}" destId="{5CEB34E6-7D4D-4AEE-AC2C-844D4EAF41CD}" srcOrd="0" destOrd="0" presId="urn:microsoft.com/office/officeart/2005/8/layout/vList2"/>
    <dgm:cxn modelId="{555D4F84-5098-44A6-BF25-049D39FC5444}" type="presParOf" srcId="{AFABCA6F-FB3B-49D5-B4DB-835686CDDBA6}" destId="{90D3C4CF-A038-4B60-8985-6F1FD66C45F0}" srcOrd="1" destOrd="0" presId="urn:microsoft.com/office/officeart/2005/8/layout/vList2"/>
    <dgm:cxn modelId="{C667E4ED-3875-4BA1-91FB-73662189298C}" type="presParOf" srcId="{AFABCA6F-FB3B-49D5-B4DB-835686CDDBA6}" destId="{24A913B5-70CC-4B39-863D-390E8967AC2C}" srcOrd="2" destOrd="0" presId="urn:microsoft.com/office/officeart/2005/8/layout/vList2"/>
    <dgm:cxn modelId="{42845994-3896-42DC-872D-3D768C99C110}" type="presParOf" srcId="{AFABCA6F-FB3B-49D5-B4DB-835686CDDBA6}" destId="{0B46ACEC-84AB-40EC-9852-AB4472F87652}" srcOrd="3" destOrd="0" presId="urn:microsoft.com/office/officeart/2005/8/layout/vList2"/>
    <dgm:cxn modelId="{710AB30E-35C5-48C6-8B66-C63AA01E9B66}" type="presParOf" srcId="{AFABCA6F-FB3B-49D5-B4DB-835686CDDBA6}" destId="{6830D0B6-943F-47BA-935D-30CC83C868DD}" srcOrd="4" destOrd="0" presId="urn:microsoft.com/office/officeart/2005/8/layout/vList2"/>
    <dgm:cxn modelId="{AD5324D0-4078-49B3-BA8B-BD074448B2BE}" type="presParOf" srcId="{AFABCA6F-FB3B-49D5-B4DB-835686CDDBA6}" destId="{9DFEF25B-752D-4FEC-B6CE-D7E05DB51654}" srcOrd="5" destOrd="0" presId="urn:microsoft.com/office/officeart/2005/8/layout/vList2"/>
    <dgm:cxn modelId="{04A7887F-8D1D-4909-A041-FB1EFABA47E1}" type="presParOf" srcId="{AFABCA6F-FB3B-49D5-B4DB-835686CDDBA6}" destId="{1CC453BD-92C2-4A03-986C-B003B805C24E}" srcOrd="6" destOrd="0" presId="urn:microsoft.com/office/officeart/2005/8/layout/vList2"/>
    <dgm:cxn modelId="{06567577-4EBE-4C3F-B0C9-788886D114B1}" type="presParOf" srcId="{AFABCA6F-FB3B-49D5-B4DB-835686CDDBA6}" destId="{A557377A-9E95-4621-B0A2-7A2B1AEBD07E}" srcOrd="7" destOrd="0" presId="urn:microsoft.com/office/officeart/2005/8/layout/vList2"/>
    <dgm:cxn modelId="{E928B4A7-D170-4079-B1D1-EF8EF4437481}" type="presParOf" srcId="{AFABCA6F-FB3B-49D5-B4DB-835686CDDBA6}" destId="{B7BA892F-19C4-4047-BCC7-07CABD98F5C8}" srcOrd="8" destOrd="0" presId="urn:microsoft.com/office/officeart/2005/8/layout/vList2"/>
    <dgm:cxn modelId="{E92150EF-C628-4A21-8C54-AD19A6739892}" type="presParOf" srcId="{AFABCA6F-FB3B-49D5-B4DB-835686CDDBA6}" destId="{21D45111-5016-4211-853D-818488DE023D}" srcOrd="9" destOrd="0" presId="urn:microsoft.com/office/officeart/2005/8/layout/vList2"/>
    <dgm:cxn modelId="{F061B26B-489A-4D65-9D4D-F8229394BE0C}" type="presParOf" srcId="{AFABCA6F-FB3B-49D5-B4DB-835686CDDBA6}" destId="{4660DD33-4672-4CB1-A886-61200F59204A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AC6414-9CD7-44B9-BB36-3E52A33D6599}">
      <dsp:nvSpPr>
        <dsp:cNvPr id="0" name=""/>
        <dsp:cNvSpPr/>
      </dsp:nvSpPr>
      <dsp:spPr>
        <a:xfrm>
          <a:off x="4558214" y="700"/>
          <a:ext cx="1399170" cy="1399170"/>
        </a:xfrm>
        <a:prstGeom prst="downArrow">
          <a:avLst>
            <a:gd name="adj1" fmla="val 50000"/>
            <a:gd name="adj2" fmla="val 3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dirty="0"/>
            <a:t>Závisí na: </a:t>
          </a:r>
          <a:endParaRPr lang="en-US" sz="900" kern="1200" dirty="0"/>
        </a:p>
      </dsp:txBody>
      <dsp:txXfrm>
        <a:off x="4908007" y="700"/>
        <a:ext cx="699585" cy="1154315"/>
      </dsp:txXfrm>
    </dsp:sp>
    <dsp:sp modelId="{0CF1A858-391C-4F19-B2C6-5847CE4C5A8B}">
      <dsp:nvSpPr>
        <dsp:cNvPr id="0" name=""/>
        <dsp:cNvSpPr/>
      </dsp:nvSpPr>
      <dsp:spPr>
        <a:xfrm rot="3600000">
          <a:off x="5836456" y="738693"/>
          <a:ext cx="1399170" cy="1399170"/>
        </a:xfrm>
        <a:prstGeom prst="downArrow">
          <a:avLst>
            <a:gd name="adj1" fmla="val 50000"/>
            <a:gd name="adj2" fmla="val 3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dirty="0"/>
            <a:t>Vyspělosti neurologického inhibičního systému</a:t>
          </a:r>
          <a:endParaRPr lang="en-US" sz="900" kern="1200" dirty="0"/>
        </a:p>
      </dsp:txBody>
      <dsp:txXfrm rot="-5400000">
        <a:off x="6064909" y="1027272"/>
        <a:ext cx="1154315" cy="699585"/>
      </dsp:txXfrm>
    </dsp:sp>
    <dsp:sp modelId="{060794AA-0F24-4DEB-8C15-56C9DEC842A5}">
      <dsp:nvSpPr>
        <dsp:cNvPr id="0" name=""/>
        <dsp:cNvSpPr/>
      </dsp:nvSpPr>
      <dsp:spPr>
        <a:xfrm rot="7200000">
          <a:off x="5836456" y="2214679"/>
          <a:ext cx="1399170" cy="1399170"/>
        </a:xfrm>
        <a:prstGeom prst="downArrow">
          <a:avLst>
            <a:gd name="adj1" fmla="val 50000"/>
            <a:gd name="adj2" fmla="val 3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dirty="0"/>
            <a:t>Osobní charakteristice, na povaze a stádiu vývoji dítěte</a:t>
          </a:r>
          <a:endParaRPr lang="en-US" sz="900" kern="1200" dirty="0"/>
        </a:p>
      </dsp:txBody>
      <dsp:txXfrm rot="-5400000">
        <a:off x="6064909" y="2625686"/>
        <a:ext cx="1154315" cy="699585"/>
      </dsp:txXfrm>
    </dsp:sp>
    <dsp:sp modelId="{663E6D1D-81B3-4F7F-883F-F798174AB377}">
      <dsp:nvSpPr>
        <dsp:cNvPr id="0" name=""/>
        <dsp:cNvSpPr/>
      </dsp:nvSpPr>
      <dsp:spPr>
        <a:xfrm rot="10800000">
          <a:off x="4558214" y="2952673"/>
          <a:ext cx="1399170" cy="1399170"/>
        </a:xfrm>
        <a:prstGeom prst="downArrow">
          <a:avLst>
            <a:gd name="adj1" fmla="val 50000"/>
            <a:gd name="adj2" fmla="val 35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dirty="0"/>
            <a:t>Raném vlivu prostředí, například rodičovské socializaci</a:t>
          </a:r>
          <a:endParaRPr lang="en-US" sz="900" kern="1200" dirty="0"/>
        </a:p>
      </dsp:txBody>
      <dsp:txXfrm rot="10800000">
        <a:off x="4908006" y="3197528"/>
        <a:ext cx="699585" cy="1154315"/>
      </dsp:txXfrm>
    </dsp:sp>
    <dsp:sp modelId="{0F2CE6A4-4CC9-45F4-843A-4145CA6C6EED}">
      <dsp:nvSpPr>
        <dsp:cNvPr id="0" name=""/>
        <dsp:cNvSpPr/>
      </dsp:nvSpPr>
      <dsp:spPr>
        <a:xfrm rot="14400000">
          <a:off x="3279973" y="2214679"/>
          <a:ext cx="1399170" cy="1399170"/>
        </a:xfrm>
        <a:prstGeom prst="downArrow">
          <a:avLst>
            <a:gd name="adj1" fmla="val 50000"/>
            <a:gd name="adj2" fmla="val 35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dirty="0"/>
            <a:t>Podpoře emočního vývoje v MŠ</a:t>
          </a:r>
          <a:endParaRPr lang="en-US" sz="900" kern="1200" dirty="0"/>
        </a:p>
      </dsp:txBody>
      <dsp:txXfrm rot="5400000">
        <a:off x="3296375" y="2625685"/>
        <a:ext cx="1154315" cy="699585"/>
      </dsp:txXfrm>
    </dsp:sp>
    <dsp:sp modelId="{6D5B9999-837D-431C-9410-F998BEC3442B}">
      <dsp:nvSpPr>
        <dsp:cNvPr id="0" name=""/>
        <dsp:cNvSpPr/>
      </dsp:nvSpPr>
      <dsp:spPr>
        <a:xfrm rot="18000000">
          <a:off x="3279973" y="738693"/>
          <a:ext cx="1399170" cy="1399170"/>
        </a:xfrm>
        <a:prstGeom prst="downArrow">
          <a:avLst>
            <a:gd name="adj1" fmla="val 50000"/>
            <a:gd name="adj2" fmla="val 3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dirty="0"/>
            <a:t>(</a:t>
          </a:r>
          <a:r>
            <a:rPr lang="cs-CZ" sz="900" kern="1200" dirty="0" err="1"/>
            <a:t>Webster-Strattonová</a:t>
          </a:r>
          <a:r>
            <a:rPr lang="cs-CZ" sz="900" kern="1200" dirty="0"/>
            <a:t>, 2008)</a:t>
          </a:r>
          <a:endParaRPr lang="en-US" sz="900" kern="1200" dirty="0"/>
        </a:p>
      </dsp:txBody>
      <dsp:txXfrm rot="5400000">
        <a:off x="3296375" y="1027271"/>
        <a:ext cx="1154315" cy="6995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EB34E6-7D4D-4AEE-AC2C-844D4EAF41CD}">
      <dsp:nvSpPr>
        <dsp:cNvPr id="0" name=""/>
        <dsp:cNvSpPr/>
      </dsp:nvSpPr>
      <dsp:spPr>
        <a:xfrm>
          <a:off x="0" y="570705"/>
          <a:ext cx="6620505" cy="3978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Potřeba určitého množství, kvality a proměnlivosti podnětů.</a:t>
          </a:r>
          <a:endParaRPr lang="en-US" sz="1700" kern="1200"/>
        </a:p>
      </dsp:txBody>
      <dsp:txXfrm>
        <a:off x="19419" y="590124"/>
        <a:ext cx="6581667" cy="358962"/>
      </dsp:txXfrm>
    </dsp:sp>
    <dsp:sp modelId="{24A913B5-70CC-4B39-863D-390E8967AC2C}">
      <dsp:nvSpPr>
        <dsp:cNvPr id="0" name=""/>
        <dsp:cNvSpPr/>
      </dsp:nvSpPr>
      <dsp:spPr>
        <a:xfrm>
          <a:off x="0" y="1017465"/>
          <a:ext cx="6620505" cy="397800"/>
        </a:xfrm>
        <a:prstGeom prst="roundRect">
          <a:avLst/>
        </a:prstGeom>
        <a:solidFill>
          <a:schemeClr val="accent5">
            <a:hueOff val="3567182"/>
            <a:satOff val="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Potřeba určité stálosti, řádu a smyslu v podnětech.</a:t>
          </a:r>
          <a:endParaRPr lang="en-US" sz="1700" kern="1200"/>
        </a:p>
      </dsp:txBody>
      <dsp:txXfrm>
        <a:off x="19419" y="1036884"/>
        <a:ext cx="6581667" cy="358962"/>
      </dsp:txXfrm>
    </dsp:sp>
    <dsp:sp modelId="{6830D0B6-943F-47BA-935D-30CC83C868DD}">
      <dsp:nvSpPr>
        <dsp:cNvPr id="0" name=""/>
        <dsp:cNvSpPr/>
      </dsp:nvSpPr>
      <dsp:spPr>
        <a:xfrm>
          <a:off x="0" y="1464225"/>
          <a:ext cx="6620505" cy="397800"/>
        </a:xfrm>
        <a:prstGeom prst="roundRect">
          <a:avLst/>
        </a:prstGeom>
        <a:solidFill>
          <a:schemeClr val="accent5">
            <a:hueOff val="7134365"/>
            <a:satOff val="0"/>
            <a:lumOff val="-549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Potřeba prvotních citových a sociálních vztahů.</a:t>
          </a:r>
          <a:endParaRPr lang="en-US" sz="1700" kern="1200"/>
        </a:p>
      </dsp:txBody>
      <dsp:txXfrm>
        <a:off x="19419" y="1483644"/>
        <a:ext cx="6581667" cy="358962"/>
      </dsp:txXfrm>
    </dsp:sp>
    <dsp:sp modelId="{1CC453BD-92C2-4A03-986C-B003B805C24E}">
      <dsp:nvSpPr>
        <dsp:cNvPr id="0" name=""/>
        <dsp:cNvSpPr/>
      </dsp:nvSpPr>
      <dsp:spPr>
        <a:xfrm>
          <a:off x="0" y="1910985"/>
          <a:ext cx="6620505" cy="397800"/>
        </a:xfrm>
        <a:prstGeom prst="roundRect">
          <a:avLst/>
        </a:prstGeom>
        <a:solidFill>
          <a:schemeClr val="accent5">
            <a:hueOff val="10701548"/>
            <a:satOff val="0"/>
            <a:lumOff val="-823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Potřeba identity, společenského uplatnění a společenské hodnoty.</a:t>
          </a:r>
          <a:endParaRPr lang="en-US" sz="1700" kern="1200"/>
        </a:p>
      </dsp:txBody>
      <dsp:txXfrm>
        <a:off x="19419" y="1930404"/>
        <a:ext cx="6581667" cy="358962"/>
      </dsp:txXfrm>
    </dsp:sp>
    <dsp:sp modelId="{B7BA892F-19C4-4047-BCC7-07CABD98F5C8}">
      <dsp:nvSpPr>
        <dsp:cNvPr id="0" name=""/>
        <dsp:cNvSpPr/>
      </dsp:nvSpPr>
      <dsp:spPr>
        <a:xfrm>
          <a:off x="0" y="2357745"/>
          <a:ext cx="6620505" cy="397800"/>
        </a:xfrm>
        <a:prstGeom prst="roundRect">
          <a:avLst/>
        </a:prstGeom>
        <a:solidFill>
          <a:schemeClr val="accent5">
            <a:hueOff val="14268730"/>
            <a:satOff val="0"/>
            <a:lumOff val="-1098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Potřeba otevřené budoucnosti neboli životní perspektivy.</a:t>
          </a:r>
          <a:endParaRPr lang="en-US" sz="1700" kern="1200"/>
        </a:p>
      </dsp:txBody>
      <dsp:txXfrm>
        <a:off x="19419" y="2377164"/>
        <a:ext cx="6581667" cy="358962"/>
      </dsp:txXfrm>
    </dsp:sp>
    <dsp:sp modelId="{4660DD33-4672-4CB1-A886-61200F59204A}">
      <dsp:nvSpPr>
        <dsp:cNvPr id="0" name=""/>
        <dsp:cNvSpPr/>
      </dsp:nvSpPr>
      <dsp:spPr>
        <a:xfrm>
          <a:off x="0" y="2804505"/>
          <a:ext cx="6620505" cy="397800"/>
        </a:xfrm>
        <a:prstGeom prst="roundRect">
          <a:avLst/>
        </a:prstGeom>
        <a:solidFill>
          <a:schemeClr val="accent5">
            <a:hueOff val="17835912"/>
            <a:satOff val="0"/>
            <a:lumOff val="-137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(Matějček, Langmeier)</a:t>
          </a:r>
          <a:endParaRPr lang="en-US" sz="1700" kern="1200"/>
        </a:p>
      </dsp:txBody>
      <dsp:txXfrm>
        <a:off x="19419" y="2823924"/>
        <a:ext cx="6581667" cy="3589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sofia.cz/wiki/Emo%C4%8Dn%C3%AD_inteligence" TargetMode="External"/><Relationship Id="rId2" Type="http://schemas.openxmlformats.org/officeDocument/2006/relationships/hyperlink" Target="https://wiki.rvp.cz/Knihovna/1.Pedagogick%C3%BD_lexikon/E/Emo%C4%8Dn%C3%AD_inteligenc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om/search?q=pyramida+pot%C5%99eb&amp;rlz=1C1KMOH_enCZ847CZ847&amp;source=lnms&amp;tbm=isch&amp;sa=X&amp;ved=2ahUKEwjtgZfl2tfvAhXVAxAIHaIjD5AQ_AUoAXoECAEQAw&amp;biw=1366&amp;bih=625#imgrc=c43R38cackwWBM" TargetMode="External"/><Relationship Id="rId5" Type="http://schemas.openxmlformats.org/officeDocument/2006/relationships/hyperlink" Target="https://perpetuum.cz/2018/10/jak-rozvijet-detske-emoce/" TargetMode="External"/><Relationship Id="rId4" Type="http://schemas.openxmlformats.org/officeDocument/2006/relationships/hyperlink" Target="https://www.google.com/search?q=ferda+a+jeho+mouchy&amp;rlz=1C1KMOH_enCZ847CZ847&amp;source=lnms&amp;tbm=isch&amp;sa=X&amp;ved=2ahUKEwj34ILH2dfvAhVCJMUKHWhhC04Q_AUoAXoECAEQAw&amp;biw=1366&amp;bih=625#imgrc=9c_jSp1kCu-AD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Emoce a potřeby dítěte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A51471-9B99-4EE3-87D9-E553D77B9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lang="cs-CZ" sz="5200"/>
              <a:t>Ovládání emocí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5E46C7F1-B3DC-4736-9F25-8A455D5F60D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308848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55EE59-C4B8-4C72-B974-118558225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000000"/>
                </a:solidFill>
              </a:rPr>
              <a:t>Jak postupovat v krizi?</a:t>
            </a:r>
          </a:p>
        </p:txBody>
      </p:sp>
      <p:pic>
        <p:nvPicPr>
          <p:cNvPr id="7" name="Graphic 6" descr="Oko">
            <a:extLst>
              <a:ext uri="{FF2B5EF4-FFF2-40B4-BE49-F238E27FC236}">
                <a16:creationId xmlns:a16="http://schemas.microsoft.com/office/drawing/2014/main" id="{BF20B031-342A-4B5E-A1E8-C0491381EF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0254" y="1629089"/>
            <a:ext cx="3620021" cy="3620021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395EF6-9F61-40C9-8E41-355DAC6B8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cs-CZ" sz="2000">
                <a:solidFill>
                  <a:srgbClr val="000000"/>
                </a:solidFill>
              </a:rPr>
              <a:t>Oční kontakt</a:t>
            </a:r>
          </a:p>
          <a:p>
            <a:r>
              <a:rPr lang="cs-CZ" sz="2000">
                <a:solidFill>
                  <a:srgbClr val="000000"/>
                </a:solidFill>
              </a:rPr>
              <a:t>Dotek</a:t>
            </a:r>
          </a:p>
          <a:p>
            <a:r>
              <a:rPr lang="cs-CZ" sz="2000">
                <a:solidFill>
                  <a:srgbClr val="000000"/>
                </a:solidFill>
              </a:rPr>
              <a:t>Pojmenování toho, co vidím</a:t>
            </a:r>
          </a:p>
          <a:p>
            <a:r>
              <a:rPr lang="cs-CZ" sz="2000">
                <a:solidFill>
                  <a:srgbClr val="000000"/>
                </a:solidFill>
              </a:rPr>
              <a:t>Vyslechnutí</a:t>
            </a:r>
          </a:p>
          <a:p>
            <a:r>
              <a:rPr lang="cs-CZ" sz="2000">
                <a:solidFill>
                  <a:srgbClr val="000000"/>
                </a:solidFill>
              </a:rPr>
              <a:t>Verbální podpora a ujištění</a:t>
            </a:r>
          </a:p>
          <a:p>
            <a:endParaRPr lang="cs-CZ" sz="2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05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mušáci - Ferda a jeho mouchy. | MALL.CZ">
            <a:extLst>
              <a:ext uri="{FF2B5EF4-FFF2-40B4-BE49-F238E27FC236}">
                <a16:creationId xmlns:a16="http://schemas.microsoft.com/office/drawing/2014/main" id="{2B5441FF-004F-45E1-A29B-93155770FD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4" r="10581" b="-1"/>
          <a:stretch/>
        </p:blipFill>
        <p:spPr bwMode="auto">
          <a:xfrm>
            <a:off x="20" y="10"/>
            <a:ext cx="12191981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7917694E-FA63-4A07-85BD-CFD8F7703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343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1800" dirty="0"/>
              <a:t>Existují různé hračky k porozumění emocím</a:t>
            </a:r>
          </a:p>
        </p:txBody>
      </p:sp>
      <p:sp>
        <p:nvSpPr>
          <p:cNvPr id="1032" name="Content Placeholder 1031">
            <a:extLst>
              <a:ext uri="{FF2B5EF4-FFF2-40B4-BE49-F238E27FC236}">
                <a16:creationId xmlns:a16="http://schemas.microsoft.com/office/drawing/2014/main" id="{5DC9E491-7B22-4549-84CD-1C445EBE0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344" y="2013625"/>
            <a:ext cx="4614759" cy="4163337"/>
          </a:xfrm>
        </p:spPr>
        <p:txBody>
          <a:bodyPr>
            <a:normAutofit/>
          </a:bodyPr>
          <a:lstStyle/>
          <a:p>
            <a:endParaRPr lang="en-US" sz="2000">
              <a:solidFill>
                <a:srgbClr val="FFFFFF"/>
              </a:solidFill>
            </a:endParaRPr>
          </a:p>
        </p:txBody>
      </p:sp>
      <p:pic>
        <p:nvPicPr>
          <p:cNvPr id="1028" name="Picture 4" descr="Scio | Emušáci: Ferda a jeho mouchy (1. díl) || Hračky vzdělávačky">
            <a:extLst>
              <a:ext uri="{FF2B5EF4-FFF2-40B4-BE49-F238E27FC236}">
                <a16:creationId xmlns:a16="http://schemas.microsoft.com/office/drawing/2014/main" id="{420D1448-3C29-4774-9C75-448663EC3D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81" b="1"/>
          <a:stretch/>
        </p:blipFill>
        <p:spPr bwMode="auto">
          <a:xfrm>
            <a:off x="6101338" y="2015168"/>
            <a:ext cx="5283866" cy="4210442"/>
          </a:xfrm>
          <a:custGeom>
            <a:avLst/>
            <a:gdLst/>
            <a:ahLst/>
            <a:cxnLst/>
            <a:rect l="l" t="t" r="r" b="b"/>
            <a:pathLst>
              <a:path w="5283866" h="4210442">
                <a:moveTo>
                  <a:pt x="839883" y="18"/>
                </a:moveTo>
                <a:cubicBezTo>
                  <a:pt x="851945" y="328"/>
                  <a:pt x="864423" y="4671"/>
                  <a:pt x="875727" y="6050"/>
                </a:cubicBezTo>
                <a:cubicBezTo>
                  <a:pt x="1125267" y="36932"/>
                  <a:pt x="1374804" y="70296"/>
                  <a:pt x="1624617" y="99799"/>
                </a:cubicBezTo>
                <a:cubicBezTo>
                  <a:pt x="1858164" y="127373"/>
                  <a:pt x="2093363" y="133714"/>
                  <a:pt x="2328012" y="148051"/>
                </a:cubicBezTo>
                <a:cubicBezTo>
                  <a:pt x="2612016" y="165424"/>
                  <a:pt x="2895470" y="189965"/>
                  <a:pt x="3177820" y="228566"/>
                </a:cubicBezTo>
                <a:cubicBezTo>
                  <a:pt x="3373866" y="255590"/>
                  <a:pt x="3571843" y="274338"/>
                  <a:pt x="3770646" y="252831"/>
                </a:cubicBezTo>
                <a:cubicBezTo>
                  <a:pt x="3780572" y="251727"/>
                  <a:pt x="3791878" y="248144"/>
                  <a:pt x="3800149" y="251727"/>
                </a:cubicBezTo>
                <a:cubicBezTo>
                  <a:pt x="3896658" y="291986"/>
                  <a:pt x="4001986" y="263033"/>
                  <a:pt x="4102076" y="288400"/>
                </a:cubicBezTo>
                <a:cubicBezTo>
                  <a:pt x="4076434" y="386286"/>
                  <a:pt x="3966416" y="378289"/>
                  <a:pt x="3904377" y="446120"/>
                </a:cubicBezTo>
                <a:cubicBezTo>
                  <a:pt x="4005570" y="473141"/>
                  <a:pt x="4096562" y="500439"/>
                  <a:pt x="4188933" y="520843"/>
                </a:cubicBezTo>
                <a:cubicBezTo>
                  <a:pt x="4286818" y="542350"/>
                  <a:pt x="4369813" y="600531"/>
                  <a:pt x="4465492" y="626449"/>
                </a:cubicBezTo>
                <a:cubicBezTo>
                  <a:pt x="4485897" y="631964"/>
                  <a:pt x="4510437" y="651264"/>
                  <a:pt x="4517606" y="670015"/>
                </a:cubicBezTo>
                <a:cubicBezTo>
                  <a:pt x="4540768" y="730677"/>
                  <a:pt x="5003171" y="900804"/>
                  <a:pt x="4948576" y="954847"/>
                </a:cubicBezTo>
                <a:cubicBezTo>
                  <a:pt x="4925966" y="977182"/>
                  <a:pt x="4896738" y="993174"/>
                  <a:pt x="4866132" y="1015233"/>
                </a:cubicBezTo>
                <a:cubicBezTo>
                  <a:pt x="4912180" y="1056869"/>
                  <a:pt x="4964017" y="1075067"/>
                  <a:pt x="5019164" y="1087474"/>
                </a:cubicBezTo>
                <a:cubicBezTo>
                  <a:pt x="5035708" y="1091335"/>
                  <a:pt x="5051977" y="1099055"/>
                  <a:pt x="5053630" y="1117806"/>
                </a:cubicBezTo>
                <a:cubicBezTo>
                  <a:pt x="5055284" y="1137382"/>
                  <a:pt x="5038464" y="1145101"/>
                  <a:pt x="5024404" y="1154202"/>
                </a:cubicBezTo>
                <a:cubicBezTo>
                  <a:pt x="5004826" y="1166885"/>
                  <a:pt x="4985800" y="1177916"/>
                  <a:pt x="4960984" y="1179569"/>
                </a:cubicBezTo>
                <a:cubicBezTo>
                  <a:pt x="4920176" y="1182051"/>
                  <a:pt x="4900600" y="1217344"/>
                  <a:pt x="4876887" y="1243814"/>
                </a:cubicBezTo>
                <a:cubicBezTo>
                  <a:pt x="4863652" y="1258705"/>
                  <a:pt x="4857034" y="1288759"/>
                  <a:pt x="4880195" y="1293998"/>
                </a:cubicBezTo>
                <a:cubicBezTo>
                  <a:pt x="4935892" y="1306682"/>
                  <a:pt x="4931480" y="1343355"/>
                  <a:pt x="4930104" y="1384991"/>
                </a:cubicBezTo>
                <a:cubicBezTo>
                  <a:pt x="4928173" y="1436553"/>
                  <a:pt x="4895360" y="1460265"/>
                  <a:pt x="4855103" y="1480119"/>
                </a:cubicBezTo>
                <a:cubicBezTo>
                  <a:pt x="4841316" y="1487011"/>
                  <a:pt x="4821740" y="1486735"/>
                  <a:pt x="4816500" y="1508242"/>
                </a:cubicBezTo>
                <a:cubicBezTo>
                  <a:pt x="4839110" y="1528648"/>
                  <a:pt x="4866684" y="1512103"/>
                  <a:pt x="4890949" y="1517893"/>
                </a:cubicBezTo>
                <a:cubicBezTo>
                  <a:pt x="4911077" y="1522581"/>
                  <a:pt x="4944441" y="1520100"/>
                  <a:pt x="4916868" y="1557599"/>
                </a:cubicBezTo>
                <a:cubicBezTo>
                  <a:pt x="4908870" y="1568352"/>
                  <a:pt x="4918245" y="1576625"/>
                  <a:pt x="4928448" y="1577453"/>
                </a:cubicBezTo>
                <a:cubicBezTo>
                  <a:pt x="5010066" y="1586000"/>
                  <a:pt x="4972566" y="1661827"/>
                  <a:pt x="4998760" y="1701809"/>
                </a:cubicBezTo>
                <a:cubicBezTo>
                  <a:pt x="5005928" y="1712836"/>
                  <a:pt x="4998208" y="1731862"/>
                  <a:pt x="4986903" y="1736550"/>
                </a:cubicBezTo>
                <a:cubicBezTo>
                  <a:pt x="4914660" y="1767432"/>
                  <a:pt x="4904735" y="1841053"/>
                  <a:pt x="4869716" y="1904472"/>
                </a:cubicBezTo>
                <a:cubicBezTo>
                  <a:pt x="4907768" y="1929562"/>
                  <a:pt x="4953264" y="1935077"/>
                  <a:pt x="4994348" y="1951346"/>
                </a:cubicBezTo>
                <a:cubicBezTo>
                  <a:pt x="5037087" y="1968441"/>
                  <a:pt x="5037087" y="1981125"/>
                  <a:pt x="5001792" y="2030756"/>
                </a:cubicBezTo>
                <a:cubicBezTo>
                  <a:pt x="5093611" y="2041511"/>
                  <a:pt x="5093611" y="2041511"/>
                  <a:pt x="5065212" y="2119543"/>
                </a:cubicBezTo>
                <a:cubicBezTo>
                  <a:pt x="5142142" y="2126712"/>
                  <a:pt x="5192876" y="2163660"/>
                  <a:pt x="5204732" y="2244450"/>
                </a:cubicBezTo>
                <a:cubicBezTo>
                  <a:pt x="5210523" y="2283604"/>
                  <a:pt x="5245265" y="2302077"/>
                  <a:pt x="5283866" y="2328272"/>
                </a:cubicBezTo>
                <a:cubicBezTo>
                  <a:pt x="5235890" y="2353641"/>
                  <a:pt x="5203354" y="2406580"/>
                  <a:pt x="5147380" y="2350606"/>
                </a:cubicBezTo>
                <a:cubicBezTo>
                  <a:pt x="5126976" y="2330203"/>
                  <a:pt x="5128904" y="2356121"/>
                  <a:pt x="5126148" y="2363566"/>
                </a:cubicBezTo>
                <a:cubicBezTo>
                  <a:pt x="5119532" y="2381764"/>
                  <a:pt x="5133316" y="2393897"/>
                  <a:pt x="5142417" y="2407682"/>
                </a:cubicBezTo>
                <a:cubicBezTo>
                  <a:pt x="5151240" y="2421470"/>
                  <a:pt x="5161718" y="2436083"/>
                  <a:pt x="5164200" y="2451526"/>
                </a:cubicBezTo>
                <a:cubicBezTo>
                  <a:pt x="5165852" y="2462279"/>
                  <a:pt x="5157858" y="2477994"/>
                  <a:pt x="5149034" y="2485992"/>
                </a:cubicBezTo>
                <a:cubicBezTo>
                  <a:pt x="5102710" y="2528178"/>
                  <a:pt x="5130284" y="2623031"/>
                  <a:pt x="5042601" y="2635164"/>
                </a:cubicBezTo>
                <a:cubicBezTo>
                  <a:pt x="5003171" y="2640677"/>
                  <a:pt x="4984146" y="2675420"/>
                  <a:pt x="4955194" y="2694445"/>
                </a:cubicBezTo>
                <a:cubicBezTo>
                  <a:pt x="4854552" y="2760897"/>
                  <a:pt x="4787272" y="2846375"/>
                  <a:pt x="4756116" y="2963836"/>
                </a:cubicBezTo>
                <a:cubicBezTo>
                  <a:pt x="4747568" y="2996372"/>
                  <a:pt x="4714754" y="3022569"/>
                  <a:pt x="4693523" y="3051244"/>
                </a:cubicBezTo>
                <a:cubicBezTo>
                  <a:pt x="4703726" y="3072199"/>
                  <a:pt x="4759424" y="3026979"/>
                  <a:pt x="4739848" y="3082125"/>
                </a:cubicBezTo>
                <a:cubicBezTo>
                  <a:pt x="4724958" y="3123486"/>
                  <a:pt x="4686906" y="3149129"/>
                  <a:pt x="4651060" y="3173670"/>
                </a:cubicBezTo>
                <a:cubicBezTo>
                  <a:pt x="4610252" y="3201518"/>
                  <a:pt x="4565032" y="3223852"/>
                  <a:pt x="4546556" y="3275413"/>
                </a:cubicBezTo>
                <a:cubicBezTo>
                  <a:pt x="4542697" y="3286444"/>
                  <a:pt x="4530288" y="3298024"/>
                  <a:pt x="4519261" y="3302437"/>
                </a:cubicBezTo>
                <a:cubicBezTo>
                  <a:pt x="3944081" y="4209875"/>
                  <a:pt x="2528194" y="4215939"/>
                  <a:pt x="2364961" y="4209597"/>
                </a:cubicBezTo>
                <a:cubicBezTo>
                  <a:pt x="2167260" y="4201602"/>
                  <a:pt x="1980313" y="4145627"/>
                  <a:pt x="1796951" y="4075867"/>
                </a:cubicBezTo>
                <a:cubicBezTo>
                  <a:pt x="1719469" y="4046365"/>
                  <a:pt x="1647505" y="4004453"/>
                  <a:pt x="1572227" y="3971917"/>
                </a:cubicBezTo>
                <a:cubicBezTo>
                  <a:pt x="1468277" y="3926971"/>
                  <a:pt x="1388040" y="3841219"/>
                  <a:pt x="1284364" y="3805097"/>
                </a:cubicBezTo>
                <a:cubicBezTo>
                  <a:pt x="1177655" y="3767873"/>
                  <a:pt x="1086388" y="3699767"/>
                  <a:pt x="976645" y="3670815"/>
                </a:cubicBezTo>
                <a:cubicBezTo>
                  <a:pt x="918742" y="3655375"/>
                  <a:pt x="862768" y="3627527"/>
                  <a:pt x="871866" y="3547839"/>
                </a:cubicBezTo>
                <a:cubicBezTo>
                  <a:pt x="874349" y="3525228"/>
                  <a:pt x="859184" y="3506755"/>
                  <a:pt x="835195" y="3513373"/>
                </a:cubicBezTo>
                <a:cubicBezTo>
                  <a:pt x="789424" y="3525780"/>
                  <a:pt x="768744" y="3492967"/>
                  <a:pt x="743375" y="3468427"/>
                </a:cubicBezTo>
                <a:cubicBezTo>
                  <a:pt x="698156" y="3424863"/>
                  <a:pt x="655142" y="3378540"/>
                  <a:pt x="583175" y="3371370"/>
                </a:cubicBezTo>
                <a:cubicBezTo>
                  <a:pt x="596961" y="3337178"/>
                  <a:pt x="620399" y="3342142"/>
                  <a:pt x="641906" y="3349311"/>
                </a:cubicBezTo>
                <a:cubicBezTo>
                  <a:pt x="698432" y="3368062"/>
                  <a:pt x="754405" y="3389293"/>
                  <a:pt x="810930" y="3408042"/>
                </a:cubicBezTo>
                <a:cubicBezTo>
                  <a:pt x="847878" y="3420175"/>
                  <a:pt x="884551" y="3437271"/>
                  <a:pt x="933908" y="3423758"/>
                </a:cubicBezTo>
                <a:cubicBezTo>
                  <a:pt x="891445" y="3354826"/>
                  <a:pt x="819202" y="3342418"/>
                  <a:pt x="760747" y="3321187"/>
                </a:cubicBezTo>
                <a:cubicBezTo>
                  <a:pt x="687678" y="3294441"/>
                  <a:pt x="644664" y="3243980"/>
                  <a:pt x="593101" y="3187731"/>
                </a:cubicBezTo>
                <a:cubicBezTo>
                  <a:pt x="646869" y="3174220"/>
                  <a:pt x="680233" y="3215581"/>
                  <a:pt x="722419" y="3213374"/>
                </a:cubicBezTo>
                <a:cubicBezTo>
                  <a:pt x="724627" y="3206207"/>
                  <a:pt x="728486" y="3195729"/>
                  <a:pt x="727934" y="3195451"/>
                </a:cubicBezTo>
                <a:cubicBezTo>
                  <a:pt x="659002" y="3164570"/>
                  <a:pt x="626741" y="3106666"/>
                  <a:pt x="615987" y="3036630"/>
                </a:cubicBezTo>
                <a:cubicBezTo>
                  <a:pt x="610473" y="3000510"/>
                  <a:pt x="585381" y="2989205"/>
                  <a:pt x="560564" y="2972660"/>
                </a:cubicBezTo>
                <a:cubicBezTo>
                  <a:pt x="473984" y="2913930"/>
                  <a:pt x="382441" y="2860713"/>
                  <a:pt x="311302" y="2779924"/>
                </a:cubicBezTo>
                <a:cubicBezTo>
                  <a:pt x="393471" y="2790677"/>
                  <a:pt x="459371" y="2843341"/>
                  <a:pt x="547882" y="2865952"/>
                </a:cubicBezTo>
                <a:cubicBezTo>
                  <a:pt x="477570" y="2777166"/>
                  <a:pt x="386577" y="2732222"/>
                  <a:pt x="303582" y="2678453"/>
                </a:cubicBezTo>
                <a:cubicBezTo>
                  <a:pt x="265806" y="2653913"/>
                  <a:pt x="230790" y="2622479"/>
                  <a:pt x="185016" y="2609244"/>
                </a:cubicBezTo>
                <a:cubicBezTo>
                  <a:pt x="168748" y="2604556"/>
                  <a:pt x="142002" y="2594630"/>
                  <a:pt x="154963" y="2568435"/>
                </a:cubicBezTo>
                <a:cubicBezTo>
                  <a:pt x="165990" y="2546654"/>
                  <a:pt x="187773" y="2553269"/>
                  <a:pt x="207627" y="2559612"/>
                </a:cubicBezTo>
                <a:cubicBezTo>
                  <a:pt x="255328" y="2575330"/>
                  <a:pt x="304685" y="2575604"/>
                  <a:pt x="369207" y="2575330"/>
                </a:cubicBezTo>
                <a:cubicBezTo>
                  <a:pt x="315163" y="2503363"/>
                  <a:pt x="216174" y="2524871"/>
                  <a:pt x="169852" y="2449319"/>
                </a:cubicBezTo>
                <a:cubicBezTo>
                  <a:pt x="227755" y="2436083"/>
                  <a:pt x="272424" y="2463381"/>
                  <a:pt x="319299" y="2468619"/>
                </a:cubicBezTo>
                <a:cubicBezTo>
                  <a:pt x="361761" y="2473307"/>
                  <a:pt x="372239" y="2460624"/>
                  <a:pt x="362313" y="2418988"/>
                </a:cubicBezTo>
                <a:cubicBezTo>
                  <a:pt x="346873" y="2354190"/>
                  <a:pt x="370034" y="2321102"/>
                  <a:pt x="431798" y="2338750"/>
                </a:cubicBezTo>
                <a:cubicBezTo>
                  <a:pt x="489149" y="2355293"/>
                  <a:pt x="495215" y="2331030"/>
                  <a:pt x="479775" y="2294082"/>
                </a:cubicBezTo>
                <a:cubicBezTo>
                  <a:pt x="457716" y="2240315"/>
                  <a:pt x="482807" y="2198678"/>
                  <a:pt x="499903" y="2153458"/>
                </a:cubicBezTo>
                <a:cubicBezTo>
                  <a:pt x="526099" y="2084525"/>
                  <a:pt x="515069" y="2050885"/>
                  <a:pt x="458544" y="1999599"/>
                </a:cubicBezTo>
                <a:cubicBezTo>
                  <a:pt x="426835" y="1970921"/>
                  <a:pt x="392645" y="1946658"/>
                  <a:pt x="346596" y="1921843"/>
                </a:cubicBezTo>
                <a:cubicBezTo>
                  <a:pt x="452753" y="1908331"/>
                  <a:pt x="341358" y="1862836"/>
                  <a:pt x="378857" y="1834435"/>
                </a:cubicBezTo>
                <a:cubicBezTo>
                  <a:pt x="453856" y="1822854"/>
                  <a:pt x="515069" y="1913294"/>
                  <a:pt x="617091" y="1887376"/>
                </a:cubicBezTo>
                <a:cubicBezTo>
                  <a:pt x="491080" y="1809066"/>
                  <a:pt x="351835" y="1783423"/>
                  <a:pt x="260568" y="1679198"/>
                </a:cubicBezTo>
                <a:cubicBezTo>
                  <a:pt x="281523" y="1655484"/>
                  <a:pt x="302479" y="1677543"/>
                  <a:pt x="320402" y="1668720"/>
                </a:cubicBezTo>
                <a:cubicBezTo>
                  <a:pt x="319850" y="1663205"/>
                  <a:pt x="321230" y="1654932"/>
                  <a:pt x="317920" y="1652452"/>
                </a:cubicBezTo>
                <a:cubicBezTo>
                  <a:pt x="249815" y="1595650"/>
                  <a:pt x="248711" y="1594273"/>
                  <a:pt x="321779" y="1552359"/>
                </a:cubicBezTo>
                <a:cubicBezTo>
                  <a:pt x="347424" y="1537746"/>
                  <a:pt x="345218" y="1524786"/>
                  <a:pt x="331707" y="1506313"/>
                </a:cubicBezTo>
                <a:cubicBezTo>
                  <a:pt x="322055" y="1493353"/>
                  <a:pt x="310475" y="1481772"/>
                  <a:pt x="315990" y="1453371"/>
                </a:cubicBezTo>
                <a:cubicBezTo>
                  <a:pt x="355971" y="1489769"/>
                  <a:pt x="549259" y="1477912"/>
                  <a:pt x="583450" y="1474052"/>
                </a:cubicBezTo>
                <a:cubicBezTo>
                  <a:pt x="621777" y="1469917"/>
                  <a:pt x="659553" y="1452269"/>
                  <a:pt x="699809" y="1461919"/>
                </a:cubicBezTo>
                <a:cubicBezTo>
                  <a:pt x="732070" y="1469641"/>
                  <a:pt x="881516" y="1544364"/>
                  <a:pt x="902750" y="1458612"/>
                </a:cubicBezTo>
                <a:cubicBezTo>
                  <a:pt x="903853" y="1454475"/>
                  <a:pt x="964237" y="1464127"/>
                  <a:pt x="996774" y="1468814"/>
                </a:cubicBezTo>
                <a:cubicBezTo>
                  <a:pt x="1025451" y="1472674"/>
                  <a:pt x="1057712" y="1489769"/>
                  <a:pt x="1077012" y="1455578"/>
                </a:cubicBezTo>
                <a:cubicBezTo>
                  <a:pt x="1088317" y="1435450"/>
                  <a:pt x="1041719" y="1396571"/>
                  <a:pt x="1000083" y="1393262"/>
                </a:cubicBezTo>
                <a:cubicBezTo>
                  <a:pt x="963961" y="1390229"/>
                  <a:pt x="926186" y="1385817"/>
                  <a:pt x="891720" y="1394089"/>
                </a:cubicBezTo>
                <a:cubicBezTo>
                  <a:pt x="849258" y="1404017"/>
                  <a:pt x="826372" y="1388024"/>
                  <a:pt x="814515" y="1353557"/>
                </a:cubicBezTo>
                <a:cubicBezTo>
                  <a:pt x="801280" y="1315506"/>
                  <a:pt x="775911" y="1297858"/>
                  <a:pt x="740895" y="1280211"/>
                </a:cubicBezTo>
                <a:cubicBezTo>
                  <a:pt x="655967" y="1237474"/>
                  <a:pt x="574352" y="1188118"/>
                  <a:pt x="481154" y="1163301"/>
                </a:cubicBezTo>
                <a:cubicBezTo>
                  <a:pt x="462679" y="1158337"/>
                  <a:pt x="442276" y="1151719"/>
                  <a:pt x="433728" y="1118909"/>
                </a:cubicBezTo>
                <a:cubicBezTo>
                  <a:pt x="686023" y="1167987"/>
                  <a:pt x="915984" y="1295929"/>
                  <a:pt x="1176276" y="1288484"/>
                </a:cubicBezTo>
                <a:cubicBezTo>
                  <a:pt x="1105137" y="1247950"/>
                  <a:pt x="1022694" y="1245745"/>
                  <a:pt x="946867" y="1217344"/>
                </a:cubicBezTo>
                <a:cubicBezTo>
                  <a:pt x="1000635" y="1196113"/>
                  <a:pt x="1051094" y="1218172"/>
                  <a:pt x="1102104" y="1230304"/>
                </a:cubicBezTo>
                <a:cubicBezTo>
                  <a:pt x="1144843" y="1240230"/>
                  <a:pt x="1183446" y="1241885"/>
                  <a:pt x="1188133" y="1182603"/>
                </a:cubicBezTo>
                <a:cubicBezTo>
                  <a:pt x="1186478" y="1178742"/>
                  <a:pt x="1186754" y="1173780"/>
                  <a:pt x="1187030" y="1169092"/>
                </a:cubicBezTo>
                <a:cubicBezTo>
                  <a:pt x="1172690" y="1144552"/>
                  <a:pt x="1150358" y="1131868"/>
                  <a:pt x="1123887" y="1124698"/>
                </a:cubicBezTo>
                <a:cubicBezTo>
                  <a:pt x="1107894" y="1120286"/>
                  <a:pt x="1086663" y="1113668"/>
                  <a:pt x="1086938" y="1096023"/>
                </a:cubicBezTo>
                <a:cubicBezTo>
                  <a:pt x="1087765" y="1030674"/>
                  <a:pt x="1036756" y="1011647"/>
                  <a:pt x="985744" y="992622"/>
                </a:cubicBezTo>
                <a:cubicBezTo>
                  <a:pt x="1014145" y="960086"/>
                  <a:pt x="1036479" y="984074"/>
                  <a:pt x="1057987" y="981594"/>
                </a:cubicBezTo>
                <a:cubicBezTo>
                  <a:pt x="1072049" y="979939"/>
                  <a:pt x="1084733" y="976906"/>
                  <a:pt x="1084733" y="960086"/>
                </a:cubicBezTo>
                <a:cubicBezTo>
                  <a:pt x="1085008" y="946023"/>
                  <a:pt x="1078390" y="930030"/>
                  <a:pt x="1064605" y="929756"/>
                </a:cubicBezTo>
                <a:cubicBezTo>
                  <a:pt x="978300" y="927273"/>
                  <a:pt x="930599" y="836833"/>
                  <a:pt x="840985" y="836558"/>
                </a:cubicBezTo>
                <a:cubicBezTo>
                  <a:pt x="787493" y="836558"/>
                  <a:pt x="868834" y="785547"/>
                  <a:pt x="823615" y="764315"/>
                </a:cubicBezTo>
                <a:cubicBezTo>
                  <a:pt x="813687" y="759628"/>
                  <a:pt x="849533" y="752460"/>
                  <a:pt x="865526" y="753562"/>
                </a:cubicBezTo>
                <a:cubicBezTo>
                  <a:pt x="881242" y="754665"/>
                  <a:pt x="895304" y="768175"/>
                  <a:pt x="914331" y="758525"/>
                </a:cubicBezTo>
                <a:cubicBezTo>
                  <a:pt x="924808" y="724059"/>
                  <a:pt x="897787" y="711375"/>
                  <a:pt x="875452" y="701724"/>
                </a:cubicBezTo>
                <a:cubicBezTo>
                  <a:pt x="823889" y="679390"/>
                  <a:pt x="773706" y="652369"/>
                  <a:pt x="717181" y="644371"/>
                </a:cubicBezTo>
                <a:cubicBezTo>
                  <a:pt x="697053" y="641614"/>
                  <a:pt x="746133" y="604666"/>
                  <a:pt x="755783" y="591707"/>
                </a:cubicBezTo>
                <a:cubicBezTo>
                  <a:pt x="528304" y="455496"/>
                  <a:pt x="254778" y="462388"/>
                  <a:pt x="0" y="352370"/>
                </a:cubicBezTo>
                <a:cubicBezTo>
                  <a:pt x="56250" y="330864"/>
                  <a:pt x="97610" y="346580"/>
                  <a:pt x="135937" y="349889"/>
                </a:cubicBezTo>
                <a:cubicBezTo>
                  <a:pt x="231615" y="358160"/>
                  <a:pt x="326193" y="375256"/>
                  <a:pt x="421595" y="385458"/>
                </a:cubicBezTo>
                <a:cubicBezTo>
                  <a:pt x="468469" y="390421"/>
                  <a:pt x="512035" y="409172"/>
                  <a:pt x="564424" y="379393"/>
                </a:cubicBezTo>
                <a:cubicBezTo>
                  <a:pt x="599443" y="359540"/>
                  <a:pt x="655418" y="381046"/>
                  <a:pt x="698432" y="398694"/>
                </a:cubicBezTo>
                <a:cubicBezTo>
                  <a:pt x="734000" y="413307"/>
                  <a:pt x="767916" y="417167"/>
                  <a:pt x="815067" y="398694"/>
                </a:cubicBezTo>
                <a:cubicBezTo>
                  <a:pt x="772328" y="387389"/>
                  <a:pt x="739515" y="377463"/>
                  <a:pt x="705876" y="370568"/>
                </a:cubicBezTo>
                <a:cubicBezTo>
                  <a:pt x="679130" y="365055"/>
                  <a:pt x="742825" y="342719"/>
                  <a:pt x="775360" y="345477"/>
                </a:cubicBezTo>
                <a:cubicBezTo>
                  <a:pt x="820857" y="349337"/>
                  <a:pt x="795214" y="335000"/>
                  <a:pt x="787493" y="315146"/>
                </a:cubicBezTo>
                <a:cubicBezTo>
                  <a:pt x="779221" y="293915"/>
                  <a:pt x="803761" y="287298"/>
                  <a:pt x="819202" y="291709"/>
                </a:cubicBezTo>
                <a:cubicBezTo>
                  <a:pt x="878484" y="309081"/>
                  <a:pt x="937491" y="278474"/>
                  <a:pt x="998705" y="303291"/>
                </a:cubicBezTo>
                <a:cubicBezTo>
                  <a:pt x="983263" y="242077"/>
                  <a:pt x="949899" y="215331"/>
                  <a:pt x="880139" y="206783"/>
                </a:cubicBezTo>
                <a:cubicBezTo>
                  <a:pt x="853944" y="203475"/>
                  <a:pt x="826647" y="208438"/>
                  <a:pt x="804037" y="190790"/>
                </a:cubicBezTo>
                <a:cubicBezTo>
                  <a:pt x="791076" y="180590"/>
                  <a:pt x="776463" y="168457"/>
                  <a:pt x="786666" y="149707"/>
                </a:cubicBezTo>
                <a:cubicBezTo>
                  <a:pt x="793834" y="136471"/>
                  <a:pt x="809276" y="136471"/>
                  <a:pt x="821960" y="140884"/>
                </a:cubicBezTo>
                <a:cubicBezTo>
                  <a:pt x="878761" y="160461"/>
                  <a:pt x="938043" y="167630"/>
                  <a:pt x="997325" y="174800"/>
                </a:cubicBezTo>
                <a:cubicBezTo>
                  <a:pt x="1006426" y="175902"/>
                  <a:pt x="1016626" y="179487"/>
                  <a:pt x="1026829" y="161287"/>
                </a:cubicBezTo>
                <a:cubicBezTo>
                  <a:pt x="915984" y="131783"/>
                  <a:pt x="810655" y="89872"/>
                  <a:pt x="696777" y="73604"/>
                </a:cubicBezTo>
                <a:cubicBezTo>
                  <a:pt x="698432" y="65884"/>
                  <a:pt x="700086" y="58164"/>
                  <a:pt x="701741" y="50444"/>
                </a:cubicBezTo>
                <a:cubicBezTo>
                  <a:pt x="790801" y="61471"/>
                  <a:pt x="879864" y="72501"/>
                  <a:pt x="992362" y="86289"/>
                </a:cubicBezTo>
                <a:cubicBezTo>
                  <a:pt x="923153" y="42446"/>
                  <a:pt x="857805" y="57060"/>
                  <a:pt x="806519" y="18183"/>
                </a:cubicBezTo>
                <a:cubicBezTo>
                  <a:pt x="816170" y="3431"/>
                  <a:pt x="827820" y="-292"/>
                  <a:pt x="839883" y="18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82471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D967E4-B8D1-43E4-BA88-C052E9C61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614" y="1783959"/>
            <a:ext cx="4087306" cy="288911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Potřeby dítěte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5330F4-B57B-4EA5-A2F0-385490E47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64612" y="4750893"/>
            <a:ext cx="4087305" cy="11478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000"/>
              <a:t>A. Maslow, 1943</a:t>
            </a:r>
          </a:p>
        </p:txBody>
      </p:sp>
      <p:pic>
        <p:nvPicPr>
          <p:cNvPr id="2050" name="Picture 2" descr="Teorie motivace podle Maslowa | Mentem.cz">
            <a:extLst>
              <a:ext uri="{FF2B5EF4-FFF2-40B4-BE49-F238E27FC236}">
                <a16:creationId xmlns:a16="http://schemas.microsoft.com/office/drawing/2014/main" id="{E543E2BF-CD05-4C97-9849-121F10C5D4E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47" r="6094"/>
          <a:stretch/>
        </p:blipFill>
        <p:spPr bwMode="auto">
          <a:xfrm>
            <a:off x="297836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41813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D18859B-D6AD-416F-992D-EB02FABC672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2351C01E-A6B8-4896-A584-30C3A4E53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804" y="640263"/>
            <a:ext cx="10672464" cy="1413262"/>
          </a:xfrm>
        </p:spPr>
        <p:txBody>
          <a:bodyPr>
            <a:normAutofit/>
          </a:bodyPr>
          <a:lstStyle/>
          <a:p>
            <a:r>
              <a:rPr lang="cs-CZ" sz="2800" dirty="0"/>
              <a:t>Ve skupinách diskutujte obsah jednotlivých potřeb a jejich naplňování v MŠ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F877CD57-233E-49D6-9042-F801EF4237B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94109" y="2121763"/>
          <a:ext cx="6620505" cy="37730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215593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FEC7A5-D1A5-440F-B55E-844DB1680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681995"/>
            <a:ext cx="9895951" cy="1033669"/>
          </a:xfrm>
        </p:spPr>
        <p:txBody>
          <a:bodyPr>
            <a:normAutofit/>
          </a:bodyPr>
          <a:lstStyle/>
          <a:p>
            <a:r>
              <a:rPr lang="cs-CZ" sz="4000" dirty="0"/>
              <a:t>Doporučené odkazy a 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10B724-59CC-4F12-B3F7-CFA122FAB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 fontScale="62500" lnSpcReduction="20000"/>
          </a:bodyPr>
          <a:lstStyle/>
          <a:p>
            <a:pPr marL="72000" indent="0">
              <a:buNone/>
            </a:pPr>
            <a:r>
              <a:rPr lang="cs-CZ" sz="2000" dirty="0" err="1">
                <a:hlinkClick r:id="rId2"/>
              </a:rPr>
              <a:t>Goleman,D</a:t>
            </a:r>
            <a:r>
              <a:rPr lang="cs-CZ" sz="2000" dirty="0">
                <a:hlinkClick r:id="rId2"/>
              </a:rPr>
              <a:t>. </a:t>
            </a:r>
            <a:r>
              <a:rPr lang="cs-CZ" sz="2000" dirty="0">
                <a:hlinkClick r:id="rId2"/>
              </a:rPr>
              <a:t>(2020) </a:t>
            </a:r>
            <a:r>
              <a:rPr lang="cs-CZ" sz="2000" dirty="0">
                <a:hlinkClick r:id="rId2"/>
              </a:rPr>
              <a:t>Emoční inteligence, Grada: Praha. https://wiki.rvp.cz/Knihovna/1.Pedagogick%C3%BD_lexikon/E/Emo%C4%8Dn%C3%AD_inteligence</a:t>
            </a:r>
            <a:endParaRPr lang="cs-CZ" sz="2000" dirty="0"/>
          </a:p>
          <a:p>
            <a:r>
              <a:rPr lang="cs-CZ" sz="2000" dirty="0">
                <a:hlinkClick r:id="rId3"/>
              </a:rPr>
              <a:t>https://wikisofia.cz/wiki/Emo%C4%8Dn%C3%AD_inteligence</a:t>
            </a:r>
            <a:endParaRPr lang="cs-CZ" sz="2000" dirty="0"/>
          </a:p>
          <a:p>
            <a:r>
              <a:rPr lang="cs-CZ" sz="2000" dirty="0">
                <a:hlinkClick r:id="rId4"/>
              </a:rPr>
              <a:t>https://www.google.com/search?q=ferda+a+jeho+mouchy&amp;rlz=1C1KMOH_enCZ847CZ847&amp;source=lnms&amp;tbm=isch&amp;sa=X&amp;ved=2ahUKEwj34ILH2dfvAhVCJMUKHWhhC04Q_AUoAXoECAEQAw&amp;biw=1366&amp;bih=625#imgrc=9c_jSp1kCu-ADM</a:t>
            </a:r>
            <a:endParaRPr lang="cs-CZ" sz="2000" dirty="0"/>
          </a:p>
          <a:p>
            <a:r>
              <a:rPr lang="cs-CZ" sz="2000" dirty="0">
                <a:hlinkClick r:id="rId5"/>
              </a:rPr>
              <a:t>https://perpetuum.cz/2018/10/jak-rozvijet-detske-emoce/</a:t>
            </a:r>
            <a:endParaRPr lang="cs-CZ" sz="2000" dirty="0"/>
          </a:p>
          <a:p>
            <a:r>
              <a:rPr lang="cs-CZ" sz="2000" dirty="0">
                <a:hlinkClick r:id="rId6"/>
              </a:rPr>
              <a:t>https://www.google.com/search?q=pyramida+pot%C5%99eb&amp;rlz=1C1KMOH_enCZ847CZ847&amp;source=lnms&amp;tbm=isch&amp;sa=X&amp;ved=2ahUKEwjtgZfl2tfvAhXVAxAIHaIjD5AQ_AUoAXoECAEQAw&amp;biw=1366&amp;bih=625#imgrc=c43R38cackwWBM</a:t>
            </a:r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817476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0FA20E-7EDF-4B24-BF4F-C3D88376F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cs-CZ" dirty="0"/>
              <a:t>Emoce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6965B6-5311-4D4D-8E9C-5F8002BAF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450613"/>
          </a:xfrm>
        </p:spPr>
        <p:txBody>
          <a:bodyPr anchor="ctr">
            <a:normAutofit/>
          </a:bodyPr>
          <a:lstStyle/>
          <a:p>
            <a:pPr>
              <a:buNone/>
            </a:pPr>
            <a:r>
              <a:rPr lang="cs-CZ" sz="2400"/>
              <a:t>Psychologie rozlišuje:</a:t>
            </a:r>
          </a:p>
          <a:p>
            <a:r>
              <a:rPr lang="cs-CZ" sz="2400"/>
              <a:t>Základní motivy (hlad, žízeň…)</a:t>
            </a:r>
          </a:p>
          <a:p>
            <a:r>
              <a:rPr lang="cs-CZ" sz="2400"/>
              <a:t>Emoce (vztek, radost..)</a:t>
            </a:r>
          </a:p>
          <a:p>
            <a:pPr>
              <a:buNone/>
            </a:pPr>
            <a:r>
              <a:rPr lang="cs-CZ" sz="2400"/>
              <a:t>Které aktivují a zaměřují naše chování</a:t>
            </a:r>
          </a:p>
          <a:p>
            <a:endParaRPr lang="cs-CZ" sz="2400"/>
          </a:p>
        </p:txBody>
      </p:sp>
      <p:pic>
        <p:nvPicPr>
          <p:cNvPr id="7" name="Graphic 6" descr="Funny Face Outline">
            <a:extLst>
              <a:ext uri="{FF2B5EF4-FFF2-40B4-BE49-F238E27FC236}">
                <a16:creationId xmlns:a16="http://schemas.microsoft.com/office/drawing/2014/main" id="{E9BF3AF1-D97C-32DE-8770-9AEAF9D278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715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35F505-F482-421C-A31C-AF0BFF48A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4000">
                <a:solidFill>
                  <a:srgbClr val="FFFFFF"/>
                </a:solidFill>
              </a:rPr>
              <a:t>Emoce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80EC81-14EF-48A6-9233-AD1FE1C227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cs-CZ" sz="2000"/>
              <a:t>Emoce = komplexní stav vznikající v reakci na určité afektivně zabarvené zážitky.</a:t>
            </a:r>
          </a:p>
          <a:p>
            <a:r>
              <a:rPr lang="cs-CZ" sz="2000"/>
              <a:t>Složky:</a:t>
            </a:r>
          </a:p>
          <a:p>
            <a:pPr lvl="1"/>
            <a:r>
              <a:rPr lang="cs-CZ" sz="2000"/>
              <a:t>Subjektivní prožitek emoce</a:t>
            </a:r>
          </a:p>
          <a:p>
            <a:pPr lvl="1"/>
            <a:r>
              <a:rPr lang="cs-CZ" sz="2000"/>
              <a:t>Vnitřní tělesná reakce, zvláště ty, na nichž se podílí autonomní nervový systém (zvýšení hlasu, třesení se…)</a:t>
            </a:r>
          </a:p>
          <a:p>
            <a:pPr lvl="1"/>
            <a:r>
              <a:rPr lang="cs-CZ" sz="2000"/>
              <a:t>Kognitivní hodnocení nebo přesvědčení, že se odehrává pozitivní nebo negativní událost</a:t>
            </a:r>
          </a:p>
          <a:p>
            <a:pPr lvl="1"/>
            <a:r>
              <a:rPr lang="cs-CZ" sz="2000"/>
              <a:t>Reakce na emoci (negativní emoce = svět je nepříznivé místo)</a:t>
            </a:r>
          </a:p>
          <a:p>
            <a:pPr lvl="1"/>
            <a:r>
              <a:rPr lang="cs-CZ" sz="2000"/>
              <a:t>Tendence jednání (vzorce chování, které lidé využívají při konkrétní emoci, např. vztek vede k agresi).</a:t>
            </a:r>
          </a:p>
          <a:p>
            <a:endParaRPr lang="cs-CZ" sz="200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91CA5FA-DCD2-4C6E-BF37-BA43549A6E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004" y="1615053"/>
            <a:ext cx="3513304" cy="2359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506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B49754-E7D5-4B5B-90EC-29D4688C2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4000">
                <a:solidFill>
                  <a:srgbClr val="FFFFFF"/>
                </a:solidFill>
              </a:rPr>
              <a:t>Emoce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A3A3D1-F78E-4553-BA15-45DD417AA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cs-CZ" sz="2000" b="1"/>
              <a:t>EMOCE - z lat. slova motio = hybatel, vyjadřuje psychické změny, které jsou prožívány </a:t>
            </a:r>
          </a:p>
          <a:p>
            <a:r>
              <a:rPr lang="cs-CZ" sz="2000"/>
              <a:t>- tj. prožitky, které lze slovy vyjádřit jen obtížně</a:t>
            </a:r>
          </a:p>
          <a:p>
            <a:r>
              <a:rPr lang="cs-CZ" sz="2000"/>
              <a:t>- označují prožívání</a:t>
            </a:r>
          </a:p>
          <a:p>
            <a:r>
              <a:rPr lang="pl-PL" sz="2000"/>
              <a:t>Pojem emoce je v psychologii používán jako: </a:t>
            </a:r>
          </a:p>
          <a:p>
            <a:r>
              <a:rPr lang="cs-CZ" sz="2000"/>
              <a:t>1. mentální stav charakterizovaný cítěním a doprovázený různými tělesnými projevy, který vyjadřuje vztah k nějakému objektu </a:t>
            </a:r>
          </a:p>
          <a:p>
            <a:r>
              <a:rPr lang="cs-CZ" sz="2000"/>
              <a:t>2. komplexní chování, v němž dominují vnitřní komponenty určované autonomní nervovou soustavou </a:t>
            </a:r>
          </a:p>
          <a:p>
            <a:r>
              <a:rPr lang="cs-CZ" sz="2000" b="1"/>
              <a:t>Emoce (všechny změny, včetně fyziologických) X city (jen zážitková dimenze)</a:t>
            </a:r>
          </a:p>
          <a:p>
            <a:endParaRPr lang="cs-CZ" sz="200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54E70BC-4AF7-4D7E-A7F9-DA58347015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048" y="704687"/>
            <a:ext cx="3640488" cy="4792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683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3EE820-6FC4-4485-814E-781D3FC0B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rgbClr val="FFFFFF"/>
                </a:solidFill>
              </a:rPr>
              <a:t>Emoční inteligence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393280-81F4-49DF-85CB-331B0C4155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4656" y="1805551"/>
            <a:ext cx="10258723" cy="4064267"/>
          </a:xfrm>
        </p:spPr>
        <p:txBody>
          <a:bodyPr anchor="ctr">
            <a:noAutofit/>
          </a:bodyPr>
          <a:lstStyle/>
          <a:p>
            <a:r>
              <a:rPr lang="cs-CZ" sz="2000" dirty="0"/>
              <a:t>termín, se kterým poprvé v roce 1989 přišli dva vědci - Peter </a:t>
            </a:r>
            <a:r>
              <a:rPr lang="cs-CZ" sz="2000" dirty="0" err="1"/>
              <a:t>Salovey</a:t>
            </a:r>
            <a:r>
              <a:rPr lang="cs-CZ" sz="2000" dirty="0"/>
              <a:t> a John D. Mayer, termín v roce 1995 zpopularizoval Daniel </a:t>
            </a:r>
            <a:r>
              <a:rPr lang="cs-CZ" sz="2000" dirty="0" err="1"/>
              <a:t>Goleman</a:t>
            </a:r>
            <a:r>
              <a:rPr lang="cs-CZ" sz="2000" dirty="0"/>
              <a:t> v knize Emoční inteligence.</a:t>
            </a:r>
          </a:p>
          <a:p>
            <a:r>
              <a:rPr lang="cs-CZ" sz="2000" dirty="0"/>
              <a:t>Emoční inteligence je definována dvěma způsoby:</a:t>
            </a:r>
          </a:p>
          <a:p>
            <a:r>
              <a:rPr lang="cs-CZ" sz="2000" dirty="0"/>
              <a:t>Rozeznání, porozumění a schopnost ovládat své emoce</a:t>
            </a:r>
          </a:p>
          <a:p>
            <a:r>
              <a:rPr lang="cs-CZ" sz="2000" dirty="0"/>
              <a:t>Rozeznání, porozumění a vliv těchto emocí na druhé</a:t>
            </a:r>
          </a:p>
          <a:p>
            <a:r>
              <a:rPr lang="cs-CZ" sz="2000" dirty="0"/>
              <a:t>V praxi to znamená, že jde o uvědomění si vlastních emocí a jejich schopností ovládnout naše chování a tím ovlivnit ostatní (jak pozitivně, tak negativně). Jde také o učení se, jak ovládat tyto emoce, obzvláště pod tlakem.</a:t>
            </a:r>
          </a:p>
          <a:p>
            <a:r>
              <a:rPr lang="cs-CZ" sz="2000" dirty="0"/>
              <a:t>Sebeuvědomění → Sebeovládání → Motivace → Empatie → Umění mezilidských vztahů a komunikace (ovlivňování, spolupráce, podpora)</a:t>
            </a:r>
          </a:p>
          <a:p>
            <a:r>
              <a:rPr lang="cs-CZ" sz="2000" b="1" dirty="0"/>
              <a:t>Emoční kvocient (EQ)</a:t>
            </a:r>
            <a:r>
              <a:rPr lang="cs-CZ" sz="2000" dirty="0"/>
              <a:t> je číselný ukazatel, který v psychologii hodnotí lidskou schopnost zacházet s emocemi a spolupracovat se sociálním okolím.</a:t>
            </a:r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60508433-9203-4965-ACFF-C8BAA154C6F5}"/>
              </a:ext>
            </a:extLst>
          </p:cNvPr>
          <p:cNvSpPr txBox="1">
            <a:spLocks/>
          </p:cNvSpPr>
          <p:nvPr/>
        </p:nvSpPr>
        <p:spPr>
          <a:xfrm>
            <a:off x="1089933" y="307184"/>
            <a:ext cx="7474172" cy="132556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Emoční inteligence</a:t>
            </a:r>
          </a:p>
        </p:txBody>
      </p:sp>
    </p:spTree>
    <p:extLst>
      <p:ext uri="{BB962C8B-B14F-4D97-AF65-F5344CB8AC3E}">
        <p14:creationId xmlns:p14="http://schemas.microsoft.com/office/powerpoint/2010/main" val="447828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1750" y="431800"/>
            <a:ext cx="9588500" cy="599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84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FCA20F-CF3F-4A82-AE51-9DAB311A1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cs-CZ" sz="4000" dirty="0"/>
              <a:t>Vývoj emocí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6FC2E0-CBCD-47B6-BE71-09BCECD157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 fontScale="85000" lnSpcReduction="10000"/>
          </a:bodyPr>
          <a:lstStyle/>
          <a:p>
            <a:r>
              <a:rPr lang="cs-CZ" sz="2400"/>
              <a:t>S věkem se paleta emocí dítěte rozšiřuje. Ruský psycholog Lev Semjonovič Vygotskij uvádí, že první rok života jde o pocity radosti, zlosti, překvapení, smutku (2–4 měsíce), strachu (4–7 měsíců), sebevědomí, hanby, viny, pýchy, soucitu, plachosti, nesmělosti, žárlivosti (9–12 měsíců), opovržení (12-18 měsíců). V období mezi 3. a 6. rokem probíhá „citová revoluce“ a v čase vstupu do školy city dozrávají, z neuvědomělých emocí se stávají vyšší city a nastupuje tzv. intelektualizace citů. To je nejlepší chvíle pro představení her cíleně rozvíjejících citové vnímání dítěte.</a:t>
            </a:r>
          </a:p>
        </p:txBody>
      </p:sp>
    </p:spTree>
    <p:extLst>
      <p:ext uri="{BB962C8B-B14F-4D97-AF65-F5344CB8AC3E}">
        <p14:creationId xmlns:p14="http://schemas.microsoft.com/office/powerpoint/2010/main" val="4285157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17823C-1A67-4011-9F14-2362F3602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cs-CZ" sz="4000" dirty="0"/>
              <a:t>Je potřebné se naučit (Gross, 2008):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682F1E-DF93-4FA3-BB45-43BA64A1B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ctr">
            <a:normAutofit/>
          </a:bodyPr>
          <a:lstStyle/>
          <a:p>
            <a:r>
              <a:rPr lang="cs-CZ" sz="2400">
                <a:solidFill>
                  <a:schemeClr val="tx2"/>
                </a:solidFill>
              </a:rPr>
              <a:t>Porozumění sobě samému, pozitivní vnímání sebe sama, být si vědom silných a slabých stránek a zodpovědnosti, kterou mám vůči druhým.</a:t>
            </a:r>
          </a:p>
          <a:p>
            <a:r>
              <a:rPr lang="cs-CZ" sz="2400">
                <a:solidFill>
                  <a:schemeClr val="tx2"/>
                </a:solidFill>
              </a:rPr>
              <a:t>Pochopit a umět ovládnout své pocity: umět se uklidnit, když jsem znepokojený a rozzlobený; umět se povzbudit, když jsem smutný.</a:t>
            </a:r>
          </a:p>
          <a:p>
            <a:r>
              <a:rPr lang="cs-CZ" sz="2400">
                <a:solidFill>
                  <a:schemeClr val="tx2"/>
                </a:solidFill>
              </a:rPr>
              <a:t>UMĚNÍ O SVÝCH POCITECH MLUVIT</a:t>
            </a:r>
          </a:p>
          <a:p>
            <a:endParaRPr lang="cs-CZ" sz="2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26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PREVENCE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Řád v prostoru</a:t>
            </a:r>
          </a:p>
          <a:p>
            <a:endParaRPr lang="cs-CZ" dirty="0"/>
          </a:p>
          <a:p>
            <a:r>
              <a:rPr lang="cs-CZ" dirty="0"/>
              <a:t>Řád v čase</a:t>
            </a:r>
          </a:p>
          <a:p>
            <a:endParaRPr lang="cs-CZ" dirty="0"/>
          </a:p>
          <a:p>
            <a:r>
              <a:rPr lang="cs-CZ" dirty="0"/>
              <a:t>Řád ve vztazích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4952992" y="2643182"/>
            <a:ext cx="2786082" cy="1000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4952992" y="1857364"/>
            <a:ext cx="2786082" cy="1000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4952992" y="3500438"/>
            <a:ext cx="2786082" cy="1000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7953388" y="2285992"/>
            <a:ext cx="2071702" cy="1785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/>
              <a:t>emoční </a:t>
            </a:r>
          </a:p>
          <a:p>
            <a:pPr algn="ctr"/>
            <a:r>
              <a:rPr lang="cs-CZ" sz="3600" dirty="0"/>
              <a:t>bezpečí</a:t>
            </a:r>
          </a:p>
        </p:txBody>
      </p:sp>
    </p:spTree>
    <p:extLst>
      <p:ext uri="{BB962C8B-B14F-4D97-AF65-F5344CB8AC3E}">
        <p14:creationId xmlns:p14="http://schemas.microsoft.com/office/powerpoint/2010/main" val="1533074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14</TotalTime>
  <Words>848</Words>
  <Application>Microsoft Office PowerPoint</Application>
  <PresentationFormat>Širokoúhlá obrazovka</PresentationFormat>
  <Paragraphs>77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Tahoma</vt:lpstr>
      <vt:lpstr>Wingdings</vt:lpstr>
      <vt:lpstr>Prezentace_MU_CZ</vt:lpstr>
      <vt:lpstr>Emoce a potřeby dítěte</vt:lpstr>
      <vt:lpstr>Emoce</vt:lpstr>
      <vt:lpstr>Emoce</vt:lpstr>
      <vt:lpstr>Emoce</vt:lpstr>
      <vt:lpstr>Emoční inteligence</vt:lpstr>
      <vt:lpstr>Prezentace aplikace PowerPoint</vt:lpstr>
      <vt:lpstr>Vývoj emocí</vt:lpstr>
      <vt:lpstr>Je potřebné se naučit (Gross, 2008):</vt:lpstr>
      <vt:lpstr>PREVENCE</vt:lpstr>
      <vt:lpstr>Ovládání emocí</vt:lpstr>
      <vt:lpstr>Jak postupovat v krizi?</vt:lpstr>
      <vt:lpstr>Existují různé hračky k porozumění emocím</vt:lpstr>
      <vt:lpstr>Potřeby dítěte</vt:lpstr>
      <vt:lpstr>Ve skupinách diskutujte obsah jednotlivých potřeb a jejich naplňování v MŠ</vt:lpstr>
      <vt:lpstr>Doporučené odkazy a 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Emoce a potřeby dítěte</dc:title>
  <dc:creator>Hana Svobodová</dc:creator>
  <cp:lastModifiedBy>Hana Svobodová</cp:lastModifiedBy>
  <cp:revision>2</cp:revision>
  <cp:lastPrinted>1601-01-01T00:00:00Z</cp:lastPrinted>
  <dcterms:created xsi:type="dcterms:W3CDTF">2023-03-27T13:28:14Z</dcterms:created>
  <dcterms:modified xsi:type="dcterms:W3CDTF">2023-03-27T13:43:02Z</dcterms:modified>
</cp:coreProperties>
</file>