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3"/>
  </p:notesMasterIdLst>
  <p:handoutMasterIdLst>
    <p:handoutMasterId r:id="rId44"/>
  </p:handoutMasterIdLst>
  <p:sldIdLst>
    <p:sldId id="256" r:id="rId2"/>
    <p:sldId id="273" r:id="rId3"/>
    <p:sldId id="281" r:id="rId4"/>
    <p:sldId id="274" r:id="rId5"/>
    <p:sldId id="276" r:id="rId6"/>
    <p:sldId id="280" r:id="rId7"/>
    <p:sldId id="295" r:id="rId8"/>
    <p:sldId id="296" r:id="rId9"/>
    <p:sldId id="288" r:id="rId10"/>
    <p:sldId id="489" r:id="rId11"/>
    <p:sldId id="491" r:id="rId12"/>
    <p:sldId id="490" r:id="rId13"/>
    <p:sldId id="492" r:id="rId14"/>
    <p:sldId id="493" r:id="rId15"/>
    <p:sldId id="494" r:id="rId16"/>
    <p:sldId id="497" r:id="rId17"/>
    <p:sldId id="495" r:id="rId18"/>
    <p:sldId id="496" r:id="rId19"/>
    <p:sldId id="498" r:id="rId20"/>
    <p:sldId id="499" r:id="rId21"/>
    <p:sldId id="500" r:id="rId22"/>
    <p:sldId id="501" r:id="rId23"/>
    <p:sldId id="502" r:id="rId24"/>
    <p:sldId id="503" r:id="rId25"/>
    <p:sldId id="504" r:id="rId26"/>
    <p:sldId id="505" r:id="rId27"/>
    <p:sldId id="507" r:id="rId28"/>
    <p:sldId id="506" r:id="rId29"/>
    <p:sldId id="508" r:id="rId30"/>
    <p:sldId id="510" r:id="rId31"/>
    <p:sldId id="509" r:id="rId32"/>
    <p:sldId id="511" r:id="rId33"/>
    <p:sldId id="512" r:id="rId34"/>
    <p:sldId id="513" r:id="rId35"/>
    <p:sldId id="514" r:id="rId36"/>
    <p:sldId id="515" r:id="rId37"/>
    <p:sldId id="516" r:id="rId38"/>
    <p:sldId id="517" r:id="rId39"/>
    <p:sldId id="518" r:id="rId40"/>
    <p:sldId id="519" r:id="rId41"/>
    <p:sldId id="520" r:id="rId4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F7300"/>
    <a:srgbClr val="D77300"/>
    <a:srgbClr val="B9006E"/>
    <a:srgbClr val="4BC8FF"/>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86" d="100"/>
          <a:sy n="86" d="100"/>
        </p:scale>
        <p:origin x="614" y="5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Den otevřených dveří 25. 1. 2020 / katedra primární pedagogiky</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86CC774-E8F2-443B-8104-C23B78C588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5682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a:t>Den otevřených dveří 25. 1. 2020 / katedra primární pedagogiky</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Po kliknutí můžete upravovat styly textu v předloze.</a:t>
            </a:r>
          </a:p>
        </p:txBody>
      </p:sp>
      <p:pic>
        <p:nvPicPr>
          <p:cNvPr id="14" name="Obrázek 13">
            <a:extLst>
              <a:ext uri="{FF2B5EF4-FFF2-40B4-BE49-F238E27FC236}">
                <a16:creationId xmlns:a16="http://schemas.microsoft.com/office/drawing/2014/main" id="{9A9B9871-9EBA-4393-84B7-3D9DDE1A65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7797" y="6060455"/>
            <a:ext cx="840542" cy="579974"/>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Den otevřených dveří 25. 1. 2020 / katedra primární pedagogiky</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AD3B27E1-04C4-44E6-8DD2-879D33954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7797" y="6060455"/>
            <a:ext cx="840542" cy="579974"/>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F7300"/>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Den otevřených dveří 25. 1. 2020 / katedra primární pedagogiky</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4B067BC3-E77A-4F93-8E39-6559029C6D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9872" y="6053204"/>
            <a:ext cx="855744" cy="590464"/>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PED">
    <p:bg>
      <p:bgPr>
        <a:solidFill>
          <a:srgbClr val="FF7300"/>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A0BEB84-E013-4810-A1F4-DBB607A8B7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9712" y="2019299"/>
            <a:ext cx="4114367" cy="2838914"/>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FF7300"/>
                </a:solidFill>
              </a:defRPr>
            </a:lvl1pPr>
          </a:lstStyle>
          <a:p>
            <a:r>
              <a:rPr lang="cs-CZ"/>
              <a:t>Den otevřených dveří 25. 1. 2020 / katedra primární pedagogiky</a:t>
            </a:r>
            <a:endParaRPr lang="cs-CZ" dirty="0"/>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FF7300"/>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325E9DFA-90AD-4BAC-8ACE-80E1EDF9A6C1}"/>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Den otevřených dveří 25. 1. 2020 / katedra primární pedagogiky</a:t>
            </a:r>
            <a:endParaRPr lang="cs-CZ" dirty="0"/>
          </a:p>
        </p:txBody>
      </p:sp>
      <p:sp>
        <p:nvSpPr>
          <p:cNvPr id="5" name="Zástupný symbol pro číslo snímku 2">
            <a:extLst>
              <a:ext uri="{FF2B5EF4-FFF2-40B4-BE49-F238E27FC236}">
                <a16:creationId xmlns:a16="http://schemas.microsoft.com/office/drawing/2014/main" id="{938657D1-8B54-4E06-BB80-F452B998A0C7}"/>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Den otevřených dveří 25. 1. 2020 / katedra primární pedagogiky</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391DB9A3-3792-41D4-AB78-F1910E62B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7797" y="6060455"/>
            <a:ext cx="840542" cy="579974"/>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F7300"/>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Den otevřených dveří 25. 1. 2020 / katedra primární pedagogiky</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A3E27AE8-8344-46DF-95A1-57C7ED3DEA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4934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Den otevřených dveří 25. 1. 2020 / katedra primární pedagogiky</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9" name="Obrázek 8">
            <a:extLst>
              <a:ext uri="{FF2B5EF4-FFF2-40B4-BE49-F238E27FC236}">
                <a16:creationId xmlns:a16="http://schemas.microsoft.com/office/drawing/2014/main" id="{21103F4D-0D61-472A-BAFF-19EFE6D636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7797" y="6060455"/>
            <a:ext cx="840542" cy="579974"/>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Den otevřených dveří 25. 1. 2020 / katedra primární pedagogiky</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3AB41CB1-F6A4-458D-85DF-FC3E822971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7797" y="6060455"/>
            <a:ext cx="840542" cy="579974"/>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a:t>Den otevřených dveří 25. 1. 2020 / katedra primární pedagogiky</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53D9C202-1E0C-49A0-BD44-0FABFFADA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7797" y="6060455"/>
            <a:ext cx="840542" cy="579974"/>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a:t>Den otevřených dveří 25. 1. 2020 / katedra primární pedagogiky</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Po kliknutí můžete upravovat styly textu v předloze.</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Po kliknutí můžete upravovat styly textu v předloze.</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C8521D5E-C1D4-49AD-9477-8C693D759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7797" y="6060455"/>
            <a:ext cx="840542" cy="579974"/>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Den otevřených dveří 25. 1. 2020 / katedra primární pedagogiky</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Po kliknutí můžete upravovat styly textu v předloze.</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pic>
        <p:nvPicPr>
          <p:cNvPr id="11" name="Obrázek 10">
            <a:extLst>
              <a:ext uri="{FF2B5EF4-FFF2-40B4-BE49-F238E27FC236}">
                <a16:creationId xmlns:a16="http://schemas.microsoft.com/office/drawing/2014/main" id="{5C946900-B034-4346-94F7-4849AECA0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7797" y="6060455"/>
            <a:ext cx="840542" cy="579974"/>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Den otevřených dveří 25. 1. 2020 / katedra primární pedagogiky</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01ECF861-1DA0-4682-8B9C-824D212364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7797" y="6060455"/>
            <a:ext cx="840542" cy="579974"/>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Den otevřených dveří 25. 1. 2020 / katedra primární pedagogiky</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7882E3B-6FC6-4F85-A6F4-8368171C0031}"/>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79C1B824-6DE8-497E-86BE-1D88252138E6}"/>
              </a:ext>
            </a:extLst>
          </p:cNvPr>
          <p:cNvSpPr>
            <a:spLocks noGrp="1"/>
          </p:cNvSpPr>
          <p:nvPr>
            <p:ph type="title"/>
          </p:nvPr>
        </p:nvSpPr>
        <p:spPr>
          <a:xfrm>
            <a:off x="2015231" y="973123"/>
            <a:ext cx="9711537" cy="1719743"/>
          </a:xfrm>
        </p:spPr>
        <p:txBody>
          <a:bodyPr/>
          <a:lstStyle/>
          <a:p>
            <a:pPr algn="ctr">
              <a:lnSpc>
                <a:spcPct val="100000"/>
              </a:lnSpc>
            </a:pPr>
            <a:r>
              <a:rPr lang="cs-CZ" sz="4000" dirty="0"/>
              <a:t>HRA A JEJÍ VÝZNAM </a:t>
            </a:r>
            <a:br>
              <a:rPr lang="cs-CZ" sz="4000" dirty="0"/>
            </a:br>
            <a:r>
              <a:rPr lang="cs-CZ" sz="4000" dirty="0"/>
              <a:t>V PŘEDŠKOLNÍM VZDĚLÁVÁNÍ</a:t>
            </a:r>
            <a:br>
              <a:rPr lang="cs-CZ" altLang="cs-CZ" sz="4000" dirty="0"/>
            </a:br>
            <a:endParaRPr lang="cs-CZ" sz="4000" dirty="0"/>
          </a:p>
        </p:txBody>
      </p:sp>
      <p:pic>
        <p:nvPicPr>
          <p:cNvPr id="2" name="Picture 5">
            <a:extLst>
              <a:ext uri="{FF2B5EF4-FFF2-40B4-BE49-F238E27FC236}">
                <a16:creationId xmlns:a16="http://schemas.microsoft.com/office/drawing/2014/main" id="{E938EB0C-9B9A-0F53-EBAC-0D9875088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451" y="2692866"/>
            <a:ext cx="2748378"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943E4220-12C7-7B63-BE5E-C5D85FC36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860" y="2692866"/>
            <a:ext cx="2818938"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7">
            <a:extLst>
              <a:ext uri="{FF2B5EF4-FFF2-40B4-BE49-F238E27FC236}">
                <a16:creationId xmlns:a16="http://schemas.microsoft.com/office/drawing/2014/main" id="{CD4C9AAC-41C2-E034-2581-EA4B01E31042}"/>
              </a:ext>
            </a:extLst>
          </p:cNvPr>
          <p:cNvPicPr>
            <a:picLocks noChangeAspect="1"/>
          </p:cNvPicPr>
          <p:nvPr/>
        </p:nvPicPr>
        <p:blipFill>
          <a:blip r:embed="rId4"/>
          <a:stretch>
            <a:fillRect/>
          </a:stretch>
        </p:blipFill>
        <p:spPr>
          <a:xfrm>
            <a:off x="4502283" y="2785610"/>
            <a:ext cx="2847122" cy="3097213"/>
          </a:xfrm>
          <a:prstGeom prst="rect">
            <a:avLst/>
          </a:prstGeom>
        </p:spPr>
      </p:pic>
    </p:spTree>
    <p:extLst>
      <p:ext uri="{BB962C8B-B14F-4D97-AF65-F5344CB8AC3E}">
        <p14:creationId xmlns:p14="http://schemas.microsoft.com/office/powerpoint/2010/main" val="164248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Definice (pedagogická)</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a:lnSpc>
                <a:spcPct val="80000"/>
              </a:lnSpc>
              <a:buNone/>
            </a:pPr>
            <a:r>
              <a:rPr lang="cs-CZ" altLang="cs-CZ" sz="2400" i="1" dirty="0"/>
              <a:t>Forma činnosti, která se liší od práce i  od učení. Člověk se hrou zabývá po celý život, avšak v předškolním věku má specifické postavení – je vůdčím typem činnosti. Hra má řadu aspektů: </a:t>
            </a:r>
            <a:r>
              <a:rPr lang="cs-CZ" altLang="cs-CZ" sz="2400" i="1" dirty="0">
                <a:solidFill>
                  <a:srgbClr val="FF0000"/>
                </a:solidFill>
              </a:rPr>
              <a:t>aspekt poznávací, procvičovací, emocionální, pohybový, motivační, </a:t>
            </a:r>
            <a:r>
              <a:rPr lang="cs-CZ" altLang="cs-CZ" sz="2400" i="1" dirty="0" err="1">
                <a:solidFill>
                  <a:srgbClr val="FF0000"/>
                </a:solidFill>
              </a:rPr>
              <a:t>tvořivostní</a:t>
            </a:r>
            <a:r>
              <a:rPr lang="cs-CZ" altLang="cs-CZ" sz="2400" i="1" dirty="0">
                <a:solidFill>
                  <a:srgbClr val="FF0000"/>
                </a:solidFill>
              </a:rPr>
              <a:t>, fantazijní, sociální, rekreační, diagnostický, terapeutický. </a:t>
            </a:r>
            <a:r>
              <a:rPr lang="cs-CZ" altLang="cs-CZ" sz="2400" i="1" dirty="0"/>
              <a:t>Zahrnuje činnosti jednotlivce, dvojice, malé skupiny i velké skupiny. Existují hry, k jejichž provozování jsou nutné speciální pomůcky (hračky, herní pomůcky, sportovní náčiní, nástroje, přístroje). Většina her má podobu sociální interakce s explicitně formulovanými pravidly (danými dohodou aktérů nebo společenskými konvencemi). Ve hře se mnoho pozornosti věnuje </a:t>
            </a:r>
            <a:r>
              <a:rPr lang="cs-CZ" altLang="cs-CZ" sz="2400" i="1" dirty="0">
                <a:solidFill>
                  <a:srgbClr val="FF0000"/>
                </a:solidFill>
              </a:rPr>
              <a:t>jejímu průběhu </a:t>
            </a:r>
            <a:r>
              <a:rPr lang="cs-CZ" altLang="cs-CZ" sz="2400" i="1" dirty="0"/>
              <a:t>(hry s převahou spolupráce, s převahou soutěžení). </a:t>
            </a:r>
          </a:p>
          <a:p>
            <a:pPr algn="r">
              <a:lnSpc>
                <a:spcPct val="80000"/>
              </a:lnSpc>
              <a:buNone/>
            </a:pPr>
            <a:r>
              <a:rPr lang="cs-CZ" altLang="cs-CZ" sz="2400" dirty="0"/>
              <a:t>(Průcha 2008, s. 75)</a:t>
            </a:r>
          </a:p>
          <a:p>
            <a:pPr marL="72000" indent="0" algn="just">
              <a:buNone/>
            </a:pPr>
            <a:endParaRPr lang="cs-CZ" sz="1800" b="1" dirty="0"/>
          </a:p>
        </p:txBody>
      </p:sp>
    </p:spTree>
    <p:extLst>
      <p:ext uri="{BB962C8B-B14F-4D97-AF65-F5344CB8AC3E}">
        <p14:creationId xmlns:p14="http://schemas.microsoft.com/office/powerpoint/2010/main" val="247036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Definice (psychologická)</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algn="just" eaLnBrk="1" fontAlgn="auto" hangingPunct="1">
              <a:lnSpc>
                <a:spcPct val="100000"/>
              </a:lnSpc>
              <a:spcAft>
                <a:spcPts val="0"/>
              </a:spcAft>
              <a:buFontTx/>
              <a:buNone/>
              <a:defRPr/>
            </a:pPr>
            <a:r>
              <a:rPr lang="cs-CZ" altLang="cs-CZ" i="1" dirty="0"/>
              <a:t>Hra je jedna ze základních lidských činností: hra, učení, práce:  u dítěte smyslová činnost motivovaná především prožitky, u dospělých má h. závazná pravidla, </a:t>
            </a:r>
            <a:r>
              <a:rPr lang="cs-CZ" altLang="cs-CZ" i="1" dirty="0">
                <a:solidFill>
                  <a:srgbClr val="FF0000"/>
                </a:solidFill>
              </a:rPr>
              <a:t>cíl nikoli pragmatický, ale ve hře samé</a:t>
            </a:r>
            <a:r>
              <a:rPr lang="cs-CZ" altLang="cs-CZ" i="1" dirty="0"/>
              <a:t>: hra je provázena pocity napětí a radosti: pozitivní důsledky pro relaxaci, rekreaci, duševní zdraví.</a:t>
            </a:r>
          </a:p>
          <a:p>
            <a:pPr algn="r" eaLnBrk="1" fontAlgn="auto" hangingPunct="1">
              <a:spcAft>
                <a:spcPts val="0"/>
              </a:spcAft>
              <a:buFontTx/>
              <a:buNone/>
              <a:defRPr/>
            </a:pPr>
            <a:r>
              <a:rPr lang="cs-CZ" altLang="cs-CZ" dirty="0"/>
              <a:t>(Hartl, Hartlová, 2004)</a:t>
            </a:r>
            <a:endParaRPr lang="cs-CZ" altLang="cs-CZ" b="1" dirty="0"/>
          </a:p>
          <a:p>
            <a:pPr marL="72000" indent="0" algn="just">
              <a:buNone/>
            </a:pPr>
            <a:endParaRPr lang="cs-CZ" sz="1800" b="1" dirty="0"/>
          </a:p>
        </p:txBody>
      </p:sp>
    </p:spTree>
    <p:extLst>
      <p:ext uri="{BB962C8B-B14F-4D97-AF65-F5344CB8AC3E}">
        <p14:creationId xmlns:p14="http://schemas.microsoft.com/office/powerpoint/2010/main" val="335808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Definice (kulturní)</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lnSpc>
                <a:spcPct val="90000"/>
              </a:lnSpc>
              <a:buFontTx/>
              <a:buNone/>
            </a:pPr>
            <a:r>
              <a:rPr lang="cs-CZ" altLang="cs-CZ" i="1" dirty="0"/>
              <a:t>Dobrovolná činnost, která je vykonávána uvnitř pevně stanovených časových a prostorových hranic, podle dobrovolně přijatých, ale bezpodmínečně závazných pravidel, která má </a:t>
            </a:r>
            <a:r>
              <a:rPr lang="cs-CZ" altLang="cs-CZ" i="1" dirty="0">
                <a:solidFill>
                  <a:srgbClr val="FF0000"/>
                </a:solidFill>
              </a:rPr>
              <a:t>svůj cíl v sobě samé </a:t>
            </a:r>
            <a:r>
              <a:rPr lang="cs-CZ" altLang="cs-CZ" i="1" dirty="0"/>
              <a:t>a je doprovázena pocitem napětí a radosti  vědomím „jiného bytí“ než je „všední život“.</a:t>
            </a:r>
            <a:endParaRPr lang="cs-CZ" altLang="cs-CZ" dirty="0"/>
          </a:p>
          <a:p>
            <a:pPr algn="r" eaLnBrk="1" hangingPunct="1">
              <a:lnSpc>
                <a:spcPct val="90000"/>
              </a:lnSpc>
              <a:buFontTx/>
              <a:buNone/>
            </a:pPr>
            <a:r>
              <a:rPr lang="cs-CZ" altLang="cs-CZ" dirty="0"/>
              <a:t>(</a:t>
            </a:r>
            <a:r>
              <a:rPr lang="cs-CZ" altLang="cs-CZ" dirty="0" err="1"/>
              <a:t>Huizinga</a:t>
            </a:r>
            <a:r>
              <a:rPr lang="cs-CZ" altLang="cs-CZ" dirty="0"/>
              <a:t> 1971, s.33) </a:t>
            </a:r>
          </a:p>
          <a:p>
            <a:pPr marL="72000" indent="0" algn="just">
              <a:buNone/>
            </a:pPr>
            <a:endParaRPr lang="cs-CZ" sz="1800" b="1" dirty="0"/>
          </a:p>
        </p:txBody>
      </p:sp>
    </p:spTree>
    <p:extLst>
      <p:ext uri="{BB962C8B-B14F-4D97-AF65-F5344CB8AC3E}">
        <p14:creationId xmlns:p14="http://schemas.microsoft.com/office/powerpoint/2010/main" val="202067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lnSpc>
                <a:spcPct val="100000"/>
              </a:lnSpc>
              <a:buFontTx/>
              <a:buNone/>
            </a:pPr>
            <a:r>
              <a:rPr lang="cs-CZ" altLang="cs-CZ" dirty="0"/>
              <a:t>Všechny uvedené definice vychází z toho, že hra je jednou z lidských činností, k nimž dále patří učení a práce, která má nějaká pravidla a při níž jde především o její průběh, nikoli o výsledek. Díky její „dobrovolnosti“ jde o činnost, která přináší radost a je vykonávána s jistým napětím. </a:t>
            </a:r>
          </a:p>
          <a:p>
            <a:pPr eaLnBrk="1" hangingPunct="1">
              <a:lnSpc>
                <a:spcPct val="100000"/>
              </a:lnSpc>
              <a:buFontTx/>
              <a:buNone/>
            </a:pPr>
            <a:endParaRPr lang="cs-CZ" altLang="cs-CZ" dirty="0">
              <a:solidFill>
                <a:schemeClr val="tx2"/>
              </a:solidFill>
            </a:endParaRPr>
          </a:p>
          <a:p>
            <a:pPr algn="ctr" eaLnBrk="1" hangingPunct="1">
              <a:lnSpc>
                <a:spcPct val="100000"/>
              </a:lnSpc>
              <a:buFontTx/>
              <a:buNone/>
            </a:pPr>
            <a:r>
              <a:rPr lang="cs-CZ" altLang="cs-CZ" b="1" dirty="0">
                <a:solidFill>
                  <a:srgbClr val="FF0000"/>
                </a:solidFill>
              </a:rPr>
              <a:t>V předškolním věku je to činnost dominantní </a:t>
            </a:r>
          </a:p>
          <a:p>
            <a:pPr algn="ctr" eaLnBrk="1" hangingPunct="1">
              <a:lnSpc>
                <a:spcPct val="100000"/>
              </a:lnSpc>
              <a:buFontTx/>
              <a:buNone/>
            </a:pPr>
            <a:r>
              <a:rPr lang="cs-CZ" altLang="cs-CZ" b="1" dirty="0">
                <a:solidFill>
                  <a:srgbClr val="FF0000"/>
                </a:solidFill>
              </a:rPr>
              <a:t>se specifickým významem. </a:t>
            </a:r>
          </a:p>
          <a:p>
            <a:pPr marL="72000" indent="0" algn="just">
              <a:buNone/>
            </a:pPr>
            <a:endParaRPr lang="cs-CZ" sz="1800" b="1" dirty="0"/>
          </a:p>
        </p:txBody>
      </p:sp>
    </p:spTree>
    <p:extLst>
      <p:ext uri="{BB962C8B-B14F-4D97-AF65-F5344CB8AC3E}">
        <p14:creationId xmlns:p14="http://schemas.microsoft.com/office/powerpoint/2010/main" val="341364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buFontTx/>
              <a:buNone/>
            </a:pPr>
            <a:r>
              <a:rPr lang="cs-CZ" altLang="cs-CZ" dirty="0"/>
              <a:t>Zjednodušeně by se dalo říci, že můžeme rozlišit hry motivované specifickými potřebami vývoje, které plní </a:t>
            </a:r>
            <a:r>
              <a:rPr lang="cs-CZ" altLang="cs-CZ" dirty="0">
                <a:solidFill>
                  <a:srgbClr val="FF0000"/>
                </a:solidFill>
              </a:rPr>
              <a:t>funkci učení </a:t>
            </a:r>
            <a:r>
              <a:rPr lang="cs-CZ" altLang="cs-CZ" dirty="0"/>
              <a:t>a hry, které s učením nesouvisejí. Ty pak plní v životě dítěte jiné funkce, např. </a:t>
            </a:r>
            <a:r>
              <a:rPr lang="cs-CZ" altLang="cs-CZ" dirty="0">
                <a:solidFill>
                  <a:srgbClr val="FF0000"/>
                </a:solidFill>
              </a:rPr>
              <a:t>funkci relaxační či terapeutickou</a:t>
            </a:r>
            <a:r>
              <a:rPr lang="cs-CZ" altLang="cs-CZ" dirty="0"/>
              <a:t>. </a:t>
            </a:r>
          </a:p>
          <a:p>
            <a:pPr marL="72000" indent="0" algn="just">
              <a:buNone/>
            </a:pPr>
            <a:endParaRPr lang="cs-CZ" sz="1800" b="1" dirty="0"/>
          </a:p>
        </p:txBody>
      </p:sp>
    </p:spTree>
    <p:extLst>
      <p:ext uri="{BB962C8B-B14F-4D97-AF65-F5344CB8AC3E}">
        <p14:creationId xmlns:p14="http://schemas.microsoft.com/office/powerpoint/2010/main" val="19260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2. Teorie hry</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fontAlgn="auto" hangingPunct="1">
              <a:lnSpc>
                <a:spcPct val="90000"/>
              </a:lnSpc>
              <a:spcAft>
                <a:spcPts val="0"/>
              </a:spcAft>
              <a:buFontTx/>
              <a:buNone/>
              <a:defRPr/>
            </a:pPr>
            <a:endParaRPr lang="cs-CZ" altLang="cs-CZ" dirty="0"/>
          </a:p>
          <a:p>
            <a:pPr eaLnBrk="1" fontAlgn="auto" hangingPunct="1">
              <a:lnSpc>
                <a:spcPct val="90000"/>
              </a:lnSpc>
              <a:spcAft>
                <a:spcPts val="0"/>
              </a:spcAft>
              <a:buFontTx/>
              <a:buNone/>
              <a:defRPr/>
            </a:pPr>
            <a:r>
              <a:rPr lang="cs-CZ" altLang="cs-CZ" dirty="0"/>
              <a:t>            </a:t>
            </a:r>
            <a:r>
              <a:rPr lang="cs-CZ" altLang="cs-CZ" b="1" dirty="0"/>
              <a:t>Teorie přebytečné energie </a:t>
            </a:r>
          </a:p>
          <a:p>
            <a:pPr eaLnBrk="1" fontAlgn="auto" hangingPunct="1">
              <a:lnSpc>
                <a:spcPct val="90000"/>
              </a:lnSpc>
              <a:spcAft>
                <a:spcPts val="0"/>
              </a:spcAft>
              <a:buFontTx/>
              <a:buNone/>
              <a:defRPr/>
            </a:pPr>
            <a:endParaRPr lang="cs-CZ" altLang="cs-CZ" b="1" i="1" dirty="0"/>
          </a:p>
          <a:p>
            <a:pPr eaLnBrk="1" fontAlgn="auto" hangingPunct="1">
              <a:lnSpc>
                <a:spcPct val="90000"/>
              </a:lnSpc>
              <a:spcAft>
                <a:spcPts val="0"/>
              </a:spcAft>
              <a:buFontTx/>
              <a:buNone/>
              <a:defRPr/>
            </a:pPr>
            <a:r>
              <a:rPr lang="cs-CZ" altLang="cs-CZ" b="1" i="1" dirty="0"/>
              <a:t>            </a:t>
            </a:r>
            <a:r>
              <a:rPr lang="cs-CZ" altLang="cs-CZ" b="1" dirty="0"/>
              <a:t>Rekapitulační teorii hry </a:t>
            </a:r>
          </a:p>
          <a:p>
            <a:pPr eaLnBrk="1" fontAlgn="auto" hangingPunct="1">
              <a:lnSpc>
                <a:spcPct val="90000"/>
              </a:lnSpc>
              <a:spcAft>
                <a:spcPts val="0"/>
              </a:spcAft>
              <a:buFontTx/>
              <a:buNone/>
              <a:defRPr/>
            </a:pPr>
            <a:endParaRPr lang="cs-CZ" altLang="cs-CZ" b="1" dirty="0"/>
          </a:p>
          <a:p>
            <a:pPr eaLnBrk="1" fontAlgn="auto" hangingPunct="1">
              <a:lnSpc>
                <a:spcPct val="90000"/>
              </a:lnSpc>
              <a:spcAft>
                <a:spcPts val="0"/>
              </a:spcAft>
              <a:buFontTx/>
              <a:buNone/>
              <a:defRPr/>
            </a:pPr>
            <a:r>
              <a:rPr lang="cs-CZ" altLang="cs-CZ" b="1" dirty="0"/>
              <a:t>            Teorie přípravy na život </a:t>
            </a:r>
          </a:p>
          <a:p>
            <a:pPr eaLnBrk="1" fontAlgn="auto" hangingPunct="1">
              <a:lnSpc>
                <a:spcPct val="90000"/>
              </a:lnSpc>
              <a:spcAft>
                <a:spcPts val="0"/>
              </a:spcAft>
              <a:buFontTx/>
              <a:buNone/>
              <a:defRPr/>
            </a:pPr>
            <a:endParaRPr lang="cs-CZ" altLang="cs-CZ" b="1" dirty="0"/>
          </a:p>
          <a:p>
            <a:pPr eaLnBrk="1" fontAlgn="auto" hangingPunct="1">
              <a:lnSpc>
                <a:spcPct val="90000"/>
              </a:lnSpc>
              <a:spcAft>
                <a:spcPts val="0"/>
              </a:spcAft>
              <a:buFontTx/>
              <a:buNone/>
              <a:defRPr/>
            </a:pPr>
            <a:r>
              <a:rPr lang="cs-CZ" altLang="cs-CZ" b="1" i="1" dirty="0"/>
              <a:t>            </a:t>
            </a:r>
            <a:r>
              <a:rPr lang="cs-CZ" altLang="cs-CZ" b="1" dirty="0"/>
              <a:t>Psychoanalýza</a:t>
            </a:r>
            <a:endParaRPr lang="cs-CZ" sz="1800" b="1" dirty="0"/>
          </a:p>
        </p:txBody>
      </p:sp>
      <p:sp>
        <p:nvSpPr>
          <p:cNvPr id="2" name="Šipka: doprava 1">
            <a:extLst>
              <a:ext uri="{FF2B5EF4-FFF2-40B4-BE49-F238E27FC236}">
                <a16:creationId xmlns:a16="http://schemas.microsoft.com/office/drawing/2014/main" id="{E1D5A148-7FE3-9692-A1EC-D34D8A2D0A85}"/>
              </a:ext>
            </a:extLst>
          </p:cNvPr>
          <p:cNvSpPr/>
          <p:nvPr/>
        </p:nvSpPr>
        <p:spPr bwMode="auto">
          <a:xfrm>
            <a:off x="807869" y="1961966"/>
            <a:ext cx="978408"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6" name="Šipka: doprava 5">
            <a:extLst>
              <a:ext uri="{FF2B5EF4-FFF2-40B4-BE49-F238E27FC236}">
                <a16:creationId xmlns:a16="http://schemas.microsoft.com/office/drawing/2014/main" id="{77A807AC-FC92-FC88-7F8B-6F23EA0C6804}"/>
              </a:ext>
            </a:extLst>
          </p:cNvPr>
          <p:cNvSpPr/>
          <p:nvPr/>
        </p:nvSpPr>
        <p:spPr bwMode="auto">
          <a:xfrm>
            <a:off x="807869" y="2701708"/>
            <a:ext cx="978408"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7" name="Šipka: doprava 6">
            <a:extLst>
              <a:ext uri="{FF2B5EF4-FFF2-40B4-BE49-F238E27FC236}">
                <a16:creationId xmlns:a16="http://schemas.microsoft.com/office/drawing/2014/main" id="{C88328C2-B5AC-3DC4-4828-4E4CF7ADD49E}"/>
              </a:ext>
            </a:extLst>
          </p:cNvPr>
          <p:cNvSpPr/>
          <p:nvPr/>
        </p:nvSpPr>
        <p:spPr bwMode="auto">
          <a:xfrm>
            <a:off x="807869" y="3441450"/>
            <a:ext cx="978408"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8" name="Šipka: doprava 7">
            <a:extLst>
              <a:ext uri="{FF2B5EF4-FFF2-40B4-BE49-F238E27FC236}">
                <a16:creationId xmlns:a16="http://schemas.microsoft.com/office/drawing/2014/main" id="{C78380FC-8455-171B-D212-3CF0FC3216BC}"/>
              </a:ext>
            </a:extLst>
          </p:cNvPr>
          <p:cNvSpPr/>
          <p:nvPr/>
        </p:nvSpPr>
        <p:spPr bwMode="auto">
          <a:xfrm>
            <a:off x="807869" y="4201099"/>
            <a:ext cx="978408"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366659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Teorie přebytečné energie</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a:lnSpc>
                <a:spcPct val="90000"/>
              </a:lnSpc>
              <a:buNone/>
            </a:pPr>
            <a:r>
              <a:rPr lang="cs-CZ" altLang="cs-CZ" dirty="0"/>
              <a:t>Východiskem teorie anglického filozofa Herberta </a:t>
            </a:r>
            <a:r>
              <a:rPr lang="cs-CZ" altLang="cs-CZ"/>
              <a:t>Spencera</a:t>
            </a:r>
            <a:r>
              <a:rPr lang="cs-CZ" altLang="cs-CZ" dirty="0"/>
              <a:t> (1820-1903) byla jeho pozorování zvířecích mláďat, která srovnával s dětmi. Jádrem </a:t>
            </a:r>
            <a:r>
              <a:rPr lang="cs-CZ" altLang="cs-CZ" dirty="0" err="1"/>
              <a:t>Spencerovy</a:t>
            </a:r>
            <a:r>
              <a:rPr lang="cs-CZ" altLang="cs-CZ" dirty="0"/>
              <a:t> teorie hry je uvedení hry do souvislosti s nadbytkem energie, napodobováním a instinktivními aktivitami. Spencer přisuzuje nadbytek energie především vyšším zvířatům, která podle něho jsou efektivnější v zabezpečování uspokojování svých základních potřeb. Proto jim pak zbývá více energie i času k provádění jiných nenutných činností. Také dítě nebo mládě, o které pečují rodiče, disponuje přebytkem energie a volného času, protože je nemusí věnovat vykonávání „vážných“ životních činností.</a:t>
            </a:r>
          </a:p>
          <a:p>
            <a:pPr marL="72000" indent="0" algn="just">
              <a:buNone/>
            </a:pPr>
            <a:endParaRPr lang="cs-CZ" sz="1800" b="1" dirty="0"/>
          </a:p>
        </p:txBody>
      </p:sp>
    </p:spTree>
    <p:extLst>
      <p:ext uri="{BB962C8B-B14F-4D97-AF65-F5344CB8AC3E}">
        <p14:creationId xmlns:p14="http://schemas.microsoft.com/office/powerpoint/2010/main" val="2338556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Rekapitulační teorii hry</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lnSpc>
                <a:spcPct val="90000"/>
              </a:lnSpc>
              <a:buFontTx/>
              <a:buNone/>
            </a:pPr>
            <a:r>
              <a:rPr lang="cs-CZ" altLang="cs-CZ" dirty="0"/>
              <a:t>Americký profesor psychologie a pedagogiky </a:t>
            </a:r>
            <a:r>
              <a:rPr lang="cs-CZ" altLang="cs-CZ" dirty="0" err="1"/>
              <a:t>Stenley</a:t>
            </a:r>
            <a:r>
              <a:rPr lang="cs-CZ" altLang="cs-CZ" dirty="0"/>
              <a:t> </a:t>
            </a:r>
            <a:r>
              <a:rPr lang="cs-CZ" altLang="cs-CZ" sz="2800" dirty="0" err="1"/>
              <a:t>Hall</a:t>
            </a:r>
            <a:r>
              <a:rPr lang="cs-CZ" altLang="cs-CZ" sz="2800" dirty="0"/>
              <a:t> (1846-1924) vycházel z Darwinovy evoluční teorie. Podle něj vlastně dítě „kopíruje“ vývoj celého lidstva. Hry jsou </a:t>
            </a:r>
            <a:r>
              <a:rPr lang="cs-CZ" altLang="cs-CZ" sz="2800" dirty="0" err="1"/>
              <a:t>Hallem</a:t>
            </a:r>
            <a:r>
              <a:rPr lang="cs-CZ" altLang="cs-CZ" sz="2800" dirty="0"/>
              <a:t> považovány za projev vrozených tendencí, které vedou děti k provádění </a:t>
            </a:r>
            <a:r>
              <a:rPr lang="cs-CZ" altLang="cs-CZ" sz="2800" dirty="0" err="1"/>
              <a:t>hrových</a:t>
            </a:r>
            <a:r>
              <a:rPr lang="cs-CZ" altLang="cs-CZ" sz="2800" dirty="0"/>
              <a:t> činností v pevném zákonitém sledu, který by měl být shodný se sledem základních fází historického vývoje lidstva. </a:t>
            </a:r>
          </a:p>
          <a:p>
            <a:pPr marL="72000" indent="0" algn="just">
              <a:buNone/>
            </a:pPr>
            <a:endParaRPr lang="cs-CZ" sz="1800" b="1" dirty="0"/>
          </a:p>
        </p:txBody>
      </p:sp>
    </p:spTree>
    <p:extLst>
      <p:ext uri="{BB962C8B-B14F-4D97-AF65-F5344CB8AC3E}">
        <p14:creationId xmlns:p14="http://schemas.microsoft.com/office/powerpoint/2010/main" val="349990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Teorie přípravy na život </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lnSpc>
                <a:spcPct val="90000"/>
              </a:lnSpc>
              <a:buFontTx/>
              <a:buNone/>
            </a:pPr>
            <a:r>
              <a:rPr lang="cs-CZ" altLang="cs-CZ" dirty="0"/>
              <a:t>Německý filozof Karl Gross (1861-1946) </a:t>
            </a:r>
            <a:r>
              <a:rPr lang="cs-CZ" altLang="cs-CZ" sz="2800" dirty="0"/>
              <a:t>hru vymezuje srovnáváním s „vážnými“ činnostmi, které jsou u člověka reprezentovány především prací. Tvrdil, že hrou se všechna mláďata připravují na život, učí se dovednostem, které budou potřebovat v dospělosti. Podle Grosse je tedy hra protikladem vážných činností, ale zároveň plní funkci přípravy pro jejich vykonávání. </a:t>
            </a:r>
          </a:p>
          <a:p>
            <a:pPr marL="72000" indent="0" algn="just">
              <a:buNone/>
            </a:pPr>
            <a:endParaRPr lang="cs-CZ" sz="1800" b="1" dirty="0"/>
          </a:p>
        </p:txBody>
      </p:sp>
    </p:spTree>
    <p:extLst>
      <p:ext uri="{BB962C8B-B14F-4D97-AF65-F5344CB8AC3E}">
        <p14:creationId xmlns:p14="http://schemas.microsoft.com/office/powerpoint/2010/main" val="60359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dirty="0"/>
              <a:t>Psychoanalýzy</a:t>
            </a:r>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marL="609600" indent="-609600">
              <a:lnSpc>
                <a:spcPct val="90000"/>
              </a:lnSpc>
              <a:buNone/>
              <a:defRPr/>
            </a:pPr>
            <a:r>
              <a:rPr lang="cs-CZ" altLang="cs-CZ" dirty="0"/>
              <a:t>Sigmund Freud zdůraznil význam hry jako projevu nevědomí, a tedy jako prostředku k vyrovnání s emočními konflikty na symbolické rovině a tím dala podnět k rozvoji psychoterapie hrou.</a:t>
            </a:r>
          </a:p>
          <a:p>
            <a:pPr marL="609600" indent="-609600" eaLnBrk="1" hangingPunct="1">
              <a:lnSpc>
                <a:spcPct val="90000"/>
              </a:lnSpc>
              <a:buFontTx/>
              <a:buNone/>
              <a:defRPr/>
            </a:pPr>
            <a:r>
              <a:rPr lang="cs-CZ" altLang="cs-CZ" dirty="0"/>
              <a:t>Přisuzuje hře dvojí funkci:</a:t>
            </a:r>
          </a:p>
          <a:p>
            <a:pPr marL="609600" indent="-609600" eaLnBrk="1" hangingPunct="1">
              <a:lnSpc>
                <a:spcPct val="90000"/>
              </a:lnSpc>
              <a:defRPr/>
            </a:pPr>
            <a:r>
              <a:rPr lang="cs-CZ" altLang="cs-CZ" dirty="0"/>
              <a:t>hra může být činností, do níž dítě bezprostředně nebo zprostředkovaně promítá svá přání a v níž hledá jejich náhradní uspokojení, nebo činností, do níž promítá své konflikty či jiné potíže a jejímž prostřednictvím se pokouší o jejich řešení;</a:t>
            </a:r>
          </a:p>
          <a:p>
            <a:pPr marL="609600" indent="-609600" eaLnBrk="1" hangingPunct="1">
              <a:lnSpc>
                <a:spcPct val="90000"/>
              </a:lnSpc>
              <a:defRPr/>
            </a:pPr>
            <a:r>
              <a:rPr lang="cs-CZ" altLang="cs-CZ" dirty="0"/>
              <a:t>hra může sloužit jako prostředek ke snižování napětí, které v dítěti vyvolalo prožití určitých událostí.</a:t>
            </a:r>
          </a:p>
          <a:p>
            <a:pPr marL="72000" indent="0" algn="just">
              <a:buNone/>
            </a:pPr>
            <a:endParaRPr lang="cs-CZ" sz="1800" b="1" dirty="0"/>
          </a:p>
        </p:txBody>
      </p:sp>
    </p:spTree>
    <p:extLst>
      <p:ext uri="{BB962C8B-B14F-4D97-AF65-F5344CB8AC3E}">
        <p14:creationId xmlns:p14="http://schemas.microsoft.com/office/powerpoint/2010/main" val="114127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171EBFB-646D-46D4-8807-D6B896123B5B}"/>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AC11B5A7-61D7-41F4-895C-8DFF4BD562D7}"/>
              </a:ext>
            </a:extLst>
          </p:cNvPr>
          <p:cNvSpPr>
            <a:spLocks noGrp="1"/>
          </p:cNvSpPr>
          <p:nvPr>
            <p:ph type="title"/>
          </p:nvPr>
        </p:nvSpPr>
        <p:spPr/>
        <p:txBody>
          <a:bodyPr/>
          <a:lstStyle/>
          <a:p>
            <a:r>
              <a:rPr lang="cs-CZ" altLang="cs-CZ" dirty="0"/>
              <a:t>Obsah:</a:t>
            </a:r>
            <a:endParaRPr lang="en-US" dirty="0"/>
          </a:p>
        </p:txBody>
      </p:sp>
      <p:sp>
        <p:nvSpPr>
          <p:cNvPr id="5" name="Zástupný obsah 4">
            <a:extLst>
              <a:ext uri="{FF2B5EF4-FFF2-40B4-BE49-F238E27FC236}">
                <a16:creationId xmlns:a16="http://schemas.microsoft.com/office/drawing/2014/main" id="{6A953E24-EFF3-4E01-A46E-DE148CAD195C}"/>
              </a:ext>
            </a:extLst>
          </p:cNvPr>
          <p:cNvSpPr>
            <a:spLocks noGrp="1"/>
          </p:cNvSpPr>
          <p:nvPr>
            <p:ph idx="1"/>
          </p:nvPr>
        </p:nvSpPr>
        <p:spPr/>
        <p:txBody>
          <a:bodyPr/>
          <a:lstStyle/>
          <a:p>
            <a:pPr marL="609600" indent="-609600" eaLnBrk="1" hangingPunct="1">
              <a:lnSpc>
                <a:spcPct val="90000"/>
              </a:lnSpc>
              <a:buFontTx/>
              <a:buAutoNum type="arabicPeriod"/>
            </a:pPr>
            <a:r>
              <a:rPr lang="cs-CZ" altLang="cs-CZ" dirty="0"/>
              <a:t>Vymezení pojmu hra</a:t>
            </a:r>
            <a:r>
              <a:rPr lang="cs-CZ" altLang="cs-CZ" dirty="0">
                <a:latin typeface="Arial" panose="020B0604020202020204" pitchFamily="34" charset="0"/>
              </a:rPr>
              <a:t>, její funkce.</a:t>
            </a:r>
          </a:p>
          <a:p>
            <a:pPr marL="609600" indent="-609600" eaLnBrk="1" hangingPunct="1">
              <a:lnSpc>
                <a:spcPct val="90000"/>
              </a:lnSpc>
              <a:buFontTx/>
              <a:buAutoNum type="arabicPeriod"/>
            </a:pPr>
            <a:r>
              <a:rPr lang="cs-CZ" altLang="cs-CZ" dirty="0"/>
              <a:t>Teorie hry</a:t>
            </a:r>
            <a:r>
              <a:rPr lang="cs-CZ" altLang="cs-CZ" dirty="0">
                <a:latin typeface="Arial" panose="020B0604020202020204" pitchFamily="34" charset="0"/>
              </a:rPr>
              <a:t>.</a:t>
            </a:r>
          </a:p>
          <a:p>
            <a:pPr marL="609600" indent="-609600" eaLnBrk="1" hangingPunct="1">
              <a:lnSpc>
                <a:spcPct val="90000"/>
              </a:lnSpc>
              <a:buFontTx/>
              <a:buAutoNum type="arabicPeriod"/>
            </a:pPr>
            <a:r>
              <a:rPr lang="cs-CZ" altLang="cs-CZ" dirty="0"/>
              <a:t>Zákonitosti hry.</a:t>
            </a:r>
            <a:r>
              <a:rPr lang="cs-CZ" altLang="cs-CZ" dirty="0">
                <a:latin typeface="Arial" panose="020B0604020202020204" pitchFamily="34" charset="0"/>
              </a:rPr>
              <a:t> </a:t>
            </a:r>
          </a:p>
          <a:p>
            <a:pPr marL="609600" indent="-609600" eaLnBrk="1" hangingPunct="1">
              <a:lnSpc>
                <a:spcPct val="90000"/>
              </a:lnSpc>
              <a:buFontTx/>
              <a:buAutoNum type="arabicPeriod"/>
            </a:pPr>
            <a:r>
              <a:rPr lang="cs-CZ" altLang="cs-CZ" dirty="0"/>
              <a:t>Charakteristické znaky hry.</a:t>
            </a:r>
            <a:endParaRPr lang="cs-CZ" altLang="cs-CZ" dirty="0">
              <a:latin typeface="Arial" panose="020B0604020202020204" pitchFamily="34" charset="0"/>
            </a:endParaRPr>
          </a:p>
          <a:p>
            <a:pPr marL="609600" indent="-609600" eaLnBrk="1" hangingPunct="1">
              <a:lnSpc>
                <a:spcPct val="90000"/>
              </a:lnSpc>
              <a:buFontTx/>
              <a:buAutoNum type="arabicPeriod"/>
            </a:pPr>
            <a:r>
              <a:rPr lang="cs-CZ" altLang="cs-CZ" dirty="0"/>
              <a:t>Principy her.</a:t>
            </a:r>
          </a:p>
          <a:p>
            <a:pPr marL="609600" indent="-609600" eaLnBrk="1" hangingPunct="1">
              <a:lnSpc>
                <a:spcPct val="90000"/>
              </a:lnSpc>
              <a:buFontTx/>
              <a:buAutoNum type="arabicPeriod"/>
            </a:pPr>
            <a:r>
              <a:rPr lang="cs-CZ" altLang="cs-CZ" dirty="0"/>
              <a:t>Role učitele.</a:t>
            </a:r>
          </a:p>
          <a:p>
            <a:pPr marL="609600" indent="-609600" eaLnBrk="1" hangingPunct="1">
              <a:lnSpc>
                <a:spcPct val="90000"/>
              </a:lnSpc>
              <a:buFontTx/>
              <a:buAutoNum type="arabicPeriod"/>
            </a:pPr>
            <a:r>
              <a:rPr lang="cs-CZ" altLang="cs-CZ" dirty="0"/>
              <a:t>Hračka.</a:t>
            </a:r>
          </a:p>
          <a:p>
            <a:pPr marL="72000" indent="0">
              <a:buNone/>
            </a:pPr>
            <a:endParaRPr lang="en-US" dirty="0"/>
          </a:p>
        </p:txBody>
      </p:sp>
    </p:spTree>
    <p:extLst>
      <p:ext uri="{BB962C8B-B14F-4D97-AF65-F5344CB8AC3E}">
        <p14:creationId xmlns:p14="http://schemas.microsoft.com/office/powerpoint/2010/main" val="3541949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3. Zákonitosti hry</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lnSpc>
                <a:spcPct val="90000"/>
              </a:lnSpc>
              <a:buFontTx/>
              <a:buNone/>
            </a:pPr>
            <a:r>
              <a:rPr lang="cs-CZ" altLang="cs-CZ" sz="2800" dirty="0"/>
              <a:t>Hra podléhá ve vývoji jedince určitým zákonitostem a stejně jako psychické funkce, se podle určitých stadií vyvíjí.</a:t>
            </a:r>
          </a:p>
          <a:p>
            <a:pPr eaLnBrk="1" hangingPunct="1">
              <a:lnSpc>
                <a:spcPct val="90000"/>
              </a:lnSpc>
              <a:buFontTx/>
              <a:buNone/>
            </a:pPr>
            <a:endParaRPr lang="cs-CZ" altLang="cs-CZ" sz="2800" dirty="0"/>
          </a:p>
          <a:p>
            <a:pPr eaLnBrk="1" hangingPunct="1">
              <a:lnSpc>
                <a:spcPct val="90000"/>
              </a:lnSpc>
              <a:buFontTx/>
              <a:buNone/>
            </a:pPr>
            <a:r>
              <a:rPr lang="cs-CZ" altLang="cs-CZ" sz="2800" dirty="0"/>
              <a:t>Znalost těchto stadií usnadňuje sledování a </a:t>
            </a:r>
            <a:r>
              <a:rPr lang="cs-CZ" altLang="cs-CZ" sz="2800" dirty="0">
                <a:solidFill>
                  <a:schemeClr val="accent1"/>
                </a:solidFill>
              </a:rPr>
              <a:t>rozbor dětské hry</a:t>
            </a:r>
            <a:r>
              <a:rPr lang="cs-CZ" altLang="cs-CZ" sz="2800" dirty="0"/>
              <a:t>, která se svým obsahem, formou, trváním i sociálním zaměřením liší jednak podle věku a jednak podle individuálních zvláštností každého jednotlivého dítěte. </a:t>
            </a:r>
          </a:p>
          <a:p>
            <a:pPr marL="72000" indent="0" algn="just">
              <a:buNone/>
            </a:pPr>
            <a:endParaRPr lang="cs-CZ" sz="1800" b="1" dirty="0"/>
          </a:p>
        </p:txBody>
      </p:sp>
    </p:spTree>
    <p:extLst>
      <p:ext uri="{BB962C8B-B14F-4D97-AF65-F5344CB8AC3E}">
        <p14:creationId xmlns:p14="http://schemas.microsoft.com/office/powerpoint/2010/main" val="1795690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Vývojová stadia podle </a:t>
            </a:r>
            <a:r>
              <a:rPr lang="cs-CZ" altLang="cs-CZ" dirty="0" err="1"/>
              <a:t>Piageta</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marL="72000" indent="0">
              <a:lnSpc>
                <a:spcPct val="100000"/>
              </a:lnSpc>
              <a:buNone/>
              <a:defRPr/>
            </a:pPr>
            <a:r>
              <a:rPr lang="cs-CZ" dirty="0"/>
              <a:t>4 období, ale jen 2 jsou Preprimární:</a:t>
            </a:r>
          </a:p>
          <a:p>
            <a:pPr>
              <a:lnSpc>
                <a:spcPct val="100000"/>
              </a:lnSpc>
              <a:defRPr/>
            </a:pPr>
            <a:r>
              <a:rPr lang="cs-CZ" b="1" dirty="0"/>
              <a:t>Senzomotorické</a:t>
            </a:r>
            <a:r>
              <a:rPr lang="cs-CZ" dirty="0"/>
              <a:t> – narození až 18 měsíců, opakování jednoduché a zvládnuté činnosti, postupně obměny, experimenty, manipulace s předměty, explorace</a:t>
            </a:r>
          </a:p>
          <a:p>
            <a:pPr>
              <a:lnSpc>
                <a:spcPct val="100000"/>
              </a:lnSpc>
              <a:defRPr/>
            </a:pPr>
            <a:r>
              <a:rPr lang="cs-CZ" b="1" dirty="0"/>
              <a:t>Symbolická reprezentace </a:t>
            </a:r>
            <a:r>
              <a:rPr lang="cs-CZ" dirty="0"/>
              <a:t>– 2 roky až 7 let, dítě opakuje, co se již naučilo, ale na symbolické či slovní úrovni</a:t>
            </a:r>
          </a:p>
          <a:p>
            <a:pPr marL="0" indent="0">
              <a:lnSpc>
                <a:spcPct val="100000"/>
              </a:lnSpc>
              <a:buFont typeface="Arial" panose="020B0604020202020204" pitchFamily="34" charset="0"/>
              <a:buNone/>
              <a:defRPr/>
            </a:pPr>
            <a:endParaRPr lang="cs-CZ" dirty="0"/>
          </a:p>
          <a:p>
            <a:pPr marL="0" indent="0">
              <a:lnSpc>
                <a:spcPct val="100000"/>
              </a:lnSpc>
              <a:buFont typeface="Arial" panose="020B0604020202020204" pitchFamily="34" charset="0"/>
              <a:buNone/>
              <a:defRPr/>
            </a:pPr>
            <a:r>
              <a:rPr lang="cs-CZ" dirty="0"/>
              <a:t>Dítě musí absolvovat každé stadium, aby mohlo postoupit dál.</a:t>
            </a:r>
          </a:p>
          <a:p>
            <a:pPr marL="72000" indent="0" algn="just">
              <a:buNone/>
            </a:pPr>
            <a:endParaRPr lang="cs-CZ" sz="1800" b="1" dirty="0"/>
          </a:p>
        </p:txBody>
      </p:sp>
    </p:spTree>
    <p:extLst>
      <p:ext uri="{BB962C8B-B14F-4D97-AF65-F5344CB8AC3E}">
        <p14:creationId xmlns:p14="http://schemas.microsoft.com/office/powerpoint/2010/main" val="31632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lnSpc>
                <a:spcPct val="90000"/>
              </a:lnSpc>
              <a:buFontTx/>
              <a:buNone/>
            </a:pPr>
            <a:r>
              <a:rPr lang="cs-CZ" altLang="cs-CZ" sz="2800" dirty="0"/>
              <a:t>Mezi ukazatele stupně vývoje hry patří:</a:t>
            </a:r>
          </a:p>
          <a:p>
            <a:pPr eaLnBrk="1" hangingPunct="1">
              <a:lnSpc>
                <a:spcPct val="90000"/>
              </a:lnSpc>
            </a:pPr>
            <a:r>
              <a:rPr lang="cs-CZ" altLang="cs-CZ" sz="2800" dirty="0"/>
              <a:t>samostatnost</a:t>
            </a:r>
          </a:p>
          <a:p>
            <a:pPr eaLnBrk="1" hangingPunct="1">
              <a:lnSpc>
                <a:spcPct val="90000"/>
              </a:lnSpc>
            </a:pPr>
            <a:r>
              <a:rPr lang="cs-CZ" altLang="cs-CZ" sz="2800" dirty="0"/>
              <a:t>plánovitost</a:t>
            </a:r>
          </a:p>
          <a:p>
            <a:pPr eaLnBrk="1" hangingPunct="1">
              <a:lnSpc>
                <a:spcPct val="90000"/>
              </a:lnSpc>
            </a:pPr>
            <a:r>
              <a:rPr lang="cs-CZ" altLang="cs-CZ" sz="2800" dirty="0"/>
              <a:t>soustředěnost</a:t>
            </a:r>
          </a:p>
          <a:p>
            <a:pPr eaLnBrk="1" hangingPunct="1">
              <a:lnSpc>
                <a:spcPct val="90000"/>
              </a:lnSpc>
            </a:pPr>
            <a:r>
              <a:rPr lang="cs-CZ" altLang="cs-CZ" sz="2800" dirty="0"/>
              <a:t>zastoupení jednotlivých druhů her</a:t>
            </a:r>
          </a:p>
          <a:p>
            <a:pPr eaLnBrk="1" hangingPunct="1">
              <a:lnSpc>
                <a:spcPct val="90000"/>
              </a:lnSpc>
            </a:pPr>
            <a:r>
              <a:rPr lang="cs-CZ" altLang="cs-CZ" sz="2800" dirty="0"/>
              <a:t>obsahová náplň hry, její bohatost a tvořivost</a:t>
            </a:r>
          </a:p>
          <a:p>
            <a:pPr eaLnBrk="1" hangingPunct="1">
              <a:lnSpc>
                <a:spcPct val="90000"/>
              </a:lnSpc>
              <a:buFontTx/>
              <a:buNone/>
            </a:pPr>
            <a:endParaRPr lang="cs-CZ" altLang="cs-CZ" sz="2800" dirty="0"/>
          </a:p>
          <a:p>
            <a:pPr eaLnBrk="1" hangingPunct="1">
              <a:lnSpc>
                <a:spcPct val="90000"/>
              </a:lnSpc>
              <a:buFontTx/>
              <a:buNone/>
            </a:pPr>
            <a:r>
              <a:rPr lang="cs-CZ" altLang="cs-CZ" sz="2800" dirty="0"/>
              <a:t>Ranější nebo pozdější nástup určitého druhu nebo fáze </a:t>
            </a:r>
            <a:r>
              <a:rPr lang="cs-CZ" altLang="cs-CZ" sz="2800" dirty="0" err="1"/>
              <a:t>hrové</a:t>
            </a:r>
            <a:r>
              <a:rPr lang="cs-CZ" altLang="cs-CZ" sz="2800" dirty="0"/>
              <a:t> činnosti může být orientačním ukazatelem vyspělosti dítěte a odlišnost může signalizovat vývojové poruchy a zpoždění.</a:t>
            </a:r>
          </a:p>
          <a:p>
            <a:pPr marL="72000" indent="0" algn="just">
              <a:buNone/>
            </a:pPr>
            <a:endParaRPr lang="cs-CZ" sz="1800" b="1" dirty="0"/>
          </a:p>
        </p:txBody>
      </p:sp>
    </p:spTree>
    <p:extLst>
      <p:ext uri="{BB962C8B-B14F-4D97-AF65-F5344CB8AC3E}">
        <p14:creationId xmlns:p14="http://schemas.microsoft.com/office/powerpoint/2010/main" val="192546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fontAlgn="auto" hangingPunct="1">
              <a:spcAft>
                <a:spcPts val="0"/>
              </a:spcAft>
              <a:buFontTx/>
              <a:buNone/>
              <a:defRPr/>
            </a:pPr>
            <a:r>
              <a:rPr lang="cs-CZ" altLang="cs-CZ" sz="2400" dirty="0"/>
              <a:t>K náhodné činnosti pro činnost samu, jako je tomu u batolat, přistupuje postupně v předškolním věku záměr, plán a cíl, rozšiřuje se obsah hry. </a:t>
            </a:r>
          </a:p>
          <a:p>
            <a:pPr eaLnBrk="1" fontAlgn="auto" hangingPunct="1">
              <a:spcAft>
                <a:spcPts val="0"/>
              </a:spcAft>
              <a:buFontTx/>
              <a:buNone/>
              <a:defRPr/>
            </a:pPr>
            <a:endParaRPr lang="cs-CZ" altLang="cs-CZ" sz="2400" dirty="0"/>
          </a:p>
          <a:p>
            <a:pPr eaLnBrk="1" fontAlgn="auto" hangingPunct="1">
              <a:spcAft>
                <a:spcPts val="0"/>
              </a:spcAft>
              <a:buFontTx/>
              <a:buNone/>
              <a:defRPr/>
            </a:pPr>
            <a:r>
              <a:rPr lang="cs-CZ" altLang="cs-CZ" sz="2400" dirty="0"/>
              <a:t>Podrobně se dělením her z hlediska vývoje dítěte a s tím spojeným typem činnosti zabývá Příhoda (1966), jednodušší dělení uvádí </a:t>
            </a:r>
            <a:r>
              <a:rPr lang="cs-CZ" altLang="cs-CZ" sz="2400" dirty="0" err="1"/>
              <a:t>Duplinský</a:t>
            </a:r>
            <a:r>
              <a:rPr lang="cs-CZ" altLang="cs-CZ" sz="2400" dirty="0"/>
              <a:t> (1993), v současné době se podrobně hrou zabývala Suchánková (2014). </a:t>
            </a:r>
          </a:p>
          <a:p>
            <a:pPr marL="72000" indent="0" algn="just">
              <a:buNone/>
            </a:pPr>
            <a:endParaRPr lang="cs-CZ" sz="1800" b="1" dirty="0"/>
          </a:p>
        </p:txBody>
      </p:sp>
    </p:spTree>
    <p:extLst>
      <p:ext uri="{BB962C8B-B14F-4D97-AF65-F5344CB8AC3E}">
        <p14:creationId xmlns:p14="http://schemas.microsoft.com/office/powerpoint/2010/main" val="3064309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Dělení her</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fontAlgn="auto" hangingPunct="1">
              <a:spcAft>
                <a:spcPts val="0"/>
              </a:spcAft>
              <a:defRPr/>
            </a:pPr>
            <a:r>
              <a:rPr lang="cs-CZ" altLang="cs-CZ" sz="2400" dirty="0"/>
              <a:t>Hry manipulační</a:t>
            </a:r>
          </a:p>
          <a:p>
            <a:pPr eaLnBrk="1" fontAlgn="auto" hangingPunct="1">
              <a:spcAft>
                <a:spcPts val="0"/>
              </a:spcAft>
              <a:defRPr/>
            </a:pPr>
            <a:r>
              <a:rPr lang="cs-CZ" altLang="cs-CZ" sz="2400" dirty="0"/>
              <a:t>Konstruktivní</a:t>
            </a:r>
          </a:p>
          <a:p>
            <a:pPr eaLnBrk="1" fontAlgn="auto" hangingPunct="1">
              <a:spcAft>
                <a:spcPts val="0"/>
              </a:spcAft>
              <a:defRPr/>
            </a:pPr>
            <a:r>
              <a:rPr lang="cs-CZ" altLang="cs-CZ" sz="2400" dirty="0"/>
              <a:t>Napodobivé</a:t>
            </a:r>
          </a:p>
          <a:p>
            <a:pPr eaLnBrk="1" fontAlgn="auto" hangingPunct="1">
              <a:spcAft>
                <a:spcPts val="0"/>
              </a:spcAft>
              <a:defRPr/>
            </a:pPr>
            <a:r>
              <a:rPr lang="cs-CZ" altLang="cs-CZ" sz="2400" dirty="0"/>
              <a:t>Námětové</a:t>
            </a:r>
          </a:p>
          <a:p>
            <a:pPr eaLnBrk="1" fontAlgn="auto" hangingPunct="1">
              <a:spcAft>
                <a:spcPts val="0"/>
              </a:spcAft>
              <a:defRPr/>
            </a:pPr>
            <a:r>
              <a:rPr lang="cs-CZ" altLang="cs-CZ" sz="2400" dirty="0"/>
              <a:t>Fantazijní</a:t>
            </a:r>
          </a:p>
          <a:p>
            <a:pPr eaLnBrk="1" fontAlgn="auto" hangingPunct="1">
              <a:spcAft>
                <a:spcPts val="0"/>
              </a:spcAft>
              <a:defRPr/>
            </a:pPr>
            <a:r>
              <a:rPr lang="cs-CZ" altLang="cs-CZ" sz="2400" dirty="0"/>
              <a:t>Kombinační</a:t>
            </a:r>
          </a:p>
          <a:p>
            <a:pPr algn="r" eaLnBrk="1" fontAlgn="auto" hangingPunct="1">
              <a:spcAft>
                <a:spcPts val="0"/>
              </a:spcAft>
              <a:buFontTx/>
              <a:buNone/>
              <a:defRPr/>
            </a:pPr>
            <a:r>
              <a:rPr lang="cs-CZ" altLang="cs-CZ" sz="2400" dirty="0" err="1"/>
              <a:t>Duplinský</a:t>
            </a:r>
            <a:r>
              <a:rPr lang="cs-CZ" altLang="cs-CZ" sz="2400" dirty="0"/>
              <a:t> (1993)</a:t>
            </a:r>
          </a:p>
          <a:p>
            <a:pPr marL="72000" indent="0" algn="just">
              <a:buNone/>
            </a:pPr>
            <a:endParaRPr lang="cs-CZ" sz="1800" b="1" dirty="0"/>
          </a:p>
        </p:txBody>
      </p:sp>
    </p:spTree>
    <p:extLst>
      <p:ext uri="{BB962C8B-B14F-4D97-AF65-F5344CB8AC3E}">
        <p14:creationId xmlns:p14="http://schemas.microsoft.com/office/powerpoint/2010/main" val="254791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Vývoj sociálních rolí</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fontAlgn="auto" hangingPunct="1">
              <a:lnSpc>
                <a:spcPct val="80000"/>
              </a:lnSpc>
              <a:spcAft>
                <a:spcPts val="0"/>
              </a:spcAft>
              <a:defRPr/>
            </a:pPr>
            <a:r>
              <a:rPr lang="cs-CZ" altLang="cs-CZ" dirty="0"/>
              <a:t>monolog při paralelní hře batolat</a:t>
            </a:r>
          </a:p>
          <a:p>
            <a:pPr eaLnBrk="1" fontAlgn="auto" hangingPunct="1">
              <a:lnSpc>
                <a:spcPct val="80000"/>
              </a:lnSpc>
              <a:spcAft>
                <a:spcPts val="0"/>
              </a:spcAft>
              <a:defRPr/>
            </a:pPr>
            <a:r>
              <a:rPr lang="cs-CZ" altLang="cs-CZ" dirty="0"/>
              <a:t>hra s dětským partnerem</a:t>
            </a:r>
          </a:p>
          <a:p>
            <a:pPr eaLnBrk="1" fontAlgn="auto" hangingPunct="1">
              <a:lnSpc>
                <a:spcPct val="80000"/>
              </a:lnSpc>
              <a:spcAft>
                <a:spcPts val="0"/>
              </a:spcAft>
              <a:defRPr/>
            </a:pPr>
            <a:r>
              <a:rPr lang="cs-CZ" altLang="cs-CZ" dirty="0"/>
              <a:t>kolem třetího roku se objevuje tzv. hra společná – asociativní,  kdy se děti podílejí na společných projektech, poskytují si materiál, pracují společně</a:t>
            </a:r>
          </a:p>
          <a:p>
            <a:pPr eaLnBrk="1" fontAlgn="auto" hangingPunct="1">
              <a:lnSpc>
                <a:spcPct val="80000"/>
              </a:lnSpc>
              <a:spcAft>
                <a:spcPts val="0"/>
              </a:spcAft>
              <a:defRPr/>
            </a:pPr>
            <a:r>
              <a:rPr lang="cs-CZ" altLang="cs-CZ" dirty="0"/>
              <a:t>v předškolním období jsou již schopné hry kooperativní, rozdělují si role a každé dítě přispívá ke společnému projektu osobitým dílem, takže jde o organizovanou spolupráci </a:t>
            </a:r>
          </a:p>
          <a:p>
            <a:pPr algn="r" eaLnBrk="1" fontAlgn="auto" hangingPunct="1">
              <a:lnSpc>
                <a:spcPct val="80000"/>
              </a:lnSpc>
              <a:spcAft>
                <a:spcPts val="0"/>
              </a:spcAft>
              <a:buFontTx/>
              <a:buNone/>
              <a:defRPr/>
            </a:pPr>
            <a:r>
              <a:rPr lang="cs-CZ" altLang="cs-CZ" dirty="0"/>
              <a:t>(</a:t>
            </a:r>
            <a:r>
              <a:rPr lang="cs-CZ" altLang="cs-CZ" dirty="0" err="1"/>
              <a:t>Langmeier</a:t>
            </a:r>
            <a:r>
              <a:rPr lang="cs-CZ" altLang="cs-CZ" dirty="0"/>
              <a:t>, Krejčířová, 1998)</a:t>
            </a:r>
          </a:p>
          <a:p>
            <a:pPr marL="72000" indent="0" algn="just">
              <a:buNone/>
            </a:pPr>
            <a:endParaRPr lang="cs-CZ" sz="1800" b="1" dirty="0"/>
          </a:p>
        </p:txBody>
      </p:sp>
    </p:spTree>
    <p:extLst>
      <p:ext uri="{BB962C8B-B14F-4D97-AF65-F5344CB8AC3E}">
        <p14:creationId xmlns:p14="http://schemas.microsoft.com/office/powerpoint/2010/main" val="3199463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sz="4000" dirty="0"/>
              <a:t>4. Charakteristické znaky hry</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marL="609600" indent="-609600" eaLnBrk="1" fontAlgn="auto" hangingPunct="1">
              <a:lnSpc>
                <a:spcPct val="100000"/>
              </a:lnSpc>
              <a:spcAft>
                <a:spcPts val="0"/>
              </a:spcAft>
              <a:defRPr/>
            </a:pPr>
            <a:r>
              <a:rPr lang="cs-CZ" altLang="cs-CZ" sz="2800" dirty="0"/>
              <a:t>Spontánnost</a:t>
            </a:r>
          </a:p>
          <a:p>
            <a:pPr marL="609600" indent="-609600" eaLnBrk="1" fontAlgn="auto" hangingPunct="1">
              <a:lnSpc>
                <a:spcPct val="100000"/>
              </a:lnSpc>
              <a:spcAft>
                <a:spcPts val="0"/>
              </a:spcAft>
              <a:defRPr/>
            </a:pPr>
            <a:r>
              <a:rPr lang="cs-CZ" altLang="cs-CZ" sz="2800" dirty="0"/>
              <a:t>Zaujetí</a:t>
            </a:r>
          </a:p>
          <a:p>
            <a:pPr marL="609600" indent="-609600" eaLnBrk="1" fontAlgn="auto" hangingPunct="1">
              <a:lnSpc>
                <a:spcPct val="100000"/>
              </a:lnSpc>
              <a:spcAft>
                <a:spcPts val="0"/>
              </a:spcAft>
              <a:defRPr/>
            </a:pPr>
            <a:r>
              <a:rPr lang="cs-CZ" altLang="cs-CZ" sz="2800" dirty="0"/>
              <a:t>Radost</a:t>
            </a:r>
          </a:p>
          <a:p>
            <a:pPr marL="609600" indent="-609600" eaLnBrk="1" fontAlgn="auto" hangingPunct="1">
              <a:lnSpc>
                <a:spcPct val="100000"/>
              </a:lnSpc>
              <a:spcAft>
                <a:spcPts val="0"/>
              </a:spcAft>
              <a:defRPr/>
            </a:pPr>
            <a:r>
              <a:rPr lang="cs-CZ" altLang="cs-CZ" sz="2800" dirty="0"/>
              <a:t>Tvořivost</a:t>
            </a:r>
          </a:p>
          <a:p>
            <a:pPr marL="609600" indent="-609600" eaLnBrk="1" fontAlgn="auto" hangingPunct="1">
              <a:lnSpc>
                <a:spcPct val="100000"/>
              </a:lnSpc>
              <a:spcAft>
                <a:spcPts val="0"/>
              </a:spcAft>
              <a:defRPr/>
            </a:pPr>
            <a:r>
              <a:rPr lang="cs-CZ" altLang="cs-CZ" sz="2800" dirty="0"/>
              <a:t>Fantazie</a:t>
            </a:r>
          </a:p>
          <a:p>
            <a:pPr marL="609600" indent="-609600" eaLnBrk="1" fontAlgn="auto" hangingPunct="1">
              <a:lnSpc>
                <a:spcPct val="100000"/>
              </a:lnSpc>
              <a:spcAft>
                <a:spcPts val="0"/>
              </a:spcAft>
              <a:defRPr/>
            </a:pPr>
            <a:r>
              <a:rPr lang="cs-CZ" altLang="cs-CZ" sz="2800" dirty="0"/>
              <a:t>Opakování</a:t>
            </a:r>
          </a:p>
          <a:p>
            <a:pPr marL="609600" indent="-609600" eaLnBrk="1" fontAlgn="auto" hangingPunct="1">
              <a:lnSpc>
                <a:spcPct val="100000"/>
              </a:lnSpc>
              <a:spcAft>
                <a:spcPts val="0"/>
              </a:spcAft>
              <a:defRPr/>
            </a:pPr>
            <a:r>
              <a:rPr lang="cs-CZ" altLang="cs-CZ" sz="2800" dirty="0"/>
              <a:t>Přijetí role</a:t>
            </a:r>
          </a:p>
          <a:p>
            <a:pPr marL="72000" indent="0" algn="just">
              <a:buNone/>
            </a:pPr>
            <a:endParaRPr lang="cs-CZ" sz="1800" b="1" dirty="0"/>
          </a:p>
        </p:txBody>
      </p:sp>
    </p:spTree>
    <p:extLst>
      <p:ext uri="{BB962C8B-B14F-4D97-AF65-F5344CB8AC3E}">
        <p14:creationId xmlns:p14="http://schemas.microsoft.com/office/powerpoint/2010/main" val="1928377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lnSpc>
                <a:spcPct val="80000"/>
              </a:lnSpc>
              <a:buFontTx/>
              <a:buNone/>
            </a:pPr>
            <a:r>
              <a:rPr lang="cs-CZ" altLang="cs-CZ" sz="2800" dirty="0"/>
              <a:t>Příhoda (1966) uvádí tyto znaky hry:</a:t>
            </a:r>
          </a:p>
          <a:p>
            <a:pPr marL="72000" indent="0" eaLnBrk="1" hangingPunct="1">
              <a:lnSpc>
                <a:spcPct val="80000"/>
              </a:lnSpc>
              <a:buNone/>
            </a:pPr>
            <a:r>
              <a:rPr lang="cs-CZ" altLang="cs-CZ" sz="2800" dirty="0"/>
              <a:t>nezištnost, svoboda, spontánnost, přímé uspokojení potřeb a přání, okamžité uspokojení, stálý růst, náladovost, plýtvavost, uskutečňuje se pokusem a chybou, nahodilost, uskutečňuje se za účasti fantazie, symboličnost, </a:t>
            </a:r>
            <a:r>
              <a:rPr lang="cs-CZ" altLang="cs-CZ" sz="2800" dirty="0" err="1"/>
              <a:t>ledajakost</a:t>
            </a:r>
            <a:r>
              <a:rPr lang="cs-CZ" altLang="cs-CZ" sz="2800" dirty="0"/>
              <a:t>, děje se z dobré vůle, snadnost, prostředek k odpočinku, </a:t>
            </a:r>
            <a:r>
              <a:rPr lang="cs-CZ" altLang="cs-CZ" sz="2800" dirty="0" err="1"/>
              <a:t>zotavivost</a:t>
            </a:r>
            <a:r>
              <a:rPr lang="cs-CZ" altLang="cs-CZ" sz="2800" dirty="0"/>
              <a:t>, schematičnost, subjektivnost, nadbytečnost a marnost, význam její je oddělen od věcí, podnětem jejím je nadbytek síly, je sobě cílem i prostředkem.</a:t>
            </a:r>
          </a:p>
          <a:p>
            <a:pPr marL="72000" indent="0" algn="just">
              <a:buNone/>
            </a:pPr>
            <a:endParaRPr lang="cs-CZ" sz="1800" b="1" dirty="0"/>
          </a:p>
        </p:txBody>
      </p:sp>
    </p:spTree>
    <p:extLst>
      <p:ext uri="{BB962C8B-B14F-4D97-AF65-F5344CB8AC3E}">
        <p14:creationId xmlns:p14="http://schemas.microsoft.com/office/powerpoint/2010/main" val="3609325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sz="4000" dirty="0"/>
              <a:t>5. </a:t>
            </a:r>
            <a:r>
              <a:rPr lang="cs-CZ" altLang="cs-CZ" sz="4000" b="1" dirty="0"/>
              <a:t>Principy her</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marL="742950" indent="-742950" eaLnBrk="1" hangingPunct="1">
              <a:buFontTx/>
              <a:buAutoNum type="arabicPeriod"/>
            </a:pPr>
            <a:r>
              <a:rPr lang="cs-CZ" altLang="cs-CZ" dirty="0"/>
              <a:t>Náhoda</a:t>
            </a:r>
          </a:p>
          <a:p>
            <a:pPr marL="742950" indent="-742950" eaLnBrk="1" hangingPunct="1">
              <a:buFontTx/>
              <a:buAutoNum type="arabicPeriod"/>
            </a:pPr>
            <a:r>
              <a:rPr lang="cs-CZ" altLang="cs-CZ" dirty="0"/>
              <a:t>Proměna</a:t>
            </a:r>
          </a:p>
          <a:p>
            <a:pPr marL="742950" indent="-742950" eaLnBrk="1" hangingPunct="1">
              <a:buFontTx/>
              <a:buAutoNum type="arabicPeriod"/>
            </a:pPr>
            <a:r>
              <a:rPr lang="cs-CZ" altLang="cs-CZ" dirty="0"/>
              <a:t>Závrať</a:t>
            </a:r>
          </a:p>
          <a:p>
            <a:pPr marL="742950" indent="-742950" eaLnBrk="1" hangingPunct="1">
              <a:buFontTx/>
              <a:buAutoNum type="arabicPeriod"/>
            </a:pPr>
            <a:r>
              <a:rPr lang="cs-CZ" altLang="cs-CZ" dirty="0"/>
              <a:t>Soutěž/zápas</a:t>
            </a:r>
          </a:p>
          <a:p>
            <a:pPr marL="0" indent="0" algn="r" eaLnBrk="1" hangingPunct="1">
              <a:buNone/>
            </a:pPr>
            <a:r>
              <a:rPr lang="en-US" b="0" i="0" dirty="0" err="1">
                <a:solidFill>
                  <a:srgbClr val="3A3A3A"/>
                </a:solidFill>
                <a:effectLst/>
                <a:latin typeface="Open Sans" panose="020B0606030504020204" pitchFamily="34" charset="0"/>
              </a:rPr>
              <a:t>Caillois</a:t>
            </a:r>
            <a:r>
              <a:rPr lang="en-US" b="0" i="0" dirty="0">
                <a:solidFill>
                  <a:srgbClr val="3A3A3A"/>
                </a:solidFill>
                <a:effectLst/>
                <a:latin typeface="Open Sans" panose="020B0606030504020204" pitchFamily="34" charset="0"/>
              </a:rPr>
              <a:t>, 1998</a:t>
            </a:r>
            <a:endParaRPr lang="cs-CZ" altLang="cs-CZ" dirty="0"/>
          </a:p>
          <a:p>
            <a:pPr marL="72000" indent="0" algn="just">
              <a:buNone/>
            </a:pPr>
            <a:endParaRPr lang="cs-CZ" sz="1800" b="1" dirty="0"/>
          </a:p>
        </p:txBody>
      </p:sp>
    </p:spTree>
    <p:extLst>
      <p:ext uri="{BB962C8B-B14F-4D97-AF65-F5344CB8AC3E}">
        <p14:creationId xmlns:p14="http://schemas.microsoft.com/office/powerpoint/2010/main" val="4139273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b="1" dirty="0"/>
              <a:t>Princip</a:t>
            </a:r>
            <a:r>
              <a:rPr lang="cs-CZ" altLang="cs-CZ" b="1" i="1" dirty="0"/>
              <a:t> </a:t>
            </a:r>
            <a:r>
              <a:rPr lang="cs-CZ" altLang="cs-CZ" b="1" i="1" dirty="0" err="1"/>
              <a:t>alea</a:t>
            </a:r>
            <a:r>
              <a:rPr lang="cs-CZ" altLang="cs-CZ" b="1" dirty="0"/>
              <a:t> – náhoda</a:t>
            </a:r>
            <a:r>
              <a:rPr lang="cs-CZ" altLang="cs-CZ" dirty="0"/>
              <a:t> </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marL="72000" indent="0" eaLnBrk="1" fontAlgn="auto" hangingPunct="1">
              <a:lnSpc>
                <a:spcPct val="100000"/>
              </a:lnSpc>
              <a:spcAft>
                <a:spcPts val="0"/>
              </a:spcAft>
              <a:buNone/>
              <a:defRPr/>
            </a:pPr>
            <a:r>
              <a:rPr lang="cs-CZ" altLang="cs-CZ" sz="2800" dirty="0"/>
              <a:t>Motivací k hraní her založených na principu náhody je chuť vzdát se vlastní vůle a počkat na výrok osudu. Snad je v té motivaci kousek životního moudra, že ne všechno člověk může ovlivnit svými činy a rozumem a někdy nezbývá než čekat na výrok osudu. Při hodu kostkou mi nepomůže, že jsem nejsilnější, nejchytřejší a nejrychlejší,  štěstěna naděluje jak chce a nenechá se přemluvit. Prohrát s osudem není ponižující.</a:t>
            </a:r>
          </a:p>
          <a:p>
            <a:pPr marL="72000" indent="0" algn="just">
              <a:buNone/>
            </a:pPr>
            <a:endParaRPr lang="cs-CZ" sz="1800" b="1" dirty="0"/>
          </a:p>
        </p:txBody>
      </p:sp>
    </p:spTree>
    <p:extLst>
      <p:ext uri="{BB962C8B-B14F-4D97-AF65-F5344CB8AC3E}">
        <p14:creationId xmlns:p14="http://schemas.microsoft.com/office/powerpoint/2010/main" val="316175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171EBFB-646D-46D4-8807-D6B896123B5B}"/>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AC11B5A7-61D7-41F4-895C-8DFF4BD562D7}"/>
              </a:ext>
            </a:extLst>
          </p:cNvPr>
          <p:cNvSpPr>
            <a:spLocks noGrp="1"/>
          </p:cNvSpPr>
          <p:nvPr>
            <p:ph type="title"/>
          </p:nvPr>
        </p:nvSpPr>
        <p:spPr/>
        <p:txBody>
          <a:bodyPr/>
          <a:lstStyle/>
          <a:p>
            <a:r>
              <a:rPr lang="cs-CZ" altLang="cs-CZ" dirty="0"/>
              <a:t>1. Vymezení pojmu hra</a:t>
            </a:r>
            <a:endParaRPr lang="en-US" dirty="0"/>
          </a:p>
        </p:txBody>
      </p:sp>
      <p:sp>
        <p:nvSpPr>
          <p:cNvPr id="5" name="Zástupný obsah 4">
            <a:extLst>
              <a:ext uri="{FF2B5EF4-FFF2-40B4-BE49-F238E27FC236}">
                <a16:creationId xmlns:a16="http://schemas.microsoft.com/office/drawing/2014/main" id="{6A953E24-EFF3-4E01-A46E-DE148CAD195C}"/>
              </a:ext>
            </a:extLst>
          </p:cNvPr>
          <p:cNvSpPr>
            <a:spLocks noGrp="1"/>
          </p:cNvSpPr>
          <p:nvPr>
            <p:ph idx="1"/>
          </p:nvPr>
        </p:nvSpPr>
        <p:spPr/>
        <p:txBody>
          <a:bodyPr/>
          <a:lstStyle/>
          <a:p>
            <a:pPr eaLnBrk="1" fontAlgn="auto" hangingPunct="1">
              <a:spcAft>
                <a:spcPts val="0"/>
              </a:spcAft>
              <a:buFontTx/>
              <a:buNone/>
              <a:defRPr/>
            </a:pPr>
            <a:r>
              <a:rPr lang="cs-CZ" altLang="cs-CZ" sz="2400" i="1" dirty="0"/>
              <a:t>Dětská hra je </a:t>
            </a:r>
            <a:r>
              <a:rPr lang="cs-CZ" altLang="cs-CZ" sz="2400" i="1" dirty="0">
                <a:solidFill>
                  <a:schemeClr val="tx2"/>
                </a:solidFill>
              </a:rPr>
              <a:t>spontánní nevnucená činnost</a:t>
            </a:r>
            <a:r>
              <a:rPr lang="cs-CZ" altLang="cs-CZ" sz="2400" i="1" dirty="0"/>
              <a:t>, která je sama sobě účelem. Hra je dětem vážnou věcí. Není jenom kratochvílí a zábavou, ale rozumovou prací a školou myšlení. Je pro děti studiem ve věku, kdy o studiu v pravém slova smyslu není ani řeči. Hrát si – znamená pro děti veseliti se ve světě vlastních výplodů a výtvorů. Ke hře je dítě vedeno pudem. Musí si hrát, jako musí jíst a spát.</a:t>
            </a:r>
            <a:endParaRPr lang="cs-CZ" altLang="cs-CZ" sz="2400" dirty="0"/>
          </a:p>
          <a:p>
            <a:pPr algn="r" eaLnBrk="1" fontAlgn="auto" hangingPunct="1">
              <a:spcAft>
                <a:spcPts val="0"/>
              </a:spcAft>
              <a:buFontTx/>
              <a:buNone/>
              <a:defRPr/>
            </a:pPr>
            <a:r>
              <a:rPr lang="cs-CZ" altLang="cs-CZ" sz="1800" dirty="0"/>
              <a:t>Stanislav Vrána, 1946</a:t>
            </a:r>
            <a:endParaRPr lang="cs-CZ" altLang="cs-CZ" sz="1800" b="1" dirty="0"/>
          </a:p>
          <a:p>
            <a:pPr marL="72000" indent="0">
              <a:buNone/>
            </a:pPr>
            <a:endParaRPr lang="en-US" dirty="0"/>
          </a:p>
        </p:txBody>
      </p:sp>
    </p:spTree>
    <p:extLst>
      <p:ext uri="{BB962C8B-B14F-4D97-AF65-F5344CB8AC3E}">
        <p14:creationId xmlns:p14="http://schemas.microsoft.com/office/powerpoint/2010/main" val="4134108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sz="4000" b="1" dirty="0"/>
              <a:t>Princip </a:t>
            </a:r>
            <a:r>
              <a:rPr lang="cs-CZ" altLang="cs-CZ" sz="4000" b="1" i="1" dirty="0"/>
              <a:t>mimikry – </a:t>
            </a:r>
            <a:r>
              <a:rPr lang="cs-CZ" altLang="cs-CZ" sz="4000" b="1" dirty="0"/>
              <a:t>proměna, nápodoba</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marL="72000" indent="0" eaLnBrk="1" fontAlgn="auto" hangingPunct="1">
              <a:lnSpc>
                <a:spcPct val="100000"/>
              </a:lnSpc>
              <a:spcAft>
                <a:spcPts val="0"/>
              </a:spcAft>
              <a:buNone/>
              <a:defRPr/>
            </a:pPr>
            <a:r>
              <a:rPr lang="cs-CZ" altLang="cs-CZ" sz="2800" dirty="0"/>
              <a:t>Motivací je chuť proměnit se a vzít na sebe cizí podobu. Vyzkoušet si ji a zase vrátit, nechci si ji nechat, jsem ráda, že jsem sama sebou,  ale je okouzlující být na chvíli někým jiným.</a:t>
            </a:r>
          </a:p>
          <a:p>
            <a:pPr marL="72000" indent="0" algn="just">
              <a:buNone/>
            </a:pPr>
            <a:endParaRPr lang="cs-CZ" sz="1800" b="1" dirty="0"/>
          </a:p>
        </p:txBody>
      </p:sp>
    </p:spTree>
    <p:extLst>
      <p:ext uri="{BB962C8B-B14F-4D97-AF65-F5344CB8AC3E}">
        <p14:creationId xmlns:p14="http://schemas.microsoft.com/office/powerpoint/2010/main" val="2291552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b="1" dirty="0"/>
              <a:t>Princip </a:t>
            </a:r>
            <a:r>
              <a:rPr lang="cs-CZ" altLang="cs-CZ" b="1" i="1" dirty="0" err="1"/>
              <a:t>ilinx</a:t>
            </a:r>
            <a:r>
              <a:rPr lang="cs-CZ" altLang="cs-CZ" b="1" i="1" dirty="0"/>
              <a:t> – </a:t>
            </a:r>
            <a:r>
              <a:rPr lang="cs-CZ" altLang="cs-CZ" b="1" dirty="0"/>
              <a:t>závrať</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marL="72000" indent="0" eaLnBrk="1" fontAlgn="auto" hangingPunct="1">
              <a:lnSpc>
                <a:spcPct val="100000"/>
              </a:lnSpc>
              <a:spcAft>
                <a:spcPts val="0"/>
              </a:spcAft>
              <a:buNone/>
              <a:defRPr/>
            </a:pPr>
            <a:r>
              <a:rPr lang="cs-CZ" altLang="cs-CZ" sz="2800" dirty="0"/>
              <a:t>Motivací her z principu závratě je touha porušit stabilitu svého těla či duše. A třeba chvíli létat jako pták vznášet se nebo si zamotat hlavu, chodit s hlavou v oblacích, nechat se unést a poplést si hlavu. </a:t>
            </a:r>
          </a:p>
          <a:p>
            <a:pPr marL="72000" indent="0" algn="just">
              <a:buNone/>
            </a:pPr>
            <a:endParaRPr lang="cs-CZ" sz="1800" b="1" dirty="0"/>
          </a:p>
        </p:txBody>
      </p:sp>
    </p:spTree>
    <p:extLst>
      <p:ext uri="{BB962C8B-B14F-4D97-AF65-F5344CB8AC3E}">
        <p14:creationId xmlns:p14="http://schemas.microsoft.com/office/powerpoint/2010/main" val="744456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sz="4000" b="1" dirty="0"/>
              <a:t>Princip </a:t>
            </a:r>
            <a:r>
              <a:rPr lang="cs-CZ" altLang="cs-CZ" sz="4000" b="1" i="1" dirty="0"/>
              <a:t>agón – </a:t>
            </a:r>
            <a:r>
              <a:rPr lang="cs-CZ" altLang="cs-CZ" sz="4000" b="1" dirty="0"/>
              <a:t>soutěž, zápas</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marL="72000" indent="0" eaLnBrk="1" hangingPunct="1">
              <a:lnSpc>
                <a:spcPct val="80000"/>
              </a:lnSpc>
              <a:buNone/>
            </a:pPr>
            <a:r>
              <a:rPr lang="cs-CZ" altLang="cs-CZ" sz="2000" b="1" dirty="0"/>
              <a:t>A</a:t>
            </a:r>
            <a:r>
              <a:rPr lang="cs-CZ" altLang="cs-CZ" sz="2000" dirty="0"/>
              <a:t>. </a:t>
            </a:r>
            <a:r>
              <a:rPr lang="cs-CZ" altLang="cs-CZ" sz="2000" b="1" dirty="0"/>
              <a:t>Ctižádost zvítězit v soutěži, která má řádná pravidla. Přemoci soupeře a být lepší než </a:t>
            </a:r>
            <a:r>
              <a:rPr lang="cs-CZ" altLang="cs-CZ" sz="2000" b="1" dirty="0" err="1"/>
              <a:t>oni.Být</a:t>
            </a:r>
            <a:r>
              <a:rPr lang="cs-CZ" altLang="cs-CZ" sz="2000" b="1" dirty="0"/>
              <a:t> dobrý, lepší, nejlepší ze všech. Být vítěz. </a:t>
            </a:r>
            <a:r>
              <a:rPr lang="cs-CZ" altLang="cs-CZ" sz="2000" dirty="0"/>
              <a:t>Tato motivace je pro mnoho lidí spjata s nepřekonatelnými překážkami danými vrozenými dispozicemi či omezenými nějakým handicapem. Těžko může malý a slabý jedinec vyniknout ve sportu, porazit silné spoluhráče. Beznaděj na vítězství jej může od činnosti odradit nebo vést k nečestnému jednání.</a:t>
            </a:r>
          </a:p>
          <a:p>
            <a:pPr marL="72000" indent="0" eaLnBrk="1" hangingPunct="1">
              <a:lnSpc>
                <a:spcPct val="80000"/>
              </a:lnSpc>
              <a:buNone/>
            </a:pPr>
            <a:endParaRPr lang="cs-CZ" altLang="cs-CZ" sz="2000" b="1" dirty="0"/>
          </a:p>
          <a:p>
            <a:pPr marL="72000" indent="0" eaLnBrk="1" hangingPunct="1">
              <a:lnSpc>
                <a:spcPct val="80000"/>
              </a:lnSpc>
              <a:buNone/>
            </a:pPr>
            <a:r>
              <a:rPr lang="cs-CZ" altLang="cs-CZ" sz="2000" b="1" dirty="0"/>
              <a:t>B. Ctižádost překonat sám sebe, posunout své dovednosti či vědomosti,  dosáhnout lepšího výkonu nebo času než jsem dosáhl včera. Při této motivaci jsem sám sobě soupeřem. </a:t>
            </a:r>
            <a:r>
              <a:rPr lang="cs-CZ" altLang="cs-CZ" sz="2000" dirty="0"/>
              <a:t>Měřím svůj posun  ve vztahu k předchozímu výkonu a je v mých silách posouvat se dále, protože cíl je dosažitelný. </a:t>
            </a:r>
          </a:p>
          <a:p>
            <a:pPr marL="72000" indent="0" eaLnBrk="1" hangingPunct="1">
              <a:lnSpc>
                <a:spcPct val="80000"/>
              </a:lnSpc>
              <a:buNone/>
            </a:pPr>
            <a:endParaRPr lang="cs-CZ" altLang="cs-CZ" sz="2000" b="1" i="1" u="sng" dirty="0"/>
          </a:p>
          <a:p>
            <a:pPr marL="72000" indent="0" eaLnBrk="1" hangingPunct="1">
              <a:lnSpc>
                <a:spcPct val="80000"/>
              </a:lnSpc>
              <a:buNone/>
            </a:pPr>
            <a:r>
              <a:rPr lang="cs-CZ" altLang="cs-CZ" sz="2000" b="1" dirty="0"/>
              <a:t>C. Zápolení. </a:t>
            </a:r>
            <a:r>
              <a:rPr lang="cs-CZ" altLang="cs-CZ" sz="2000" dirty="0"/>
              <a:t>Děti i my dospělí si rádi poměřujeme své síly s někým druhým. Ne proto, abychom za každou cenu zvítězili, ale jen tak, zkusit si, co dokážu, jak jsem na tom, co vydrží můj protějšek. Děti se kočkují jako všechna mláďata (koťata, štěňata aj.), my dospělí se sázíme, provokujeme, o nic nejde, nemusím zvítězit, je to jen legrace. </a:t>
            </a:r>
          </a:p>
          <a:p>
            <a:pPr marL="72000" indent="0" algn="just">
              <a:buNone/>
            </a:pPr>
            <a:endParaRPr lang="cs-CZ" sz="1800" b="1" dirty="0"/>
          </a:p>
        </p:txBody>
      </p:sp>
    </p:spTree>
    <p:extLst>
      <p:ext uri="{BB962C8B-B14F-4D97-AF65-F5344CB8AC3E}">
        <p14:creationId xmlns:p14="http://schemas.microsoft.com/office/powerpoint/2010/main" val="913689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dirty="0"/>
              <a:t>6. Role učitele</a:t>
            </a:r>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marL="609600" indent="-609600">
              <a:lnSpc>
                <a:spcPct val="80000"/>
              </a:lnSpc>
              <a:defRPr/>
            </a:pPr>
            <a:r>
              <a:rPr lang="cs-CZ" altLang="cs-CZ" dirty="0"/>
              <a:t>Zasahování  </a:t>
            </a:r>
          </a:p>
          <a:p>
            <a:pPr marL="609600" indent="-609600">
              <a:lnSpc>
                <a:spcPct val="80000"/>
              </a:lnSpc>
              <a:defRPr/>
            </a:pPr>
            <a:r>
              <a:rPr lang="cs-CZ" altLang="cs-CZ" dirty="0"/>
              <a:t>Doba</a:t>
            </a:r>
          </a:p>
          <a:p>
            <a:pPr marL="609600" indent="-609600">
              <a:lnSpc>
                <a:spcPct val="80000"/>
              </a:lnSpc>
              <a:defRPr/>
            </a:pPr>
            <a:r>
              <a:rPr lang="cs-CZ" altLang="cs-CZ" dirty="0"/>
              <a:t>Prostředí </a:t>
            </a:r>
          </a:p>
          <a:p>
            <a:pPr marL="72000" indent="0" algn="just">
              <a:buNone/>
            </a:pPr>
            <a:endParaRPr lang="cs-CZ" sz="1800" b="1" dirty="0"/>
          </a:p>
        </p:txBody>
      </p:sp>
    </p:spTree>
    <p:extLst>
      <p:ext uri="{BB962C8B-B14F-4D97-AF65-F5344CB8AC3E}">
        <p14:creationId xmlns:p14="http://schemas.microsoft.com/office/powerpoint/2010/main" val="1740680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Zasahování</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a:lnSpc>
                <a:spcPct val="90000"/>
              </a:lnSpc>
              <a:buFontTx/>
              <a:buNone/>
            </a:pPr>
            <a:r>
              <a:rPr lang="cs-CZ" altLang="cs-CZ" dirty="0"/>
              <a:t>Úspěšné zasahování má klíčový význam, má-li se hra plně rozvinout. Christian Schiller, ředitel obecné školy, jednou velmi příhodně o zasahování napsal: </a:t>
            </a:r>
            <a:r>
              <a:rPr lang="cs-CZ" altLang="cs-CZ" i="1" dirty="0"/>
              <a:t>Vždycky říkám učitelům: Nechte děti na pokoji, dokud nepotřebují pomoc, ale pamatujte si, že až ta chvíle nastane, pravděpodobně nepřijdou a neřeknou vám to. Odhadnout tuto chvíli je základem umění, jak učit malé děti. </a:t>
            </a:r>
            <a:r>
              <a:rPr lang="cs-CZ" altLang="cs-CZ" dirty="0"/>
              <a:t>(</a:t>
            </a:r>
            <a:r>
              <a:rPr lang="cs-CZ" altLang="cs-CZ" dirty="0" err="1"/>
              <a:t>Brierly</a:t>
            </a:r>
            <a:r>
              <a:rPr lang="cs-CZ" altLang="cs-CZ" dirty="0"/>
              <a:t>, 1996, s.74) </a:t>
            </a:r>
          </a:p>
          <a:p>
            <a:pPr>
              <a:lnSpc>
                <a:spcPct val="90000"/>
              </a:lnSpc>
              <a:buFontTx/>
              <a:buNone/>
            </a:pPr>
            <a:r>
              <a:rPr lang="cs-CZ" altLang="cs-CZ" dirty="0"/>
              <a:t>Předčasný zásah může narušit učení, neboť dítěti musí být dopřána možnost dělat tytéž věci stále znovu. </a:t>
            </a:r>
            <a:endParaRPr lang="cs-CZ" altLang="cs-CZ" i="1" dirty="0"/>
          </a:p>
          <a:p>
            <a:pPr marL="72000" indent="0" algn="just">
              <a:buNone/>
            </a:pPr>
            <a:endParaRPr lang="cs-CZ" sz="1800" b="1" dirty="0"/>
          </a:p>
        </p:txBody>
      </p:sp>
    </p:spTree>
    <p:extLst>
      <p:ext uri="{BB962C8B-B14F-4D97-AF65-F5344CB8AC3E}">
        <p14:creationId xmlns:p14="http://schemas.microsoft.com/office/powerpoint/2010/main" val="2983581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Doba</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a:lnSpc>
                <a:spcPct val="90000"/>
              </a:lnSpc>
              <a:buFontTx/>
              <a:buNone/>
            </a:pPr>
            <a:r>
              <a:rPr lang="cs-CZ" altLang="cs-CZ" sz="2800" dirty="0"/>
              <a:t>Pokud jde o čas, děti by neměly být honěny z jedné činnosti do jiné. Mohou se stát ukvapenými a roztěkanými. </a:t>
            </a:r>
          </a:p>
          <a:p>
            <a:pPr>
              <a:lnSpc>
                <a:spcPct val="90000"/>
              </a:lnSpc>
              <a:buFontTx/>
              <a:buNone/>
            </a:pPr>
            <a:endParaRPr lang="cs-CZ" altLang="cs-CZ" sz="2800" dirty="0"/>
          </a:p>
          <a:p>
            <a:pPr>
              <a:lnSpc>
                <a:spcPct val="90000"/>
              </a:lnSpc>
              <a:buFontTx/>
              <a:buNone/>
            </a:pPr>
            <a:r>
              <a:rPr lang="cs-CZ" altLang="cs-CZ" sz="2800" dirty="0"/>
              <a:t>Poskytnout dostatek času však neznamená ponechat děti samotné. K nezbytným podmínkám patří i zasahování a prostředí pobízející k explorativní činnosti.</a:t>
            </a:r>
          </a:p>
          <a:p>
            <a:pPr>
              <a:lnSpc>
                <a:spcPct val="90000"/>
              </a:lnSpc>
              <a:buFontTx/>
              <a:buNone/>
            </a:pPr>
            <a:endParaRPr lang="cs-CZ" altLang="cs-CZ" sz="2800" dirty="0"/>
          </a:p>
          <a:p>
            <a:pPr>
              <a:lnSpc>
                <a:spcPct val="90000"/>
              </a:lnSpc>
              <a:buFontTx/>
              <a:buNone/>
            </a:pPr>
            <a:r>
              <a:rPr lang="cs-CZ" altLang="cs-CZ" sz="2800" dirty="0"/>
              <a:t>Soustředěnost a touha uspět jsou důležitými složkami a hodnotami hry. Doba soustředění u dítěte může být u každého jiná.</a:t>
            </a:r>
            <a:endParaRPr lang="cs-CZ" altLang="cs-CZ" sz="2800" i="1" dirty="0"/>
          </a:p>
          <a:p>
            <a:pPr marL="72000" indent="0" algn="just">
              <a:buNone/>
            </a:pPr>
            <a:endParaRPr lang="cs-CZ" sz="1800" b="1" dirty="0"/>
          </a:p>
        </p:txBody>
      </p:sp>
    </p:spTree>
    <p:extLst>
      <p:ext uri="{BB962C8B-B14F-4D97-AF65-F5344CB8AC3E}">
        <p14:creationId xmlns:p14="http://schemas.microsoft.com/office/powerpoint/2010/main" val="1074632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Prostředí</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a:buFontTx/>
              <a:buNone/>
            </a:pPr>
            <a:r>
              <a:rPr lang="cs-CZ" altLang="cs-CZ" dirty="0"/>
              <a:t>Prostředí třídy by mělo motivovat k experimentování, představám a povídání. Učitelé těmto aktivitám nesmí bránit tím, že budou udržovat třídu přespříliš upravenou a uklizenou.</a:t>
            </a:r>
          </a:p>
          <a:p>
            <a:pPr marL="72000" indent="0" algn="just">
              <a:buNone/>
            </a:pPr>
            <a:endParaRPr lang="cs-CZ" sz="1800" b="1" dirty="0"/>
          </a:p>
        </p:txBody>
      </p:sp>
    </p:spTree>
    <p:extLst>
      <p:ext uri="{BB962C8B-B14F-4D97-AF65-F5344CB8AC3E}">
        <p14:creationId xmlns:p14="http://schemas.microsoft.com/office/powerpoint/2010/main" val="3143340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sz="4000" dirty="0"/>
              <a:t>7. Hračka</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lnSpc>
                <a:spcPct val="90000"/>
              </a:lnSpc>
            </a:pPr>
            <a:r>
              <a:rPr lang="cs-CZ" altLang="cs-CZ" dirty="0"/>
              <a:t>je materiálem, který hru ovlivňuje a rozvíjí</a:t>
            </a:r>
          </a:p>
          <a:p>
            <a:pPr eaLnBrk="1" hangingPunct="1">
              <a:lnSpc>
                <a:spcPct val="90000"/>
              </a:lnSpc>
            </a:pPr>
            <a:r>
              <a:rPr lang="cs-CZ" altLang="cs-CZ" dirty="0"/>
              <a:t>jde o předměty umožňující přenos zkušeností a informací </a:t>
            </a:r>
            <a:r>
              <a:rPr lang="cs-CZ" altLang="cs-CZ" dirty="0" err="1"/>
              <a:t>společensko</a:t>
            </a:r>
            <a:r>
              <a:rPr lang="cs-CZ" altLang="cs-CZ" dirty="0"/>
              <a:t> – kulturních struktur, které mohou být využívány při výchově a vzdělávání (</a:t>
            </a:r>
            <a:r>
              <a:rPr lang="cs-CZ" altLang="cs-CZ" dirty="0" err="1"/>
              <a:t>Duplinský</a:t>
            </a:r>
            <a:r>
              <a:rPr lang="cs-CZ" altLang="cs-CZ" dirty="0"/>
              <a:t>)</a:t>
            </a:r>
          </a:p>
          <a:p>
            <a:pPr eaLnBrk="1" hangingPunct="1">
              <a:lnSpc>
                <a:spcPct val="90000"/>
              </a:lnSpc>
            </a:pPr>
            <a:r>
              <a:rPr lang="cs-CZ" altLang="cs-CZ" dirty="0"/>
              <a:t>může se stát pomocníkem při komunikaci mezi dítětem a dospělým</a:t>
            </a:r>
          </a:p>
          <a:p>
            <a:pPr eaLnBrk="1" hangingPunct="1">
              <a:lnSpc>
                <a:spcPct val="90000"/>
              </a:lnSpc>
            </a:pPr>
            <a:r>
              <a:rPr lang="cs-CZ" altLang="cs-CZ" dirty="0"/>
              <a:t>vyplňuje prostor, když si dospělí nemohou s dítětem hrát</a:t>
            </a:r>
          </a:p>
          <a:p>
            <a:pPr marL="72000" indent="0" algn="just">
              <a:buNone/>
            </a:pPr>
            <a:endParaRPr lang="cs-CZ" sz="1800" b="1" dirty="0"/>
          </a:p>
        </p:txBody>
      </p:sp>
    </p:spTree>
    <p:extLst>
      <p:ext uri="{BB962C8B-B14F-4D97-AF65-F5344CB8AC3E}">
        <p14:creationId xmlns:p14="http://schemas.microsoft.com/office/powerpoint/2010/main" val="3349176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buFontTx/>
              <a:buNone/>
            </a:pPr>
            <a:r>
              <a:rPr lang="cs-CZ" altLang="cs-CZ" sz="2800" i="1" dirty="0"/>
              <a:t>I když je hra velmi důležitá, nemůžeme dítě nechat napospas jen hračkám, jako jediným prostředkům formujícím jeho psychiku! </a:t>
            </a:r>
          </a:p>
          <a:p>
            <a:pPr algn="r" eaLnBrk="1" hangingPunct="1">
              <a:buFontTx/>
              <a:buNone/>
            </a:pPr>
            <a:r>
              <a:rPr lang="cs-CZ" altLang="cs-CZ" dirty="0"/>
              <a:t>(Matějček, 1996) </a:t>
            </a:r>
          </a:p>
          <a:p>
            <a:pPr marL="72000" indent="0" algn="just">
              <a:buNone/>
            </a:pPr>
            <a:endParaRPr lang="cs-CZ" sz="1800" b="1" dirty="0"/>
          </a:p>
        </p:txBody>
      </p:sp>
    </p:spTree>
    <p:extLst>
      <p:ext uri="{BB962C8B-B14F-4D97-AF65-F5344CB8AC3E}">
        <p14:creationId xmlns:p14="http://schemas.microsoft.com/office/powerpoint/2010/main" val="2433712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Oblíbenost hraček u dětí</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r>
              <a:rPr lang="cs-CZ" altLang="cs-CZ" dirty="0"/>
              <a:t>hračky napodobující skutečnou věc – důvodem je nemožnost hrát si se skutečnými předměty, jakými jsou pračka, vypínač, žehlička atd. nebo představa, že se stávají dospělými (</a:t>
            </a:r>
            <a:r>
              <a:rPr lang="cs-CZ" altLang="cs-CZ" dirty="0" err="1"/>
              <a:t>Millarová</a:t>
            </a:r>
            <a:r>
              <a:rPr lang="cs-CZ" altLang="cs-CZ" dirty="0"/>
              <a:t>, 1978) </a:t>
            </a:r>
          </a:p>
          <a:p>
            <a:pPr eaLnBrk="1" hangingPunct="1"/>
            <a:r>
              <a:rPr lang="cs-CZ" altLang="cs-CZ" dirty="0"/>
              <a:t>pro děti je důležitá tvarová a barevná blízkost k reálnému vzoru </a:t>
            </a:r>
          </a:p>
          <a:p>
            <a:pPr marL="72000" indent="0" algn="just">
              <a:buNone/>
            </a:pPr>
            <a:endParaRPr lang="cs-CZ" sz="1800" b="1" dirty="0"/>
          </a:p>
        </p:txBody>
      </p:sp>
    </p:spTree>
    <p:extLst>
      <p:ext uri="{BB962C8B-B14F-4D97-AF65-F5344CB8AC3E}">
        <p14:creationId xmlns:p14="http://schemas.microsoft.com/office/powerpoint/2010/main" val="281864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22F4C25-E58A-4DEE-9C37-B0813CAA4D09}"/>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20252F27-83B6-4FA0-924F-90D44498990C}"/>
              </a:ext>
            </a:extLst>
          </p:cNvPr>
          <p:cNvSpPr>
            <a:spLocks noGrp="1"/>
          </p:cNvSpPr>
          <p:nvPr>
            <p:ph type="title"/>
          </p:nvPr>
        </p:nvSpPr>
        <p:spPr/>
        <p:txBody>
          <a:bodyPr/>
          <a:lstStyle/>
          <a:p>
            <a:endParaRPr lang="en-US" dirty="0"/>
          </a:p>
        </p:txBody>
      </p:sp>
      <p:sp>
        <p:nvSpPr>
          <p:cNvPr id="5" name="Zástupný obsah 4">
            <a:extLst>
              <a:ext uri="{FF2B5EF4-FFF2-40B4-BE49-F238E27FC236}">
                <a16:creationId xmlns:a16="http://schemas.microsoft.com/office/drawing/2014/main" id="{5CE499B0-8CBC-232A-1342-426F858C525F}"/>
              </a:ext>
            </a:extLst>
          </p:cNvPr>
          <p:cNvSpPr>
            <a:spLocks noGrp="1"/>
          </p:cNvSpPr>
          <p:nvPr>
            <p:ph idx="1"/>
          </p:nvPr>
        </p:nvSpPr>
        <p:spPr/>
        <p:txBody>
          <a:bodyPr/>
          <a:lstStyle/>
          <a:p>
            <a:pPr eaLnBrk="1" hangingPunct="1">
              <a:lnSpc>
                <a:spcPct val="90000"/>
              </a:lnSpc>
              <a:buFontTx/>
              <a:buNone/>
            </a:pPr>
            <a:r>
              <a:rPr lang="cs-CZ" altLang="cs-CZ" dirty="0"/>
              <a:t>Hra je v předškolním věku činností </a:t>
            </a:r>
            <a:r>
              <a:rPr lang="cs-CZ" altLang="cs-CZ" dirty="0">
                <a:solidFill>
                  <a:srgbClr val="FF0000"/>
                </a:solidFill>
              </a:rPr>
              <a:t>spontánní</a:t>
            </a:r>
            <a:r>
              <a:rPr lang="cs-CZ" altLang="cs-CZ" dirty="0"/>
              <a:t> - </a:t>
            </a:r>
            <a:r>
              <a:rPr lang="cs-CZ" altLang="cs-CZ" i="1" dirty="0"/>
              <a:t>projevující se samovolně, bez vnějších popudů, vznikající bez vědomého úsilí, daný vnitřní zákonitostí. </a:t>
            </a:r>
          </a:p>
          <a:p>
            <a:pPr algn="r" eaLnBrk="1" hangingPunct="1">
              <a:lnSpc>
                <a:spcPct val="90000"/>
              </a:lnSpc>
              <a:buFontTx/>
              <a:buNone/>
            </a:pPr>
            <a:r>
              <a:rPr lang="cs-CZ" altLang="cs-CZ" dirty="0"/>
              <a:t>(Příruční slovník jazyka českého 1948 – 1951, s. 611).</a:t>
            </a:r>
          </a:p>
          <a:p>
            <a:pPr marL="72000" indent="0">
              <a:buNone/>
            </a:pPr>
            <a:endParaRPr lang="en-US" dirty="0"/>
          </a:p>
        </p:txBody>
      </p:sp>
    </p:spTree>
    <p:extLst>
      <p:ext uri="{BB962C8B-B14F-4D97-AF65-F5344CB8AC3E}">
        <p14:creationId xmlns:p14="http://schemas.microsoft.com/office/powerpoint/2010/main" val="3874905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dirty="0"/>
              <a:t>Česká tradice</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lnSpc>
                <a:spcPct val="90000"/>
              </a:lnSpc>
            </a:pPr>
            <a:r>
              <a:rPr lang="cs-CZ" altLang="cs-CZ" sz="2800" dirty="0"/>
              <a:t>hračky mají vysokou kulturní úroveň a dobrou tradici</a:t>
            </a:r>
          </a:p>
          <a:p>
            <a:pPr eaLnBrk="1" hangingPunct="1">
              <a:lnSpc>
                <a:spcPct val="90000"/>
              </a:lnSpc>
            </a:pPr>
            <a:r>
              <a:rPr lang="cs-CZ" altLang="cs-CZ" sz="2800" dirty="0"/>
              <a:t>informační bulletin hračkářského oboru „Hračka“, (lednu  1966) seznamuje s úspěchy tohoto oboru u nás - výstavy  v Paříži v letech 1955 a 1956 (prof. Viktor </a:t>
            </a:r>
            <a:r>
              <a:rPr lang="cs-CZ" altLang="cs-CZ" sz="2800" dirty="0" err="1"/>
              <a:t>Fixl</a:t>
            </a:r>
            <a:r>
              <a:rPr lang="cs-CZ" altLang="cs-CZ" sz="2800" dirty="0"/>
              <a:t>)</a:t>
            </a:r>
          </a:p>
          <a:p>
            <a:pPr eaLnBrk="1" hangingPunct="1">
              <a:lnSpc>
                <a:spcPct val="90000"/>
              </a:lnSpc>
            </a:pPr>
            <a:r>
              <a:rPr lang="cs-CZ" altLang="cs-CZ" sz="2800" dirty="0"/>
              <a:t>oceňována je zejména jejich výchovná a výtvarná stránka i jejich námětová bohatost</a:t>
            </a:r>
          </a:p>
          <a:p>
            <a:pPr eaLnBrk="1" hangingPunct="1">
              <a:lnSpc>
                <a:spcPct val="90000"/>
              </a:lnSpc>
            </a:pPr>
            <a:r>
              <a:rPr lang="cs-CZ" altLang="cs-CZ" sz="2800" dirty="0"/>
              <a:t>v porovnání s dalšími zeměmi jsou české MŠ mnohem vybavenější</a:t>
            </a:r>
          </a:p>
          <a:p>
            <a:pPr marL="72000" indent="0" algn="just">
              <a:buNone/>
            </a:pPr>
            <a:endParaRPr lang="cs-CZ" sz="1800" b="1" dirty="0"/>
          </a:p>
        </p:txBody>
      </p:sp>
    </p:spTree>
    <p:extLst>
      <p:ext uri="{BB962C8B-B14F-4D97-AF65-F5344CB8AC3E}">
        <p14:creationId xmlns:p14="http://schemas.microsoft.com/office/powerpoint/2010/main" val="3422920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94B932-DB53-47DE-A51E-D3224A6C1377}"/>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8847CC65-2D1F-46B1-B639-800BBFE0AF5A}"/>
              </a:ext>
            </a:extLst>
          </p:cNvPr>
          <p:cNvSpPr>
            <a:spLocks noGrp="1"/>
          </p:cNvSpPr>
          <p:nvPr>
            <p:ph type="title"/>
          </p:nvPr>
        </p:nvSpPr>
        <p:spPr/>
        <p:txBody>
          <a:bodyPr/>
          <a:lstStyle/>
          <a:p>
            <a:r>
              <a:rPr lang="cs-CZ" altLang="cs-CZ" sz="4000" dirty="0"/>
              <a:t>Rizika spojená s množstvím hraček</a:t>
            </a:r>
            <a:endParaRPr lang="cs-CZ" dirty="0"/>
          </a:p>
        </p:txBody>
      </p:sp>
      <p:sp>
        <p:nvSpPr>
          <p:cNvPr id="5" name="Zástupný obsah 4">
            <a:extLst>
              <a:ext uri="{FF2B5EF4-FFF2-40B4-BE49-F238E27FC236}">
                <a16:creationId xmlns:a16="http://schemas.microsoft.com/office/drawing/2014/main" id="{A4A5DB72-6F7B-41DE-B1DF-CF6C1C7DAEA6}"/>
              </a:ext>
            </a:extLst>
          </p:cNvPr>
          <p:cNvSpPr>
            <a:spLocks noGrp="1"/>
          </p:cNvSpPr>
          <p:nvPr>
            <p:ph idx="1"/>
          </p:nvPr>
        </p:nvSpPr>
        <p:spPr>
          <a:xfrm>
            <a:off x="720000" y="1669002"/>
            <a:ext cx="10753200" cy="4162998"/>
          </a:xfrm>
        </p:spPr>
        <p:txBody>
          <a:bodyPr/>
          <a:lstStyle/>
          <a:p>
            <a:pPr eaLnBrk="1" hangingPunct="1">
              <a:lnSpc>
                <a:spcPct val="90000"/>
              </a:lnSpc>
            </a:pPr>
            <a:r>
              <a:rPr lang="cs-CZ" altLang="cs-CZ" sz="2800" b="1" dirty="0"/>
              <a:t>Deprivace</a:t>
            </a:r>
            <a:r>
              <a:rPr lang="cs-CZ" altLang="cs-CZ" sz="2800" dirty="0"/>
              <a:t> – malé množství, chudost, malá podnětnost</a:t>
            </a:r>
          </a:p>
          <a:p>
            <a:pPr eaLnBrk="1" hangingPunct="1">
              <a:lnSpc>
                <a:spcPct val="90000"/>
              </a:lnSpc>
            </a:pPr>
            <a:r>
              <a:rPr lang="cs-CZ" altLang="cs-CZ" sz="2800" b="1" dirty="0" err="1"/>
              <a:t>Supersaturace</a:t>
            </a:r>
            <a:r>
              <a:rPr lang="cs-CZ" altLang="cs-CZ" sz="2800" dirty="0"/>
              <a:t> – zahlcení velkým množstvím</a:t>
            </a:r>
          </a:p>
          <a:p>
            <a:pPr eaLnBrk="1" hangingPunct="1">
              <a:lnSpc>
                <a:spcPct val="90000"/>
              </a:lnSpc>
              <a:buFontTx/>
              <a:buNone/>
            </a:pPr>
            <a:endParaRPr lang="cs-CZ" altLang="cs-CZ" sz="2800" dirty="0"/>
          </a:p>
          <a:p>
            <a:pPr eaLnBrk="1" hangingPunct="1">
              <a:lnSpc>
                <a:spcPct val="90000"/>
              </a:lnSpc>
              <a:buFontTx/>
              <a:buNone/>
            </a:pPr>
            <a:r>
              <a:rPr lang="cs-CZ" altLang="cs-CZ" sz="2800" dirty="0"/>
              <a:t>Je důležité najít rovinu mezi těmito dvěma póly tak, aby se hračka stala ve hře přirozenou učební pomůckou, která umožňuje řešení úkolů nanečisto. </a:t>
            </a:r>
          </a:p>
          <a:p>
            <a:pPr eaLnBrk="1" hangingPunct="1">
              <a:lnSpc>
                <a:spcPct val="90000"/>
              </a:lnSpc>
              <a:buFontTx/>
              <a:buNone/>
            </a:pPr>
            <a:endParaRPr lang="cs-CZ" altLang="cs-CZ" sz="2800" dirty="0"/>
          </a:p>
          <a:p>
            <a:pPr eaLnBrk="1" hangingPunct="1">
              <a:lnSpc>
                <a:spcPct val="90000"/>
              </a:lnSpc>
              <a:buFontTx/>
              <a:buNone/>
            </a:pPr>
            <a:r>
              <a:rPr lang="cs-CZ" altLang="cs-CZ" sz="2800" dirty="0"/>
              <a:t>Obecně vzato by se měla vyznačovat rozmanitostí, umožňovat napodobování činnosti dospělých a nechávat prostor pro dětskou fantazii. </a:t>
            </a:r>
          </a:p>
          <a:p>
            <a:pPr marL="72000" indent="0" algn="just">
              <a:buNone/>
            </a:pPr>
            <a:endParaRPr lang="cs-CZ" sz="1800" b="1" dirty="0"/>
          </a:p>
        </p:txBody>
      </p:sp>
    </p:spTree>
    <p:extLst>
      <p:ext uri="{BB962C8B-B14F-4D97-AF65-F5344CB8AC3E}">
        <p14:creationId xmlns:p14="http://schemas.microsoft.com/office/powerpoint/2010/main" val="306408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C016C6C-AEAD-4FDF-BD9F-3D851D634514}"/>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7BB76B05-3F04-4652-8739-958527233DF2}"/>
              </a:ext>
            </a:extLst>
          </p:cNvPr>
          <p:cNvSpPr>
            <a:spLocks noGrp="1"/>
          </p:cNvSpPr>
          <p:nvPr>
            <p:ph type="title"/>
          </p:nvPr>
        </p:nvSpPr>
        <p:spPr/>
        <p:txBody>
          <a:bodyPr/>
          <a:lstStyle/>
          <a:p>
            <a:endParaRPr lang="en-US" dirty="0"/>
          </a:p>
        </p:txBody>
      </p:sp>
      <p:sp>
        <p:nvSpPr>
          <p:cNvPr id="5" name="Zástupný obsah 4">
            <a:extLst>
              <a:ext uri="{FF2B5EF4-FFF2-40B4-BE49-F238E27FC236}">
                <a16:creationId xmlns:a16="http://schemas.microsoft.com/office/drawing/2014/main" id="{17815A32-707C-4D62-ABF7-C9C342BA3B8E}"/>
              </a:ext>
            </a:extLst>
          </p:cNvPr>
          <p:cNvSpPr>
            <a:spLocks noGrp="1"/>
          </p:cNvSpPr>
          <p:nvPr>
            <p:ph idx="1"/>
          </p:nvPr>
        </p:nvSpPr>
        <p:spPr/>
        <p:txBody>
          <a:bodyPr/>
          <a:lstStyle/>
          <a:p>
            <a:pPr marL="0" indent="0" eaLnBrk="1" fontAlgn="auto" hangingPunct="1">
              <a:spcAft>
                <a:spcPts val="0"/>
              </a:spcAft>
              <a:buFont typeface="Arial" panose="020B0604020202020204" pitchFamily="34" charset="0"/>
              <a:buNone/>
              <a:defRPr/>
            </a:pPr>
            <a:r>
              <a:rPr lang="cs-CZ" altLang="cs-CZ" i="1" dirty="0"/>
              <a:t>Spontánní = přirozený, bezprostřední, náhlý, bezděčný, předem neuvážený, ne vždy plně uvědomovaný.</a:t>
            </a:r>
          </a:p>
          <a:p>
            <a:pPr marL="0" indent="0" algn="r" eaLnBrk="1" fontAlgn="auto" hangingPunct="1">
              <a:spcAft>
                <a:spcPts val="0"/>
              </a:spcAft>
              <a:buFont typeface="Arial" panose="020B0604020202020204" pitchFamily="34" charset="0"/>
              <a:buNone/>
              <a:defRPr/>
            </a:pPr>
            <a:r>
              <a:rPr lang="cs-CZ" altLang="cs-CZ" dirty="0"/>
              <a:t>(Hartl, 2004, s. 260)</a:t>
            </a:r>
            <a:r>
              <a:rPr lang="cs-CZ" altLang="cs-CZ" i="1" dirty="0"/>
              <a:t> </a:t>
            </a:r>
          </a:p>
        </p:txBody>
      </p:sp>
    </p:spTree>
    <p:extLst>
      <p:ext uri="{BB962C8B-B14F-4D97-AF65-F5344CB8AC3E}">
        <p14:creationId xmlns:p14="http://schemas.microsoft.com/office/powerpoint/2010/main" val="397516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2A509E7-F108-41D4-8433-0D5334D26030}"/>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8AD218AC-8FBE-4010-B3AA-FF7BAD348A77}"/>
              </a:ext>
            </a:extLst>
          </p:cNvPr>
          <p:cNvSpPr>
            <a:spLocks noGrp="1"/>
          </p:cNvSpPr>
          <p:nvPr>
            <p:ph type="title"/>
          </p:nvPr>
        </p:nvSpPr>
        <p:spPr/>
        <p:txBody>
          <a:bodyPr/>
          <a:lstStyle/>
          <a:p>
            <a:endParaRPr lang="en-US" dirty="0"/>
          </a:p>
        </p:txBody>
      </p:sp>
      <p:sp>
        <p:nvSpPr>
          <p:cNvPr id="5" name="Zástupný obsah 4">
            <a:extLst>
              <a:ext uri="{FF2B5EF4-FFF2-40B4-BE49-F238E27FC236}">
                <a16:creationId xmlns:a16="http://schemas.microsoft.com/office/drawing/2014/main" id="{DDBEE550-18DC-4C76-9830-ED316815BB12}"/>
              </a:ext>
            </a:extLst>
          </p:cNvPr>
          <p:cNvSpPr>
            <a:spLocks noGrp="1"/>
          </p:cNvSpPr>
          <p:nvPr>
            <p:ph idx="1"/>
          </p:nvPr>
        </p:nvSpPr>
        <p:spPr/>
        <p:txBody>
          <a:bodyPr/>
          <a:lstStyle/>
          <a:p>
            <a:pPr eaLnBrk="1" hangingPunct="1">
              <a:lnSpc>
                <a:spcPct val="80000"/>
              </a:lnSpc>
              <a:buFontTx/>
              <a:buNone/>
            </a:pPr>
            <a:r>
              <a:rPr lang="cs-CZ" altLang="cs-CZ" dirty="0"/>
              <a:t>S pojmem hra jsou spojovány přívlastky:</a:t>
            </a:r>
          </a:p>
          <a:p>
            <a:pPr eaLnBrk="1" hangingPunct="1">
              <a:lnSpc>
                <a:spcPct val="80000"/>
              </a:lnSpc>
              <a:buFontTx/>
              <a:buNone/>
            </a:pPr>
            <a:endParaRPr lang="cs-CZ" altLang="cs-CZ" dirty="0"/>
          </a:p>
          <a:p>
            <a:pPr eaLnBrk="1" hangingPunct="1">
              <a:lnSpc>
                <a:spcPct val="80000"/>
              </a:lnSpc>
            </a:pPr>
            <a:r>
              <a:rPr lang="cs-CZ" altLang="cs-CZ" b="1" dirty="0"/>
              <a:t>tvořivá</a:t>
            </a:r>
            <a:r>
              <a:rPr lang="cs-CZ" altLang="cs-CZ" dirty="0"/>
              <a:t> (Program výchovně vzdělávací práce pro jesle a mateřské školy, 1984)</a:t>
            </a:r>
          </a:p>
          <a:p>
            <a:pPr eaLnBrk="1" hangingPunct="1">
              <a:lnSpc>
                <a:spcPct val="80000"/>
              </a:lnSpc>
            </a:pPr>
            <a:r>
              <a:rPr lang="cs-CZ" altLang="cs-CZ" b="1" dirty="0"/>
              <a:t>volná</a:t>
            </a:r>
            <a:r>
              <a:rPr lang="cs-CZ" altLang="cs-CZ" dirty="0"/>
              <a:t> (</a:t>
            </a:r>
            <a:r>
              <a:rPr lang="cs-CZ" altLang="cs-CZ" dirty="0" err="1"/>
              <a:t>Caiatiová</a:t>
            </a:r>
            <a:r>
              <a:rPr lang="cs-CZ" altLang="cs-CZ" dirty="0"/>
              <a:t>, 1995)</a:t>
            </a:r>
          </a:p>
          <a:p>
            <a:pPr eaLnBrk="1" hangingPunct="1">
              <a:lnSpc>
                <a:spcPct val="80000"/>
              </a:lnSpc>
            </a:pPr>
            <a:r>
              <a:rPr lang="cs-CZ" altLang="cs-CZ" b="1" dirty="0"/>
              <a:t>spontánní</a:t>
            </a:r>
            <a:r>
              <a:rPr lang="cs-CZ" altLang="cs-CZ" dirty="0"/>
              <a:t> (Rámcový vzdělávací program pro předškolní vzdělávání 2018).</a:t>
            </a:r>
          </a:p>
          <a:p>
            <a:pPr marL="72000" indent="0">
              <a:buNone/>
            </a:pPr>
            <a:endParaRPr lang="en-US" dirty="0"/>
          </a:p>
        </p:txBody>
      </p:sp>
    </p:spTree>
    <p:extLst>
      <p:ext uri="{BB962C8B-B14F-4D97-AF65-F5344CB8AC3E}">
        <p14:creationId xmlns:p14="http://schemas.microsoft.com/office/powerpoint/2010/main" val="36299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2A509E7-F108-41D4-8433-0D5334D26030}"/>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8AD218AC-8FBE-4010-B3AA-FF7BAD348A77}"/>
              </a:ext>
            </a:extLst>
          </p:cNvPr>
          <p:cNvSpPr>
            <a:spLocks noGrp="1"/>
          </p:cNvSpPr>
          <p:nvPr>
            <p:ph type="title"/>
          </p:nvPr>
        </p:nvSpPr>
        <p:spPr/>
        <p:txBody>
          <a:bodyPr/>
          <a:lstStyle/>
          <a:p>
            <a:endParaRPr lang="en-US" dirty="0"/>
          </a:p>
        </p:txBody>
      </p:sp>
      <p:sp>
        <p:nvSpPr>
          <p:cNvPr id="5" name="Zástupný obsah 4">
            <a:extLst>
              <a:ext uri="{FF2B5EF4-FFF2-40B4-BE49-F238E27FC236}">
                <a16:creationId xmlns:a16="http://schemas.microsoft.com/office/drawing/2014/main" id="{DDBEE550-18DC-4C76-9830-ED316815BB12}"/>
              </a:ext>
            </a:extLst>
          </p:cNvPr>
          <p:cNvSpPr>
            <a:spLocks noGrp="1"/>
          </p:cNvSpPr>
          <p:nvPr>
            <p:ph idx="1"/>
          </p:nvPr>
        </p:nvSpPr>
        <p:spPr/>
        <p:txBody>
          <a:bodyPr/>
          <a:lstStyle/>
          <a:p>
            <a:pPr eaLnBrk="1" hangingPunct="1">
              <a:lnSpc>
                <a:spcPct val="80000"/>
              </a:lnSpc>
              <a:buFontTx/>
              <a:buNone/>
            </a:pPr>
            <a:r>
              <a:rPr lang="cs-CZ" altLang="cs-CZ" dirty="0"/>
              <a:t>Na nepřesnosti s užíváním pojmu hra upozorňuje např. </a:t>
            </a:r>
            <a:r>
              <a:rPr lang="cs-CZ" altLang="cs-CZ" dirty="0" err="1"/>
              <a:t>Langmeier</a:t>
            </a:r>
            <a:r>
              <a:rPr lang="cs-CZ" altLang="cs-CZ" dirty="0"/>
              <a:t>, který preferuje tento termín právě v souvislosti s předškolním obdobím. Domnívá se, že u batolat a v dospělém věku je užívání tohoto pojmu </a:t>
            </a:r>
            <a:r>
              <a:rPr lang="cs-CZ" altLang="cs-CZ" i="1" dirty="0"/>
              <a:t>z vývojově psychologického hlediska snad až nepřípustně rozšířen </a:t>
            </a:r>
            <a:r>
              <a:rPr lang="cs-CZ" altLang="cs-CZ" dirty="0"/>
              <a:t>(</a:t>
            </a:r>
            <a:r>
              <a:rPr lang="cs-CZ" altLang="cs-CZ" dirty="0" err="1"/>
              <a:t>Langmeier</a:t>
            </a:r>
            <a:r>
              <a:rPr lang="cs-CZ" altLang="cs-CZ" dirty="0"/>
              <a:t>, Krejčířová 1998, s.97).</a:t>
            </a:r>
          </a:p>
          <a:p>
            <a:pPr eaLnBrk="1" hangingPunct="1">
              <a:lnSpc>
                <a:spcPct val="80000"/>
              </a:lnSpc>
              <a:buFontTx/>
              <a:buNone/>
            </a:pPr>
            <a:endParaRPr lang="cs-CZ" altLang="cs-CZ" dirty="0"/>
          </a:p>
          <a:p>
            <a:pPr eaLnBrk="1" hangingPunct="1">
              <a:lnSpc>
                <a:spcPct val="80000"/>
              </a:lnSpc>
              <a:buFontTx/>
              <a:buNone/>
            </a:pPr>
            <a:r>
              <a:rPr lang="cs-CZ" altLang="cs-CZ" dirty="0"/>
              <a:t>Mnozí autoři (</a:t>
            </a:r>
            <a:r>
              <a:rPr lang="cs-CZ" altLang="cs-CZ" dirty="0" err="1"/>
              <a:t>Huizinga</a:t>
            </a:r>
            <a:r>
              <a:rPr lang="cs-CZ" altLang="cs-CZ" dirty="0"/>
              <a:t>, 1971; Opravilová 1998; Příhoda, 1966) se shodují v tom, že: </a:t>
            </a:r>
            <a:r>
              <a:rPr lang="cs-CZ" altLang="cs-CZ" i="1" dirty="0"/>
              <a:t>Hra na rozkaz přestává být hrou. Může být nanejvýš nařízenou reprodukcí hry.</a:t>
            </a:r>
            <a:endParaRPr lang="cs-CZ" altLang="cs-CZ" dirty="0"/>
          </a:p>
          <a:p>
            <a:pPr marL="72000" indent="0" algn="just">
              <a:spcBef>
                <a:spcPts val="1200"/>
              </a:spcBef>
              <a:buNone/>
            </a:pPr>
            <a:r>
              <a:rPr lang="cs-CZ" b="1" dirty="0">
                <a:solidFill>
                  <a:srgbClr val="000000"/>
                </a:solidFill>
                <a:effectLst/>
                <a:ea typeface="Calibri" panose="020F0502020204030204" pitchFamily="34" charset="0"/>
              </a:rPr>
              <a:t> </a:t>
            </a:r>
            <a:endParaRPr lang="en-US" dirty="0">
              <a:solidFill>
                <a:srgbClr val="000000"/>
              </a:solidFill>
              <a:effectLst/>
              <a:ea typeface="Calibri" panose="020F0502020204030204" pitchFamily="34" charset="0"/>
            </a:endParaRPr>
          </a:p>
          <a:p>
            <a:pPr marL="72000" indent="0">
              <a:buNone/>
            </a:pPr>
            <a:endParaRPr lang="en-US" dirty="0"/>
          </a:p>
        </p:txBody>
      </p:sp>
    </p:spTree>
    <p:extLst>
      <p:ext uri="{BB962C8B-B14F-4D97-AF65-F5344CB8AC3E}">
        <p14:creationId xmlns:p14="http://schemas.microsoft.com/office/powerpoint/2010/main" val="311804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2A509E7-F108-41D4-8433-0D5334D26030}"/>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8AD218AC-8FBE-4010-B3AA-FF7BAD348A77}"/>
              </a:ext>
            </a:extLst>
          </p:cNvPr>
          <p:cNvSpPr>
            <a:spLocks noGrp="1"/>
          </p:cNvSpPr>
          <p:nvPr>
            <p:ph type="title"/>
          </p:nvPr>
        </p:nvSpPr>
        <p:spPr/>
        <p:txBody>
          <a:bodyPr/>
          <a:lstStyle/>
          <a:p>
            <a:r>
              <a:rPr lang="cs-CZ" altLang="cs-CZ" sz="4000" b="1" dirty="0"/>
              <a:t>Hra jako základní činnost dítěte</a:t>
            </a:r>
            <a:endParaRPr lang="en-US" dirty="0"/>
          </a:p>
        </p:txBody>
      </p:sp>
      <p:sp>
        <p:nvSpPr>
          <p:cNvPr id="5" name="Zástupný obsah 4">
            <a:extLst>
              <a:ext uri="{FF2B5EF4-FFF2-40B4-BE49-F238E27FC236}">
                <a16:creationId xmlns:a16="http://schemas.microsoft.com/office/drawing/2014/main" id="{DDBEE550-18DC-4C76-9830-ED316815BB12}"/>
              </a:ext>
            </a:extLst>
          </p:cNvPr>
          <p:cNvSpPr>
            <a:spLocks noGrp="1"/>
          </p:cNvSpPr>
          <p:nvPr>
            <p:ph idx="1"/>
          </p:nvPr>
        </p:nvSpPr>
        <p:spPr/>
        <p:txBody>
          <a:bodyPr/>
          <a:lstStyle/>
          <a:p>
            <a:pPr eaLnBrk="1" fontAlgn="auto" hangingPunct="1">
              <a:lnSpc>
                <a:spcPct val="80000"/>
              </a:lnSpc>
              <a:spcAft>
                <a:spcPts val="0"/>
              </a:spcAft>
              <a:defRPr/>
            </a:pPr>
            <a:r>
              <a:rPr lang="cs-CZ" altLang="cs-CZ" sz="2800" dirty="0"/>
              <a:t>Hra je jednou ze základních potřeb dítěte (</a:t>
            </a:r>
            <a:r>
              <a:rPr lang="cs-CZ" altLang="cs-CZ" sz="2800" dirty="0" err="1"/>
              <a:t>Langmeier</a:t>
            </a:r>
            <a:r>
              <a:rPr lang="cs-CZ" altLang="cs-CZ" sz="2800" dirty="0"/>
              <a:t>, Krejčířová 1998) a bývá označována za potřebu </a:t>
            </a:r>
            <a:r>
              <a:rPr lang="cs-CZ" altLang="cs-CZ" sz="2800" dirty="0" err="1">
                <a:solidFill>
                  <a:schemeClr val="tx2"/>
                </a:solidFill>
              </a:rPr>
              <a:t>seberozvíjející</a:t>
            </a:r>
            <a:r>
              <a:rPr lang="cs-CZ" altLang="cs-CZ" sz="2800" dirty="0"/>
              <a:t> (Havlínová aj. 2000; Příhoda, 1966; Vančurová, 1960), dítě se při ní učí.</a:t>
            </a:r>
          </a:p>
          <a:p>
            <a:pPr eaLnBrk="1" fontAlgn="auto" hangingPunct="1">
              <a:lnSpc>
                <a:spcPct val="80000"/>
              </a:lnSpc>
              <a:spcAft>
                <a:spcPts val="0"/>
              </a:spcAft>
              <a:defRPr/>
            </a:pPr>
            <a:endParaRPr lang="cs-CZ" altLang="cs-CZ" sz="2800" dirty="0"/>
          </a:p>
          <a:p>
            <a:pPr eaLnBrk="1" fontAlgn="auto" hangingPunct="1">
              <a:lnSpc>
                <a:spcPct val="80000"/>
              </a:lnSpc>
              <a:spcAft>
                <a:spcPts val="0"/>
              </a:spcAft>
              <a:defRPr/>
            </a:pPr>
            <a:r>
              <a:rPr lang="cs-CZ" altLang="cs-CZ" sz="2800" dirty="0"/>
              <a:t>Při hře se rozvíjí celá osobnost dítěte. </a:t>
            </a:r>
          </a:p>
          <a:p>
            <a:pPr eaLnBrk="1" fontAlgn="auto" hangingPunct="1">
              <a:lnSpc>
                <a:spcPct val="80000"/>
              </a:lnSpc>
              <a:spcAft>
                <a:spcPts val="0"/>
              </a:spcAft>
              <a:defRPr/>
            </a:pPr>
            <a:endParaRPr lang="cs-CZ" altLang="cs-CZ" sz="2800" dirty="0"/>
          </a:p>
          <a:p>
            <a:pPr eaLnBrk="1" fontAlgn="auto" hangingPunct="1">
              <a:lnSpc>
                <a:spcPct val="80000"/>
              </a:lnSpc>
              <a:spcAft>
                <a:spcPts val="0"/>
              </a:spcAft>
              <a:defRPr/>
            </a:pPr>
            <a:r>
              <a:rPr lang="cs-CZ" altLang="cs-CZ" sz="2800" dirty="0"/>
              <a:t>Každé zdravé dítě si hraje denně až 9 hodin a hra je k jeho psychickému vývoji naprosto nezbytná (Opravilová, 1985).</a:t>
            </a:r>
          </a:p>
          <a:p>
            <a:pPr eaLnBrk="1" fontAlgn="auto" hangingPunct="1">
              <a:lnSpc>
                <a:spcPct val="80000"/>
              </a:lnSpc>
              <a:spcAft>
                <a:spcPts val="0"/>
              </a:spcAft>
              <a:buFontTx/>
              <a:buNone/>
              <a:defRPr/>
            </a:pPr>
            <a:r>
              <a:rPr lang="cs-CZ" altLang="cs-CZ" sz="2800" dirty="0"/>
              <a:t>S trochou nadsázky lze říct, že jak si hraje dítě v předškolním věku, tak se bude později učit a v dospělosti pracovat. </a:t>
            </a:r>
          </a:p>
          <a:p>
            <a:pPr marL="72000" indent="0">
              <a:buNone/>
            </a:pPr>
            <a:endParaRPr lang="en-US" dirty="0"/>
          </a:p>
        </p:txBody>
      </p:sp>
    </p:spTree>
    <p:extLst>
      <p:ext uri="{BB962C8B-B14F-4D97-AF65-F5344CB8AC3E}">
        <p14:creationId xmlns:p14="http://schemas.microsoft.com/office/powerpoint/2010/main" val="350238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61666BD-606B-4AF2-AB5B-9DEF9714C0C8}"/>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CE6D6584-FCF1-482F-BA5E-E05D96C3D3D0}"/>
              </a:ext>
            </a:extLst>
          </p:cNvPr>
          <p:cNvSpPr>
            <a:spLocks noGrp="1"/>
          </p:cNvSpPr>
          <p:nvPr>
            <p:ph type="title"/>
          </p:nvPr>
        </p:nvSpPr>
        <p:spPr/>
        <p:txBody>
          <a:bodyPr/>
          <a:lstStyle/>
          <a:p>
            <a:r>
              <a:rPr lang="cs-CZ" altLang="cs-CZ" sz="3600" dirty="0"/>
              <a:t>Hra je základní aktivitou dětské seberealizace</a:t>
            </a:r>
            <a:endParaRPr lang="cs-CZ" sz="3600" dirty="0"/>
          </a:p>
        </p:txBody>
      </p:sp>
      <p:sp>
        <p:nvSpPr>
          <p:cNvPr id="5" name="Zástupný obsah 4">
            <a:extLst>
              <a:ext uri="{FF2B5EF4-FFF2-40B4-BE49-F238E27FC236}">
                <a16:creationId xmlns:a16="http://schemas.microsoft.com/office/drawing/2014/main" id="{AECDC7C1-27AB-4B8E-8BE5-F9B3B25DEDDA}"/>
              </a:ext>
            </a:extLst>
          </p:cNvPr>
          <p:cNvSpPr>
            <a:spLocks noGrp="1"/>
          </p:cNvSpPr>
          <p:nvPr>
            <p:ph idx="1"/>
          </p:nvPr>
        </p:nvSpPr>
        <p:spPr>
          <a:xfrm>
            <a:off x="720000" y="1429305"/>
            <a:ext cx="10753200" cy="4402695"/>
          </a:xfrm>
        </p:spPr>
        <p:txBody>
          <a:bodyPr/>
          <a:lstStyle/>
          <a:p>
            <a:pPr fontAlgn="auto">
              <a:spcAft>
                <a:spcPts val="0"/>
              </a:spcAft>
              <a:defRPr/>
            </a:pPr>
            <a:r>
              <a:rPr lang="cs-CZ" sz="2400" dirty="0"/>
              <a:t>Vychází z </a:t>
            </a:r>
            <a:r>
              <a:rPr lang="cs-CZ" sz="2400" dirty="0">
                <a:solidFill>
                  <a:schemeClr val="accent1"/>
                </a:solidFill>
              </a:rPr>
              <a:t>vnitřního popudu</a:t>
            </a:r>
            <a:r>
              <a:rPr lang="cs-CZ" sz="2400" dirty="0"/>
              <a:t>, odráží aktuální podmínky.</a:t>
            </a:r>
          </a:p>
          <a:p>
            <a:pPr fontAlgn="auto">
              <a:spcAft>
                <a:spcPts val="0"/>
              </a:spcAft>
              <a:defRPr/>
            </a:pPr>
            <a:r>
              <a:rPr lang="cs-CZ" sz="2400" dirty="0"/>
              <a:t>Je originálně nastavena podle </a:t>
            </a:r>
            <a:r>
              <a:rPr lang="cs-CZ" sz="2400" dirty="0">
                <a:solidFill>
                  <a:schemeClr val="accent1"/>
                </a:solidFill>
              </a:rPr>
              <a:t>dispozic</a:t>
            </a:r>
            <a:r>
              <a:rPr lang="cs-CZ" sz="2400" dirty="0"/>
              <a:t> každého jedince.</a:t>
            </a:r>
          </a:p>
          <a:p>
            <a:pPr fontAlgn="auto">
              <a:spcAft>
                <a:spcPts val="0"/>
              </a:spcAft>
              <a:defRPr/>
            </a:pPr>
            <a:r>
              <a:rPr lang="cs-CZ" sz="2400" dirty="0"/>
              <a:t>Její forma se v čase a společnosti proměňuje.</a:t>
            </a:r>
          </a:p>
          <a:p>
            <a:pPr fontAlgn="auto">
              <a:spcAft>
                <a:spcPts val="0"/>
              </a:spcAft>
              <a:defRPr/>
            </a:pPr>
            <a:r>
              <a:rPr lang="cs-CZ" sz="2400" dirty="0"/>
              <a:t>Účel má hra </a:t>
            </a:r>
            <a:r>
              <a:rPr lang="cs-CZ" sz="2400" dirty="0">
                <a:solidFill>
                  <a:schemeClr val="accent1"/>
                </a:solidFill>
              </a:rPr>
              <a:t>sama v sobě</a:t>
            </a:r>
            <a:r>
              <a:rPr lang="cs-CZ" sz="2400" dirty="0"/>
              <a:t>.</a:t>
            </a:r>
          </a:p>
          <a:p>
            <a:pPr fontAlgn="auto">
              <a:spcAft>
                <a:spcPts val="0"/>
              </a:spcAft>
              <a:defRPr/>
            </a:pPr>
            <a:r>
              <a:rPr lang="cs-CZ" sz="2400" dirty="0"/>
              <a:t>Oblasti reálných skutečností se mohou na základě vstřebaných informací proplétat a tvůrčím způsobem vznikají </a:t>
            </a:r>
            <a:r>
              <a:rPr lang="cs-CZ" sz="2400" dirty="0">
                <a:solidFill>
                  <a:schemeClr val="accent1"/>
                </a:solidFill>
              </a:rPr>
              <a:t>nové skutečnosti </a:t>
            </a:r>
            <a:r>
              <a:rPr lang="cs-CZ" sz="2400" dirty="0"/>
              <a:t>tady a teď na základě individuality i skupinových souher a prožitků.</a:t>
            </a:r>
          </a:p>
          <a:p>
            <a:pPr marL="72000" indent="0">
              <a:spcAft>
                <a:spcPts val="0"/>
              </a:spcAft>
              <a:buNone/>
            </a:pPr>
            <a:endParaRPr lang="cs-CZ" dirty="0">
              <a:latin typeface="+mj-lt"/>
            </a:endParaRPr>
          </a:p>
        </p:txBody>
      </p:sp>
    </p:spTree>
    <p:extLst>
      <p:ext uri="{BB962C8B-B14F-4D97-AF65-F5344CB8AC3E}">
        <p14:creationId xmlns:p14="http://schemas.microsoft.com/office/powerpoint/2010/main" val="276846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DU-CZ.potx" id="{8FD1629D-3839-4F88-8028-8A89168F1D21}" vid="{6F6C369B-0563-478E-9F77-48BCECFDEE8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Prezentace-EDU-CZ (1)</Template>
  <TotalTime>638</TotalTime>
  <Words>2547</Words>
  <Application>Microsoft Office PowerPoint</Application>
  <PresentationFormat>Širokoúhlá obrazovka</PresentationFormat>
  <Paragraphs>213</Paragraphs>
  <Slides>41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41</vt:i4>
      </vt:variant>
    </vt:vector>
  </HeadingPairs>
  <TitlesOfParts>
    <vt:vector size="46" baseType="lpstr">
      <vt:lpstr>Arial</vt:lpstr>
      <vt:lpstr>Open Sans</vt:lpstr>
      <vt:lpstr>Tahoma</vt:lpstr>
      <vt:lpstr>Wingdings</vt:lpstr>
      <vt:lpstr>Prezentace_MU_CZ</vt:lpstr>
      <vt:lpstr>HRA A JEJÍ VÝZNAM  V PŘEDŠKOLNÍM VZDĚLÁVÁNÍ </vt:lpstr>
      <vt:lpstr>Obsah:</vt:lpstr>
      <vt:lpstr>1. Vymezení pojmu hra</vt:lpstr>
      <vt:lpstr>Prezentace aplikace PowerPoint</vt:lpstr>
      <vt:lpstr>Prezentace aplikace PowerPoint</vt:lpstr>
      <vt:lpstr>Prezentace aplikace PowerPoint</vt:lpstr>
      <vt:lpstr>Prezentace aplikace PowerPoint</vt:lpstr>
      <vt:lpstr>Hra jako základní činnost dítěte</vt:lpstr>
      <vt:lpstr>Hra je základní aktivitou dětské seberealizace</vt:lpstr>
      <vt:lpstr>Definice (pedagogická)</vt:lpstr>
      <vt:lpstr>Definice (psychologická)</vt:lpstr>
      <vt:lpstr>Definice (kulturní)</vt:lpstr>
      <vt:lpstr>Prezentace aplikace PowerPoint</vt:lpstr>
      <vt:lpstr>Prezentace aplikace PowerPoint</vt:lpstr>
      <vt:lpstr>2. Teorie hry</vt:lpstr>
      <vt:lpstr>Teorie přebytečné energie</vt:lpstr>
      <vt:lpstr>Rekapitulační teorii hry</vt:lpstr>
      <vt:lpstr>Teorie přípravy na život </vt:lpstr>
      <vt:lpstr>Psychoanalýzy</vt:lpstr>
      <vt:lpstr>3. Zákonitosti hry</vt:lpstr>
      <vt:lpstr>Vývojová stadia podle Piageta</vt:lpstr>
      <vt:lpstr>Prezentace aplikace PowerPoint</vt:lpstr>
      <vt:lpstr>Prezentace aplikace PowerPoint</vt:lpstr>
      <vt:lpstr>Dělení her</vt:lpstr>
      <vt:lpstr>Vývoj sociálních rolí</vt:lpstr>
      <vt:lpstr>4. Charakteristické znaky hry</vt:lpstr>
      <vt:lpstr>Prezentace aplikace PowerPoint</vt:lpstr>
      <vt:lpstr>5. Principy her</vt:lpstr>
      <vt:lpstr>Princip alea – náhoda </vt:lpstr>
      <vt:lpstr>Princip mimikry – proměna, nápodoba</vt:lpstr>
      <vt:lpstr>Princip ilinx – závrať</vt:lpstr>
      <vt:lpstr>Princip agón – soutěž, zápas</vt:lpstr>
      <vt:lpstr>6. Role učitele</vt:lpstr>
      <vt:lpstr>Zasahování</vt:lpstr>
      <vt:lpstr>Doba</vt:lpstr>
      <vt:lpstr>Prostředí</vt:lpstr>
      <vt:lpstr>7. Hračka</vt:lpstr>
      <vt:lpstr>Prezentace aplikace PowerPoint</vt:lpstr>
      <vt:lpstr>Oblíbenost hraček u dětí</vt:lpstr>
      <vt:lpstr>Česká tradice</vt:lpstr>
      <vt:lpstr>Rizika spojená s množstvím hraček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Učitelství pro mateřské školy  Učitelství pro 1. stupeň základní školy</dc:title>
  <dc:creator>Najvarova</dc:creator>
  <cp:lastModifiedBy>Syslová Zora</cp:lastModifiedBy>
  <cp:revision>83</cp:revision>
  <cp:lastPrinted>1601-01-01T00:00:00Z</cp:lastPrinted>
  <dcterms:created xsi:type="dcterms:W3CDTF">2020-01-22T12:46:27Z</dcterms:created>
  <dcterms:modified xsi:type="dcterms:W3CDTF">2023-03-06T07:10:56Z</dcterms:modified>
</cp:coreProperties>
</file>