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94" r:id="rId2"/>
    <p:sldId id="363" r:id="rId3"/>
    <p:sldId id="354" r:id="rId4"/>
    <p:sldId id="360" r:id="rId5"/>
    <p:sldId id="364" r:id="rId6"/>
    <p:sldId id="365" r:id="rId7"/>
    <p:sldId id="366" r:id="rId8"/>
    <p:sldId id="367" r:id="rId9"/>
    <p:sldId id="362" r:id="rId10"/>
    <p:sldId id="361" r:id="rId11"/>
    <p:sldId id="355" r:id="rId12"/>
    <p:sldId id="359" r:id="rId13"/>
    <p:sldId id="368" r:id="rId14"/>
    <p:sldId id="369" r:id="rId15"/>
    <p:sldId id="371" r:id="rId16"/>
    <p:sldId id="370" r:id="rId17"/>
    <p:sldId id="372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>
        <p:scale>
          <a:sx n="69" d="100"/>
          <a:sy n="69" d="100"/>
        </p:scale>
        <p:origin x="78" y="51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62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edu.cz/strategie-msmt/strategie-vzdelavaci-politiky-cr-do-roku-203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42" y="543054"/>
            <a:ext cx="8614922" cy="288594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96181" y="3828124"/>
            <a:ext cx="7895912" cy="1535742"/>
          </a:xfrm>
        </p:spPr>
        <p:txBody>
          <a:bodyPr/>
          <a:lstStyle/>
          <a:p>
            <a:pPr algn="l"/>
            <a:r>
              <a:rPr lang="cs-CZ" sz="3375" dirty="0"/>
              <a:t>MATEŘSKÁ ŠKOLA JAKO INSTITUCE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96181" y="5363866"/>
            <a:ext cx="5826719" cy="1096899"/>
          </a:xfrm>
        </p:spPr>
        <p:txBody>
          <a:bodyPr/>
          <a:lstStyle/>
          <a:p>
            <a:r>
              <a:rPr lang="cs-CZ" dirty="0"/>
              <a:t>Lucie </a:t>
            </a:r>
            <a:r>
              <a:rPr lang="cs-CZ" dirty="0" err="1"/>
              <a:t>Grůzová</a:t>
            </a:r>
            <a:r>
              <a:rPr lang="cs-CZ" dirty="0"/>
              <a:t> a Lucie Štěpánková</a:t>
            </a:r>
          </a:p>
        </p:txBody>
      </p:sp>
    </p:spTree>
    <p:extLst>
      <p:ext uri="{BB962C8B-B14F-4D97-AF65-F5344CB8AC3E}">
        <p14:creationId xmlns:p14="http://schemas.microsoft.com/office/powerpoint/2010/main" val="220201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Povinné předškolní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326" y="1555667"/>
            <a:ext cx="11402291" cy="4708648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Zavedeno od školního roku 2017/2018</a:t>
            </a:r>
          </a:p>
          <a:p>
            <a:r>
              <a:rPr lang="cs-CZ" sz="2400" dirty="0"/>
              <a:t>Týká  se všech dětí, které žijí v ČR a dosáhnou v příslušném školním roce věku 6 let. </a:t>
            </a:r>
          </a:p>
          <a:p>
            <a:r>
              <a:rPr lang="cs-CZ" sz="2400" dirty="0"/>
              <a:t>Dítě může plnit předškolní vzdělávání v jakékoli mateřské škole zapsané ve školském rejstříku. </a:t>
            </a:r>
          </a:p>
          <a:p>
            <a:r>
              <a:rPr lang="cs-CZ" sz="2400" dirty="0"/>
              <a:t>Formy plnění povinného předškolního vzdělávání</a:t>
            </a:r>
          </a:p>
          <a:p>
            <a:pPr marL="342882" lvl="8" indent="-342882"/>
            <a:r>
              <a:rPr lang="cs-CZ" sz="2400" dirty="0"/>
              <a:t>pravidelná denní docházka v pracovních dnech, a to 4 souvislé hodiny denně,  </a:t>
            </a:r>
          </a:p>
          <a:p>
            <a:r>
              <a:rPr lang="cs-CZ" sz="2400" dirty="0"/>
              <a:t>individuální vzdělávání</a:t>
            </a:r>
          </a:p>
          <a:p>
            <a:r>
              <a:rPr lang="cs-CZ" sz="2400" dirty="0"/>
              <a:t> vzdělávání v přípravné třídě základní školy</a:t>
            </a:r>
          </a:p>
          <a:p>
            <a:r>
              <a:rPr lang="cs-CZ" sz="2400" dirty="0"/>
              <a:t>vzdělávání ve třídě přípravného stupně základní školy speciální</a:t>
            </a:r>
          </a:p>
          <a:p>
            <a:r>
              <a:rPr lang="cs-CZ" sz="2400" dirty="0"/>
              <a:t>v zahraniční škole na území české republiky, ve které ministerstvo povolilo plnění povinné školní docházky.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09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/>
              <a:t>Alternativní směry v předškolním vzdělávání.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pedagogické systémy, koncepce, programy, nebo jen dílčí metody, které se odlišují se od hlavního proudu standardních (běžných, normálních) škol. </a:t>
            </a:r>
          </a:p>
          <a:p>
            <a:pPr algn="just"/>
            <a:r>
              <a:rPr lang="cs-CZ" dirty="0"/>
              <a:t>převážně vychází ze světového reformního pedagogického hnutí z přelomu 19. a 20. století.</a:t>
            </a:r>
          </a:p>
          <a:p>
            <a:r>
              <a:rPr lang="cs-CZ" dirty="0"/>
              <a:t>Nejfrekventovanější typy: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69" dirty="0"/>
              <a:t>Výchova podle Marie Montessori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69" dirty="0"/>
              <a:t>Waldorfská škola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69" dirty="0" err="1"/>
              <a:t>Daltonský</a:t>
            </a:r>
            <a:r>
              <a:rPr lang="cs-CZ" sz="1969" dirty="0"/>
              <a:t> plán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69" dirty="0"/>
              <a:t>Pedagogika Emilia </a:t>
            </a:r>
            <a:r>
              <a:rPr lang="cs-CZ" sz="1969" dirty="0" err="1"/>
              <a:t>Reggio</a:t>
            </a:r>
            <a:endParaRPr lang="cs-CZ" sz="1969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84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Inovativní proudy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55667"/>
            <a:ext cx="10903963" cy="4485697"/>
          </a:xfrm>
        </p:spPr>
        <p:txBody>
          <a:bodyPr/>
          <a:lstStyle/>
          <a:p>
            <a:pPr algn="just"/>
            <a:r>
              <a:rPr lang="cs-CZ" dirty="0"/>
              <a:t>snaží se o uvádění a praktikování nových myšlenek a změn tradičního vzdělávání.</a:t>
            </a:r>
          </a:p>
          <a:p>
            <a:pPr algn="just"/>
            <a:r>
              <a:rPr lang="cs-CZ" dirty="0"/>
              <a:t>často jsou inspirovány zavedenými programy zahraničních škol.</a:t>
            </a:r>
          </a:p>
          <a:p>
            <a:pPr algn="just"/>
            <a:endParaRPr lang="cs-CZ" dirty="0"/>
          </a:p>
          <a:p>
            <a:r>
              <a:rPr lang="cs-CZ" dirty="0"/>
              <a:t>Nejfrekventovanější typy: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69" dirty="0"/>
              <a:t>Začít spolu.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69" dirty="0"/>
              <a:t>Mateřská škola podporující zdraví.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69" dirty="0"/>
              <a:t>Lesní mateřská škola.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69" dirty="0"/>
              <a:t>Křesťanská škola.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70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76722"/>
              </p:ext>
            </p:extLst>
          </p:nvPr>
        </p:nvGraphicFramePr>
        <p:xfrm>
          <a:off x="2156453" y="492424"/>
          <a:ext cx="6918273" cy="4890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9075298" imgH="6415726" progId="AcroExch.Document.11">
                  <p:embed/>
                </p:oleObj>
              </mc:Choice>
              <mc:Fallback>
                <p:oleObj name="Acrobat Document" r:id="rId2" imgW="9075298" imgH="6415726" progId="AcroExch.Document.11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6453" y="492424"/>
                        <a:ext cx="6918273" cy="4890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956901" y="5454225"/>
            <a:ext cx="5580931" cy="50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84" dirty="0">
                <a:hlinkClick r:id="rId4"/>
              </a:rPr>
              <a:t>https://www.edu.cz/strategie-msmt/strategie-vzdelavaci-politiky-cr-do-roku-2030/</a:t>
            </a:r>
            <a:endParaRPr lang="cs-CZ" sz="984" dirty="0"/>
          </a:p>
          <a:p>
            <a:endParaRPr lang="cs-CZ" sz="1687" dirty="0"/>
          </a:p>
        </p:txBody>
      </p:sp>
    </p:spTree>
    <p:extLst>
      <p:ext uri="{BB962C8B-B14F-4D97-AF65-F5344CB8AC3E}">
        <p14:creationId xmlns:p14="http://schemas.microsoft.com/office/powerpoint/2010/main" val="45058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B8AF6-0246-F1DB-861A-0BB8BEA4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Cesta ke kvalitě?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4BCFB3-84A4-C473-C589-2EE0250EF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kvalita?</a:t>
            </a:r>
          </a:p>
          <a:p>
            <a:endParaRPr lang="cs-CZ" dirty="0"/>
          </a:p>
          <a:p>
            <a:r>
              <a:rPr lang="cs-CZ" dirty="0"/>
              <a:t>Jaká k ní vede cesta?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95A510-0D4A-AC78-B266-99732B53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B06622-7D7A-EF94-3D40-767ABD97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45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DA0FE-57FE-C826-7F2B-75D6C002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Kvalita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6F3353-3AEB-3544-2ED8-299D9819D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Kvalitou</a:t>
            </a:r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 (vzdělávacích 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procesů</a:t>
            </a:r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, vzdělávacích institucí, vzdělávací soustavy se rozumí žádoucí (optimální) úroveň fungování anebo produkce těchto </a:t>
            </a:r>
            <a:r>
              <a:rPr lang="cs-CZ" b="0" i="0" dirty="0">
                <a:solidFill>
                  <a:srgbClr val="040C28"/>
                </a:solidFill>
                <a:effectLst/>
                <a:latin typeface="Google Sans"/>
              </a:rPr>
              <a:t>procesů</a:t>
            </a:r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 či institucí, která může být předepsána určitými požadavky (např. vzdělávacími standardy) a může být tudíž objektivně měřena a hodnocena (Průcha 1996, s. 27)).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C404565-4031-29C3-111C-0E9262F3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99AC33-0BBE-B376-3C4B-39895C68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61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67CDD2-A6E4-07E0-BC81-F9E14EFF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Jak?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E94EEC-C964-A712-EBCC-E5A2E9FE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15089"/>
            <a:ext cx="6166909" cy="3960000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4000" b="0" i="1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Systematické a plánované hodnocení na základě předem stanovených kritérií, které směřuje ke </a:t>
            </a:r>
            <a:r>
              <a:rPr lang="cs-CZ" sz="4000" b="1" i="1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zkvalitnění práce školy </a:t>
            </a:r>
            <a:r>
              <a:rPr lang="cs-CZ" sz="4000" b="0" i="1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 je prostředkem pro zavádění a řízení změn ve škole.</a:t>
            </a:r>
            <a:endParaRPr lang="cs-CZ" sz="4000" b="0" dirty="0">
              <a:effectLst/>
            </a:endParaRPr>
          </a:p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ACC7824-112D-7FA3-8C90-38DD3D4C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2982C9-DC50-16F0-4F97-B0099547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E084A60-9989-50ED-99C1-601D283F94C5}"/>
              </a:ext>
            </a:extLst>
          </p:cNvPr>
          <p:cNvSpPr txBox="1"/>
          <p:nvPr/>
        </p:nvSpPr>
        <p:spPr>
          <a:xfrm>
            <a:off x="3048000" y="326051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dirty="0">
                <a:effectLst/>
              </a:rPr>
              <a:t> 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63613FF-0168-09E6-A934-A7AFC037D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709" y="1499514"/>
            <a:ext cx="5012846" cy="363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52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05CDEC-FD37-9D1C-D77D-B1C185E0E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C2747FB3-124E-2C3A-D225-5E3E9C8C92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030" name="Picture 6" descr="GIF Děkuji za pozornost - 30 animovaných obrázků zdarma">
            <a:extLst>
              <a:ext uri="{FF2B5EF4-FFF2-40B4-BE49-F238E27FC236}">
                <a16:creationId xmlns:a16="http://schemas.microsoft.com/office/drawing/2014/main" id="{10786EB1-68F1-3FD3-EAF8-072ED6B66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85875"/>
            <a:ext cx="476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4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94" dirty="0"/>
              <a:t>Instituce</a:t>
            </a:r>
          </a:p>
          <a:p>
            <a:r>
              <a:rPr lang="cs-CZ" sz="3094" dirty="0"/>
              <a:t>orgán, úřad</a:t>
            </a:r>
          </a:p>
          <a:p>
            <a:endParaRPr lang="cs-CZ" sz="3094" dirty="0"/>
          </a:p>
          <a:p>
            <a:r>
              <a:rPr lang="cs-CZ" sz="3094" dirty="0"/>
              <a:t>institucionální</a:t>
            </a:r>
          </a:p>
          <a:p>
            <a:r>
              <a:rPr lang="cs-CZ" sz="3094" dirty="0"/>
              <a:t>vztahující se k instituci, úřední</a:t>
            </a:r>
          </a:p>
          <a:p>
            <a:endParaRPr lang="cs-CZ" sz="3094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33" y="1872000"/>
            <a:ext cx="3754984" cy="226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3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3658" y="289902"/>
            <a:ext cx="6347713" cy="1320800"/>
          </a:xfrm>
        </p:spPr>
        <p:txBody>
          <a:bodyPr/>
          <a:lstStyle/>
          <a:p>
            <a:r>
              <a:rPr lang="cs-CZ" dirty="0"/>
              <a:t>Instituce předškolního vzdělávání po roce 1989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945" y="1610702"/>
            <a:ext cx="11596255" cy="500802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Snaha navázat na období Reformního hnutí .</a:t>
            </a:r>
          </a:p>
          <a:p>
            <a:pPr algn="just"/>
            <a:r>
              <a:rPr lang="cs-CZ" dirty="0"/>
              <a:t>Přijetí osobnostně orientovaných cílů předškolní výchovy (individuální přístup k dítěti, empatie ze strany učitele, atd.).  </a:t>
            </a:r>
          </a:p>
          <a:p>
            <a:pPr algn="just"/>
            <a:r>
              <a:rPr lang="cs-CZ" dirty="0"/>
              <a:t>Postupný přechod od centrálního řízení k právní subjektivitě. </a:t>
            </a:r>
          </a:p>
          <a:p>
            <a:pPr algn="just"/>
            <a:r>
              <a:rPr lang="cs-CZ" dirty="0"/>
              <a:t>Příprava kurikulární reformy: </a:t>
            </a:r>
          </a:p>
          <a:p>
            <a:pPr lvl="1"/>
            <a:r>
              <a:rPr lang="cs-CZ" sz="1828" b="1" dirty="0"/>
              <a:t>2001 vznik prvního  Rámcového vzdělávacího programu</a:t>
            </a:r>
          </a:p>
          <a:p>
            <a:pPr lvl="1"/>
            <a:r>
              <a:rPr lang="cs-CZ" sz="1828" b="1" dirty="0"/>
              <a:t>2004 Školský zákon – změna postavení mateřských škol – nově jsou ŠKOLOU, nikoli školským zařízením.</a:t>
            </a:r>
          </a:p>
          <a:p>
            <a:pPr lvl="1"/>
            <a:r>
              <a:rPr lang="cs-CZ" sz="1828" b="1" dirty="0"/>
              <a:t>2004 - nový Rámcový vzdělávací program pro předškolní vzdělávání. </a:t>
            </a:r>
          </a:p>
          <a:p>
            <a:pPr lvl="1"/>
            <a:r>
              <a:rPr lang="cs-CZ" sz="1828" b="1" dirty="0"/>
              <a:t>2007 povinnost mateřských škol vydat Školní vzdělávací program, který je v souladu s Rámcovým vzdělávacím programem.</a:t>
            </a:r>
          </a:p>
          <a:p>
            <a:pPr algn="just"/>
            <a:r>
              <a:rPr lang="cs-CZ" dirty="0"/>
              <a:t>Postupně dochází ke kvalitativním změnám v realizaci předškolního vzdělávání, inspirace ze zahraničí, zapojení do projektů v rámci Operačních programů EU.</a:t>
            </a:r>
          </a:p>
        </p:txBody>
      </p:sp>
    </p:spTree>
    <p:extLst>
      <p:ext uri="{BB962C8B-B14F-4D97-AF65-F5344CB8AC3E}">
        <p14:creationId xmlns:p14="http://schemas.microsoft.com/office/powerpoint/2010/main" val="396795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Klasifikace vzdělávání </a:t>
            </a:r>
            <a:r>
              <a:rPr lang="cs-CZ" b="1" dirty="0"/>
              <a:t>ISCED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509" y="1656928"/>
            <a:ext cx="11610109" cy="4384436"/>
          </a:xfrm>
        </p:spPr>
        <p:txBody>
          <a:bodyPr>
            <a:noAutofit/>
          </a:bodyPr>
          <a:lstStyle/>
          <a:p>
            <a:pPr algn="just"/>
            <a:r>
              <a:rPr lang="cs-CZ" sz="2250" dirty="0"/>
              <a:t>Mezinárodní standardní klasifikace vzdělávání která byla vypracována a vydána UNESCO. </a:t>
            </a:r>
          </a:p>
          <a:p>
            <a:pPr algn="just"/>
            <a:r>
              <a:rPr lang="cs-CZ" sz="2250" dirty="0"/>
              <a:t>Mezinárodně platný standard pro pojmenování stupňů školního vzdělávání tak, aby mohly být shodným způsobem srovnány mezi jednotlivými státy.</a:t>
            </a:r>
          </a:p>
          <a:p>
            <a:pPr algn="just"/>
            <a:r>
              <a:rPr lang="cs-CZ" sz="2250" dirty="0"/>
              <a:t>V současné době má klasifikace ISCED celkem 7 úrovní (ISCED0 až ISCED6), které mohou mít dále vnitřní členění A až C. Aktuální verze je </a:t>
            </a:r>
            <a:r>
              <a:rPr lang="cs-CZ" sz="2250" b="1" dirty="0"/>
              <a:t>ISCED 2011</a:t>
            </a:r>
            <a:r>
              <a:rPr lang="cs-CZ" sz="22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31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ISCED 2011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505036"/>
            <a:ext cx="11250327" cy="501243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ISCED 0 </a:t>
            </a:r>
            <a:r>
              <a:rPr lang="cs-CZ" dirty="0" err="1"/>
              <a:t>preprimární</a:t>
            </a:r>
            <a:r>
              <a:rPr lang="cs-CZ" dirty="0"/>
              <a:t> vzdělávání (bez vzdělání)</a:t>
            </a:r>
          </a:p>
          <a:p>
            <a:r>
              <a:rPr lang="cs-CZ" dirty="0"/>
              <a:t>ISCED 1 primární vzdělávání</a:t>
            </a:r>
          </a:p>
          <a:p>
            <a:r>
              <a:rPr lang="cs-CZ" dirty="0"/>
              <a:t>ISCED 2 nižší sekundární vzdělávání</a:t>
            </a:r>
          </a:p>
          <a:p>
            <a:pPr marL="457176" lvl="1"/>
            <a:r>
              <a:rPr lang="cs-CZ" dirty="0"/>
              <a:t>2A - stupeň, ze kterého je možné přejít na vyšší vzdělávání</a:t>
            </a:r>
          </a:p>
          <a:p>
            <a:pPr marL="457176" lvl="1"/>
            <a:r>
              <a:rPr lang="cs-CZ" dirty="0"/>
              <a:t>2B - přípravný stupeň pro pracovní trh</a:t>
            </a:r>
          </a:p>
          <a:p>
            <a:pPr marL="457176" lvl="1"/>
            <a:r>
              <a:rPr lang="cs-CZ" dirty="0"/>
              <a:t>2C - stupeň směřující na pracovní trh</a:t>
            </a:r>
          </a:p>
          <a:p>
            <a:r>
              <a:rPr lang="cs-CZ" dirty="0"/>
              <a:t>ISCED 3 vyšší sekundární vzdělávání</a:t>
            </a:r>
          </a:p>
          <a:p>
            <a:pPr marL="457176" lvl="1"/>
            <a:r>
              <a:rPr lang="cs-CZ" dirty="0"/>
              <a:t>3A - stupeň, ze kterého je možné přejít na vyšší vzdělávání</a:t>
            </a:r>
          </a:p>
          <a:p>
            <a:pPr marL="457176" lvl="1"/>
            <a:r>
              <a:rPr lang="cs-CZ" dirty="0"/>
              <a:t>3B - přípravný stupeň pro pracovní trh</a:t>
            </a:r>
          </a:p>
          <a:p>
            <a:pPr marL="457176" lvl="1"/>
            <a:r>
              <a:rPr lang="cs-CZ" dirty="0"/>
              <a:t>3C - stupeň směřující na pracovní trh</a:t>
            </a:r>
          </a:p>
          <a:p>
            <a:r>
              <a:rPr lang="cs-CZ" dirty="0"/>
              <a:t>ISCED 4 postsekundární vzdělávání nižší než terciární</a:t>
            </a:r>
          </a:p>
          <a:p>
            <a:pPr marL="457176" lvl="1"/>
            <a:r>
              <a:rPr lang="cs-CZ" dirty="0"/>
              <a:t>4A - stupeň, ze kterého je možné přejít na vyšší vzdělávání</a:t>
            </a:r>
          </a:p>
          <a:p>
            <a:pPr marL="457176" lvl="1"/>
            <a:r>
              <a:rPr lang="cs-CZ" dirty="0"/>
              <a:t>4B - prakticky zaměřené studium</a:t>
            </a:r>
          </a:p>
          <a:p>
            <a:r>
              <a:rPr lang="cs-CZ" dirty="0"/>
              <a:t>ISCED 5 první stupeň terciárního vzdělávání</a:t>
            </a:r>
          </a:p>
          <a:p>
            <a:pPr marL="457176" lvl="1"/>
            <a:r>
              <a:rPr lang="cs-CZ" dirty="0"/>
              <a:t>5A - stupeň, ze kterého je možné přejít na vyšší vzdělávání</a:t>
            </a:r>
          </a:p>
          <a:p>
            <a:pPr marL="457176" lvl="1"/>
            <a:r>
              <a:rPr lang="cs-CZ" dirty="0"/>
              <a:t>5B - prakticky zaměřené studium</a:t>
            </a:r>
          </a:p>
          <a:p>
            <a:r>
              <a:rPr lang="cs-CZ" dirty="0"/>
              <a:t>ISCED 6 druhý stupeň terciárního vzdělávání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56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509" y="289901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ISCED 0</a:t>
            </a:r>
            <a:br>
              <a:rPr lang="cs-CZ" dirty="0"/>
            </a:br>
            <a:r>
              <a:rPr lang="cs-CZ" dirty="0"/>
              <a:t>VZDĚLÁVÁNÍ V RANÉM DĚTSTVÍ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090" y="1440153"/>
            <a:ext cx="11637819" cy="5293155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ZÁKLADNÍ PRAVIDLA </a:t>
            </a:r>
          </a:p>
          <a:p>
            <a:r>
              <a:rPr lang="cs-CZ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Programy na úrovni ISCED 0, definované jako vzdělávání </a:t>
            </a:r>
            <a:r>
              <a:rPr lang="cs-CZ" sz="3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 raném dětství</a:t>
            </a:r>
            <a:r>
              <a:rPr lang="cs-CZ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, jsou obvykle určeny k tomu, aby s holistickým přístupem podporovaly </a:t>
            </a:r>
            <a:r>
              <a:rPr lang="cs-CZ" sz="3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poznávací, fyzický, sociální a emocionální rozvoj </a:t>
            </a:r>
            <a:r>
              <a:rPr lang="cs-CZ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malých dětí a uváděly je do organizované výuky mimo kontext rodiny. Úroveň ISCED 0 zahrnuje ty programy raného dětství, které mají </a:t>
            </a:r>
            <a:r>
              <a:rPr lang="cs-CZ" sz="3400" b="1" dirty="0">
                <a:latin typeface="Courier New" panose="02070309020205020404" pitchFamily="49" charset="0"/>
                <a:cs typeface="Courier New" panose="02070309020205020404" pitchFamily="49" charset="0"/>
              </a:rPr>
              <a:t>úmyslnou vzdělávací složku</a:t>
            </a:r>
            <a:r>
              <a:rPr lang="cs-CZ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. Tyto programy se zaměřují na rozvoj </a:t>
            </a:r>
            <a:r>
              <a:rPr lang="cs-CZ" sz="3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sociálně emocionálních dovedností </a:t>
            </a:r>
            <a:r>
              <a:rPr lang="cs-CZ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nezbytných pro školní docházku a zapojení se do společnosti, rozvíjí také některé </a:t>
            </a:r>
            <a:r>
              <a:rPr lang="cs-CZ" sz="3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dovednosti potřebné pro studijní připra</a:t>
            </a:r>
            <a:r>
              <a:rPr lang="cs-CZ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venost a připravují děti pro vstup do primárního vzdělávání. </a:t>
            </a:r>
          </a:p>
          <a:p>
            <a:r>
              <a:rPr lang="cs-CZ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Programy na této úrovni ISCED nejsou příliš strukturovány, ale jsou určeny k tomu, aby poskytovaly organizovaný a záměrný soubor učebních činností v bezpečném životním prostředí. Umožňují dětem učit </a:t>
            </a:r>
            <a:r>
              <a:rPr lang="cs-CZ" sz="3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 v interakci s ostatními dětmi</a:t>
            </a:r>
            <a:r>
              <a:rPr lang="cs-CZ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, pod dohledem personálu nebo pedagogů, obvykle prostřednictvím </a:t>
            </a:r>
            <a:r>
              <a:rPr lang="cs-CZ" sz="3400" b="1" dirty="0">
                <a:latin typeface="Courier New" panose="02070309020205020404" pitchFamily="49" charset="0"/>
                <a:cs typeface="Courier New" panose="02070309020205020404" pitchFamily="49" charset="0"/>
              </a:rPr>
              <a:t>kreativních a na hře založených činností</a:t>
            </a:r>
            <a:r>
              <a:rPr lang="cs-CZ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r>
              <a:rPr lang="cs-CZ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Programy na úrovni ISCED 0 se zaměřují na děti, které ještě nedosáhly věku stanoveného pro vstup do úrovně ISCED 1. Programy na úrovni ISCED 0 se dělí na dvě kategorie, a to </a:t>
            </a:r>
            <a:r>
              <a:rPr lang="cs-CZ" sz="3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rozvoj vzdělávání v raném dětství a </a:t>
            </a:r>
            <a:r>
              <a:rPr lang="cs-CZ" sz="3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preprimární</a:t>
            </a:r>
            <a:r>
              <a:rPr lang="cs-CZ" sz="3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vzdělávání</a:t>
            </a:r>
            <a:r>
              <a:rPr lang="cs-CZ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. Prvně jmenovaná má obsah vzdělávání určen pro nejmenší děti (od 0 do 3 let), zatímco druhá pro děti od 3 let do věku stanoveného pro zahájení primárního vzdělávání. </a:t>
            </a:r>
          </a:p>
          <a:p>
            <a:r>
              <a:rPr lang="cs-CZ" sz="3400" dirty="0">
                <a:latin typeface="Courier New" panose="02070309020205020404" pitchFamily="49" charset="0"/>
                <a:cs typeface="Courier New" panose="02070309020205020404" pitchFamily="49" charset="0"/>
              </a:rPr>
              <a:t>Programy zařazené do úrovně ISCED 0 mohou být označovány mnoha způsoby, například vzdělávání a rozvoj v raném dětství, mateřská škola, školka, předškolní nebo počáteční vzdělávání. Pro programy poskytované v jeslích, centrech denní péče a podobných zařízeních je důležité zajistit, aby splňovaly klasifikační kritéria úrovně ISCED 0 specifikovaná níže. Pro účely mezinárodního srovnání se k označení úrovně ISCED 0 používá termín vzdělávání v raném dětství. </a:t>
            </a:r>
          </a:p>
        </p:txBody>
      </p:sp>
    </p:spTree>
    <p:extLst>
      <p:ext uri="{BB962C8B-B14F-4D97-AF65-F5344CB8AC3E}">
        <p14:creationId xmlns:p14="http://schemas.microsoft.com/office/powerpoint/2010/main" val="238489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1727" y="234483"/>
            <a:ext cx="11568545" cy="5944644"/>
          </a:xfrm>
        </p:spPr>
        <p:txBody>
          <a:bodyPr>
            <a:normAutofit/>
          </a:bodyPr>
          <a:lstStyle/>
          <a:p>
            <a:r>
              <a:rPr lang="cs-CZ" dirty="0"/>
              <a:t>Vzdělávací charakteristiky rozvoje vzdělávání v raném dětství mohou být popsány následujícím způsobem: </a:t>
            </a:r>
          </a:p>
          <a:p>
            <a:pPr lvl="1"/>
            <a:r>
              <a:rPr lang="cs-CZ" sz="2400" dirty="0"/>
              <a:t>učební prostředí je vizuálně stimulující a jazykově bohaté a podporuje sebevyjádření s důrazem na osvojování a používání jazyka pro smysluplnou komunikaci. Nabízí příležitosti pro aktivní hru tak, že děti mohou rozvíjet svojí koordinaci a motorické dovednosti pod dohledem a v interakci s personálem. </a:t>
            </a:r>
          </a:p>
          <a:p>
            <a:pPr lvl="1"/>
            <a:r>
              <a:rPr lang="cs-CZ" sz="2400" b="1" dirty="0"/>
              <a:t>Programy poskytující pouze péči o děti (dohled, výživa a zdraví) se do ISCED nezahrnují. </a:t>
            </a:r>
          </a:p>
          <a:p>
            <a:r>
              <a:rPr lang="cs-CZ" dirty="0"/>
              <a:t>Vzdělávací charakteristiky </a:t>
            </a:r>
            <a:r>
              <a:rPr lang="cs-CZ" dirty="0" err="1"/>
              <a:t>preprimárního</a:t>
            </a:r>
            <a:r>
              <a:rPr lang="cs-CZ" dirty="0"/>
              <a:t> vzdělávání mohou být popsány následujícím způsobem: </a:t>
            </a:r>
          </a:p>
          <a:p>
            <a:pPr lvl="1"/>
            <a:r>
              <a:rPr lang="cs-CZ" sz="2000" dirty="0"/>
              <a:t>prostřednictvím interakce s vrstevníky nebo pedagogy si děti vylepšují své jazykové a sociální dovednosti, začínají rozvíjet logické uvažování a mluví prostřednictvím svých myšlenkových pochodů. </a:t>
            </a:r>
          </a:p>
          <a:p>
            <a:pPr lvl="1"/>
            <a:r>
              <a:rPr lang="cs-CZ" sz="2000" dirty="0"/>
              <a:t>Jsou také seznamovány s alfabetickými a matematickými pojmy, porozuměním a užitím jazyka a jsou povzbuzovány k prozkoumávání jejich okolního světa a životního prostředí. </a:t>
            </a:r>
          </a:p>
          <a:p>
            <a:pPr lvl="1"/>
            <a:r>
              <a:rPr lang="cs-CZ" sz="2000" dirty="0"/>
              <a:t>Kontrolované hrubé motorické činnosti (tj. fyzická cvičení formou her a další činnosti) a činnosti založené na hře mohou být využity jako učební příležitosti k podpoře sociální interakce s vrstevníky a k rozvoji dovedností, samostatnosti a školní připravenosti. </a:t>
            </a:r>
          </a:p>
        </p:txBody>
      </p:sp>
    </p:spTree>
    <p:extLst>
      <p:ext uri="{BB962C8B-B14F-4D97-AF65-F5344CB8AC3E}">
        <p14:creationId xmlns:p14="http://schemas.microsoft.com/office/powerpoint/2010/main" val="257416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Předškolní vzdělávání v ČR</a:t>
            </a:r>
            <a:br>
              <a:rPr lang="cs-CZ" dirty="0"/>
            </a:br>
            <a:r>
              <a:rPr lang="cs-CZ" sz="2250" dirty="0"/>
              <a:t>(ISCED 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Mateřská škola</a:t>
            </a:r>
          </a:p>
          <a:p>
            <a:r>
              <a:rPr lang="cs-CZ" dirty="0"/>
              <a:t>Přípravná třída základní školy</a:t>
            </a:r>
          </a:p>
          <a:p>
            <a:endParaRPr lang="cs-CZ" dirty="0"/>
          </a:p>
          <a:p>
            <a:pPr algn="just"/>
            <a:r>
              <a:rPr lang="cs-CZ" dirty="0"/>
              <a:t>Předškolní vzdělávání podporuje rozvoj osobnosti dítěte předškolního věku, podílí se na jeho zdravém citovém, rozumovém a tělesném rozvoji a na osvojení základních pravidel chování, základních životních hodnot a mezilidských vztahů. Předškolní vzdělávání vytváří základní předpoklady pro pokračování ve vzdělávání. Předškolní vzdělávání napomáhá vyrovnávat nerovnoměrnosti vývoje dětí před vstupem do základního vzdělávání a poskytuje speciálně pedagogickou péči dětem se speciálními vzdělávacími potřebami.</a:t>
            </a:r>
          </a:p>
          <a:p>
            <a:pPr algn="r"/>
            <a:r>
              <a:rPr lang="cs-CZ" dirty="0"/>
              <a:t>Školský zákon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§ 33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0997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Mateřské školy v ČR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06298"/>
            <a:ext cx="11153345" cy="443506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Mohou mít zapsanou různou délku provozu:</a:t>
            </a:r>
          </a:p>
          <a:p>
            <a:r>
              <a:rPr lang="cs-CZ" dirty="0"/>
              <a:t>       celodenní, polodenní, internátní.</a:t>
            </a:r>
          </a:p>
          <a:p>
            <a:r>
              <a:rPr lang="cs-CZ" dirty="0"/>
              <a:t>Mohou být „běžné“, nebo speciální (podle § 16 Školského zákona).</a:t>
            </a:r>
          </a:p>
          <a:p>
            <a:r>
              <a:rPr lang="cs-CZ" dirty="0"/>
              <a:t>Mohou mít různé zřizovatele:</a:t>
            </a:r>
          </a:p>
          <a:p>
            <a:r>
              <a:rPr lang="cs-CZ" dirty="0"/>
              <a:t>obec, nebo svazek obcí,</a:t>
            </a:r>
          </a:p>
          <a:p>
            <a:r>
              <a:rPr lang="cs-CZ" dirty="0"/>
              <a:t>kraj, </a:t>
            </a:r>
          </a:p>
          <a:p>
            <a:r>
              <a:rPr lang="cs-CZ" dirty="0"/>
              <a:t>registrovaná církev, </a:t>
            </a:r>
          </a:p>
          <a:p>
            <a:r>
              <a:rPr lang="cs-CZ" dirty="0"/>
              <a:t>náboženské společnosti,</a:t>
            </a:r>
          </a:p>
          <a:p>
            <a:r>
              <a:rPr lang="cs-CZ" dirty="0"/>
              <a:t>ostatní právnické nebo fyzické osoby (soukromé školy).</a:t>
            </a:r>
          </a:p>
          <a:p>
            <a:r>
              <a:rPr lang="cs-CZ" dirty="0"/>
              <a:t>Musí být zapsány v „Rejstříku škol“:</a:t>
            </a:r>
          </a:p>
          <a:p>
            <a:r>
              <a:rPr lang="cs-CZ" sz="1828" dirty="0"/>
              <a:t>veřejný seznam oficiálně schválených škol a školských zařízení, vedený MŠMT a KÚ</a:t>
            </a:r>
          </a:p>
        </p:txBody>
      </p:sp>
    </p:spTree>
    <p:extLst>
      <p:ext uri="{BB962C8B-B14F-4D97-AF65-F5344CB8AC3E}">
        <p14:creationId xmlns:p14="http://schemas.microsoft.com/office/powerpoint/2010/main" val="82667161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 (1)</Template>
  <TotalTime>14</TotalTime>
  <Words>1297</Words>
  <Application>Microsoft Office PowerPoint</Application>
  <PresentationFormat>Širokoúhlá obrazovka</PresentationFormat>
  <Paragraphs>111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Google Sans</vt:lpstr>
      <vt:lpstr>Tahoma</vt:lpstr>
      <vt:lpstr>Wingdings</vt:lpstr>
      <vt:lpstr>Prezentace_MU_CZ</vt:lpstr>
      <vt:lpstr>Acrobat Document</vt:lpstr>
      <vt:lpstr>MATEŘSKÁ ŠKOLA JAKO INSTITUCE</vt:lpstr>
      <vt:lpstr>Prezentace aplikace PowerPoint</vt:lpstr>
      <vt:lpstr>Instituce předškolního vzdělávání po roce 1989</vt:lpstr>
      <vt:lpstr>Klasifikace vzdělávání ISCED </vt:lpstr>
      <vt:lpstr>ISCED 2011</vt:lpstr>
      <vt:lpstr>ISCED 0 VZDĚLÁVÁNÍ V RANÉM DĚTSTVÍ </vt:lpstr>
      <vt:lpstr>Prezentace aplikace PowerPoint</vt:lpstr>
      <vt:lpstr>Předškolní vzdělávání v ČR (ISCED 0)</vt:lpstr>
      <vt:lpstr>Mateřské školy v ČR </vt:lpstr>
      <vt:lpstr>Povinné předškolní vzdělávání</vt:lpstr>
      <vt:lpstr>Alternativní směry v předškolním vzdělávání.</vt:lpstr>
      <vt:lpstr>Inovativní proudy</vt:lpstr>
      <vt:lpstr>Prezentace aplikace PowerPoint</vt:lpstr>
      <vt:lpstr>Cesta ke kvalitě?</vt:lpstr>
      <vt:lpstr>Kvalita</vt:lpstr>
      <vt:lpstr>Jak?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MATEŘSKÁ ŠKOLA JAKO INSTITUCE</dc:title>
  <dc:creator>Dominik Grůza</dc:creator>
  <cp:lastModifiedBy>Dominik Grůza</cp:lastModifiedBy>
  <cp:revision>1</cp:revision>
  <cp:lastPrinted>1601-01-01T00:00:00Z</cp:lastPrinted>
  <dcterms:created xsi:type="dcterms:W3CDTF">2023-02-26T20:09:26Z</dcterms:created>
  <dcterms:modified xsi:type="dcterms:W3CDTF">2023-02-26T20:23:29Z</dcterms:modified>
</cp:coreProperties>
</file>