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3" r:id="rId3"/>
    <p:sldId id="281" r:id="rId4"/>
    <p:sldId id="274" r:id="rId5"/>
    <p:sldId id="295" r:id="rId6"/>
    <p:sldId id="296" r:id="rId7"/>
    <p:sldId id="288" r:id="rId8"/>
    <p:sldId id="489" r:id="rId9"/>
    <p:sldId id="491" r:id="rId10"/>
    <p:sldId id="492" r:id="rId11"/>
    <p:sldId id="493" r:id="rId12"/>
    <p:sldId id="494" r:id="rId13"/>
    <p:sldId id="497" r:id="rId14"/>
    <p:sldId id="495" r:id="rId15"/>
    <p:sldId id="496" r:id="rId16"/>
    <p:sldId id="499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F7300"/>
    <a:srgbClr val="D77300"/>
    <a:srgbClr val="B9006E"/>
    <a:srgbClr val="4BC8FF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81" d="100"/>
          <a:sy n="81" d="100"/>
        </p:scale>
        <p:origin x="72" y="163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Den otevřených dveří 25. 1. 2020 / katedra primární pedagogiky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86CC774-E8F2-443B-8104-C23B78C588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5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Den otevřených dveří 25. 1. 2020 / katedra primární pedagogiky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A9B9871-9EBA-4393-84B7-3D9DDE1A65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Den otevřených dveří 25. 1. 2020 / katedra primární pedagogiky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D3B27E1-04C4-44E6-8DD2-879D33954A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Den otevřených dveří 25. 1. 2020 / katedra primární pedagogiky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B067BC3-E77A-4F93-8E39-6559029C6D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872" y="6053204"/>
            <a:ext cx="855744" cy="59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PED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A0BEB84-E013-4810-A1F4-DBB607A8B7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12" y="2019299"/>
            <a:ext cx="4114367" cy="2838914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FF7300"/>
                </a:solidFill>
              </a:defRPr>
            </a:lvl1pPr>
          </a:lstStyle>
          <a:p>
            <a:r>
              <a:rPr lang="cs-CZ"/>
              <a:t>Den otevřených dveří 25. 1. 2020 / katedra primární pedagogiky</a:t>
            </a:r>
            <a:endParaRPr lang="cs-CZ" dirty="0"/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FF7300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325E9DFA-90AD-4BAC-8ACE-80E1EDF9A6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Den otevřených dveří 25. 1. 2020 / katedra primární pedagogiky</a:t>
            </a:r>
            <a:endParaRPr lang="cs-CZ" dirty="0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938657D1-8B54-4E06-BB80-F452B998A0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Den otevřených dveří 25. 1. 2020 / katedra primární pedagogiky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91DB9A3-3792-41D4-AB78-F1910E62BE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Den otevřených dveří 25. 1. 2020 / katedra primární pedagogiky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3E27AE8-8344-46DF-95A1-57C7ED3DE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Den otevřených dveří 25. 1. 2020 / katedra primární pedagogiky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1103F4D-0D61-472A-BAFF-19EFE6D636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Den otevřených dveří 25. 1. 2020 / katedra primární pedagogiky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AB41CB1-F6A4-458D-85DF-FC3E822971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Den otevřených dveří 25. 1. 2020 / katedra primární pedagogiky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3D9C202-1E0C-49A0-BD44-0FABFFADA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Den otevřených dveří 25. 1. 2020 / katedra primární pedagogiky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C8521D5E-C1D4-49AD-9477-8C693D7590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Den otevřených dveří 25. 1. 2020 / katedra primární pedagogiky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C946900-B034-4346-94F7-4849AECA0E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Den otevřených dveří 25. 1. 2020 / katedra primární pedagogiky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1ECF861-1DA0-4682-8B9C-824D212364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Den otevřených dveří 25. 1. 2020 / katedra primární pedagogiky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882E3B-6FC6-4F85-A6F4-8368171C00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9C1B824-6DE8-497E-86BE-1D8825213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31" y="973123"/>
            <a:ext cx="9711537" cy="171974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cs-CZ" altLang="cs-CZ" sz="4000"/>
              <a:t>PROFESNÍ PORTFOLIO</a:t>
            </a:r>
            <a:endParaRPr lang="cs-CZ" sz="4000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09920E1-6884-BA65-D653-23A31477B4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tretch/>
        </p:blipFill>
        <p:spPr>
          <a:xfrm rot="21600000">
            <a:off x="2416602" y="1692002"/>
            <a:ext cx="7359996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248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94B932-DB53-47DE-A51E-D3224A6C13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847CC65-2D1F-46B1-B639-800BBFE0A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Obsah portfolia, jeho struktura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4A5DB72-6F7B-41DE-B1DF-CF6C1C7DA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69002"/>
            <a:ext cx="10753200" cy="4162998"/>
          </a:xfrm>
        </p:spPr>
        <p:txBody>
          <a:bodyPr/>
          <a:lstStyle/>
          <a:p>
            <a:r>
              <a:rPr lang="cs-CZ" sz="2000" dirty="0"/>
              <a:t>Chronologické ukládání artefaktů v průběhu studia</a:t>
            </a:r>
          </a:p>
          <a:p>
            <a:r>
              <a:rPr lang="cs-CZ" sz="2000" dirty="0"/>
              <a:t>Struktura podle profesních kompetencí (Syslová </a:t>
            </a:r>
            <a:r>
              <a:rPr lang="en-US" sz="2000" b="0" i="0" u="none" strike="noStrike" baseline="0" dirty="0"/>
              <a:t>&amp;</a:t>
            </a:r>
            <a:r>
              <a:rPr lang="cs-CZ" sz="2000" b="0" i="0" u="none" strike="noStrike" baseline="0" dirty="0"/>
              <a:t> Chaloupková, 2015)</a:t>
            </a:r>
          </a:p>
          <a:p>
            <a:r>
              <a:rPr lang="cs-CZ" sz="2000" dirty="0"/>
              <a:t>Hledání vlastního pojetí a klíče ke struktuře</a:t>
            </a:r>
            <a:endParaRPr lang="en-US" sz="2000" dirty="0"/>
          </a:p>
          <a:p>
            <a:pPr marL="72000" indent="0" algn="just">
              <a:buNone/>
            </a:pP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3413641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94B932-DB53-47DE-A51E-D3224A6C13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11</a:t>
            </a:fld>
            <a:endParaRPr lang="cs-CZ" altLang="cs-CZ"/>
          </a:p>
        </p:txBody>
      </p:sp>
      <p:pic>
        <p:nvPicPr>
          <p:cNvPr id="2" name="Zástupný obsah 1">
            <a:extLst>
              <a:ext uri="{FF2B5EF4-FFF2-40B4-BE49-F238E27FC236}">
                <a16:creationId xmlns:a16="http://schemas.microsoft.com/office/drawing/2014/main" id="{50E02AB1-BBDA-58E9-FC34-DCA0969FA3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923143" y="1"/>
            <a:ext cx="8345714" cy="584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09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94B932-DB53-47DE-A51E-D3224A6C13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847CC65-2D1F-46B1-B639-800BBFE0A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altLang="cs-CZ" sz="2200"/>
              <a:t>Klíč k torbě portfolia</a:t>
            </a:r>
            <a:endParaRPr lang="cs-CZ" sz="2200"/>
          </a:p>
        </p:txBody>
      </p:sp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6F3271DB-6891-ACB8-74EE-D597C2CE1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968" y="1692001"/>
            <a:ext cx="5162062" cy="4140000"/>
          </a:xfrm>
          <a:noFill/>
        </p:spPr>
      </p:pic>
      <p:pic>
        <p:nvPicPr>
          <p:cNvPr id="15" name="Zástupný obsah 14">
            <a:extLst>
              <a:ext uri="{FF2B5EF4-FFF2-40B4-BE49-F238E27FC236}">
                <a16:creationId xmlns:a16="http://schemas.microsoft.com/office/drawing/2014/main" id="{97DA7A25-30D8-B422-3BD4-915F7FB4929B}"/>
              </a:ext>
            </a:extLst>
          </p:cNvPr>
          <p:cNvPicPr>
            <a:picLocks noGrp="1" noChangeAspect="1"/>
          </p:cNvPicPr>
          <p:nvPr>
            <p:ph idx="28"/>
          </p:nvPr>
        </p:nvPicPr>
        <p:blipFill>
          <a:blip r:embed="rId3"/>
          <a:stretch>
            <a:fillRect/>
          </a:stretch>
        </p:blipFill>
        <p:spPr>
          <a:xfrm>
            <a:off x="6251280" y="1991997"/>
            <a:ext cx="5219998" cy="3536548"/>
          </a:xfrm>
          <a:noFill/>
        </p:spPr>
      </p:pic>
    </p:spTree>
    <p:extLst>
      <p:ext uri="{BB962C8B-B14F-4D97-AF65-F5344CB8AC3E}">
        <p14:creationId xmlns:p14="http://schemas.microsoft.com/office/powerpoint/2010/main" val="2366659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94B932-DB53-47DE-A51E-D3224A6C13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13</a:t>
            </a:fld>
            <a:endParaRPr lang="cs-CZ" alt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2104726-32E1-FFC9-62AD-EDF3D505C9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tretch/>
        </p:blipFill>
        <p:spPr>
          <a:xfrm>
            <a:off x="903111" y="1"/>
            <a:ext cx="10385778" cy="5842000"/>
          </a:xfrm>
          <a:noFill/>
        </p:spPr>
      </p:pic>
    </p:spTree>
    <p:extLst>
      <p:ext uri="{BB962C8B-B14F-4D97-AF65-F5344CB8AC3E}">
        <p14:creationId xmlns:p14="http://schemas.microsoft.com/office/powerpoint/2010/main" val="2338556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94B932-DB53-47DE-A51E-D3224A6C13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847CC65-2D1F-46B1-B639-800BBFE0A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3. Kritéria kvalitního portfolia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4A5DB72-6F7B-41DE-B1DF-CF6C1C7DA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69002"/>
            <a:ext cx="10753200" cy="4162998"/>
          </a:xfrm>
        </p:spPr>
        <p:txBody>
          <a:bodyPr/>
          <a:lstStyle/>
          <a:p>
            <a:pPr marL="0" indent="0">
              <a:buNone/>
            </a:pPr>
            <a:r>
              <a:rPr lang="cs-CZ" sz="1600" b="1" dirty="0"/>
              <a:t>Při formativní funkci:</a:t>
            </a:r>
          </a:p>
          <a:p>
            <a:pPr>
              <a:buFont typeface="Wingdings" pitchFamily="2" charset="2"/>
              <a:buChar char="Ø"/>
            </a:pPr>
            <a:r>
              <a:rPr lang="cs-CZ" sz="1600" dirty="0">
                <a:solidFill>
                  <a:srgbClr val="FF0000"/>
                </a:solidFill>
              </a:rPr>
              <a:t>Autentické </a:t>
            </a:r>
            <a:r>
              <a:rPr lang="cs-CZ" sz="1600" dirty="0"/>
              <a:t>vyjadřování studenta o tom, co je pro něj důležité.</a:t>
            </a:r>
          </a:p>
          <a:p>
            <a:pPr>
              <a:buFont typeface="Wingdings" pitchFamily="2" charset="2"/>
              <a:buChar char="Ø"/>
            </a:pPr>
            <a:r>
              <a:rPr lang="cs-CZ" sz="1600" dirty="0">
                <a:solidFill>
                  <a:srgbClr val="FF0000"/>
                </a:solidFill>
              </a:rPr>
              <a:t>Reflektivní</a:t>
            </a:r>
            <a:r>
              <a:rPr lang="cs-CZ" sz="1600" dirty="0"/>
              <a:t> poznámky týkající se jak teorie, tak praktických zkušeností.</a:t>
            </a:r>
          </a:p>
          <a:p>
            <a:pPr>
              <a:buFont typeface="Wingdings" pitchFamily="2" charset="2"/>
              <a:buChar char="Ø"/>
            </a:pPr>
            <a:r>
              <a:rPr lang="cs-CZ" sz="1600" dirty="0"/>
              <a:t>Otázky a úkoly, které studentovi pomáhají hledat/nacházet „jádro věci“.</a:t>
            </a:r>
          </a:p>
          <a:p>
            <a:pPr>
              <a:buNone/>
            </a:pPr>
            <a:endParaRPr lang="cs-CZ" sz="1600" b="1" i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cs-CZ" sz="1600" b="1" dirty="0">
                <a:solidFill>
                  <a:schemeClr val="tx1"/>
                </a:solidFill>
              </a:rPr>
              <a:t>Při </a:t>
            </a:r>
            <a:r>
              <a:rPr lang="cs-CZ" sz="1600" b="1" dirty="0" err="1">
                <a:solidFill>
                  <a:schemeClr val="tx1"/>
                </a:solidFill>
              </a:rPr>
              <a:t>sumativní</a:t>
            </a:r>
            <a:r>
              <a:rPr lang="cs-CZ" sz="1600" b="1" dirty="0">
                <a:solidFill>
                  <a:schemeClr val="tx1"/>
                </a:solidFill>
              </a:rPr>
              <a:t> funkci:</a:t>
            </a:r>
          </a:p>
          <a:p>
            <a:pPr>
              <a:buFont typeface="Wingdings" pitchFamily="2" charset="2"/>
              <a:buChar char="Ø"/>
            </a:pPr>
            <a:r>
              <a:rPr lang="cs-CZ" sz="1600" dirty="0">
                <a:solidFill>
                  <a:schemeClr val="tx1"/>
                </a:solidFill>
              </a:rPr>
              <a:t>PP jasně </a:t>
            </a:r>
            <a:r>
              <a:rPr lang="cs-CZ" sz="1600" dirty="0">
                <a:solidFill>
                  <a:srgbClr val="FF0000"/>
                </a:solidFill>
              </a:rPr>
              <a:t>strukturované,</a:t>
            </a:r>
            <a:r>
              <a:rPr lang="cs-CZ" sz="1600" dirty="0">
                <a:solidFill>
                  <a:schemeClr val="tx1"/>
                </a:solidFill>
              </a:rPr>
              <a:t> argumentovaný klíč</a:t>
            </a:r>
          </a:p>
          <a:p>
            <a:pPr>
              <a:buFont typeface="Wingdings" pitchFamily="2" charset="2"/>
              <a:buChar char="Ø"/>
            </a:pPr>
            <a:r>
              <a:rPr lang="cs-CZ" sz="1600" dirty="0">
                <a:solidFill>
                  <a:schemeClr val="tx1"/>
                </a:solidFill>
              </a:rPr>
              <a:t>Obsahuje </a:t>
            </a:r>
            <a:r>
              <a:rPr lang="cs-CZ" sz="1600" dirty="0">
                <a:solidFill>
                  <a:srgbClr val="FF0000"/>
                </a:solidFill>
              </a:rPr>
              <a:t>vyvážený poměr T a PX ve vztahu</a:t>
            </a:r>
            <a:r>
              <a:rPr lang="cs-CZ" sz="1600" dirty="0">
                <a:solidFill>
                  <a:schemeClr val="tx1"/>
                </a:solidFill>
              </a:rPr>
              <a:t>, reflektivní složku, výzvy, dokumenty </a:t>
            </a:r>
            <a:r>
              <a:rPr lang="cs-CZ" sz="1600" dirty="0">
                <a:solidFill>
                  <a:srgbClr val="FF0000"/>
                </a:solidFill>
              </a:rPr>
              <a:t>soustavně </a:t>
            </a:r>
            <a:r>
              <a:rPr lang="cs-CZ" sz="1600" dirty="0">
                <a:solidFill>
                  <a:schemeClr val="tx1"/>
                </a:solidFill>
              </a:rPr>
              <a:t>shromažďované v průběhu studia i z neformálního vzdělávání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3499904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45435038-3CDF-3483-C157-8649AF3D1BCD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b="1" dirty="0"/>
              <a:t>Klíč a promyšlená struktura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b="1" dirty="0"/>
              <a:t>Autenticita</a:t>
            </a:r>
            <a:endParaRPr lang="cs-CZ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b="1" dirty="0"/>
              <a:t>Reflektivní poznámky</a:t>
            </a:r>
            <a:endParaRPr lang="cs-CZ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b="1" dirty="0"/>
              <a:t>Soustavná práce s portfoliem</a:t>
            </a:r>
            <a:endParaRPr lang="cs-CZ" dirty="0"/>
          </a:p>
          <a:p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94B932-DB53-47DE-A51E-D3224A6C13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EC6B4107-CF7A-4391-333C-C162211A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BEC9A55C-56CE-DF6B-BAEE-37426729191B}"/>
              </a:ext>
            </a:extLst>
          </p:cNvPr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pPr marL="68580" indent="0">
              <a:buNone/>
            </a:pPr>
            <a:r>
              <a:rPr lang="cs-CZ" sz="1800" b="1" dirty="0">
                <a:solidFill>
                  <a:schemeClr val="bg2">
                    <a:lumMod val="50000"/>
                  </a:schemeClr>
                </a:solidFill>
              </a:rPr>
              <a:t>Kvalitu portfolia snižují</a:t>
            </a:r>
          </a:p>
          <a:p>
            <a:r>
              <a:rPr lang="cs-CZ" sz="1800" b="1" dirty="0"/>
              <a:t>Převzaté materiály</a:t>
            </a:r>
            <a:r>
              <a:rPr lang="cs-CZ" sz="1800" dirty="0"/>
              <a:t>: např. cizích a nekomentovaných  prezentací z výuky, nekomentovaných článků a odborných textů, plánů cizí výuky atd. </a:t>
            </a:r>
          </a:p>
          <a:p>
            <a:r>
              <a:rPr lang="cs-CZ" sz="1800" b="1" dirty="0"/>
              <a:t>Absence reflektivních poznámek </a:t>
            </a:r>
            <a:r>
              <a:rPr lang="cs-CZ" sz="1800" dirty="0"/>
              <a:t>nebo jejich popisný charakter.</a:t>
            </a:r>
          </a:p>
          <a:p>
            <a:r>
              <a:rPr lang="cs-CZ" sz="1800" b="1" dirty="0"/>
              <a:t>Nezřetelná, nepromyšlená struktura </a:t>
            </a:r>
            <a:r>
              <a:rPr lang="cs-CZ" sz="1800" dirty="0"/>
              <a:t>portfolia. </a:t>
            </a:r>
          </a:p>
          <a:p>
            <a:r>
              <a:rPr lang="cs-CZ" sz="1800" b="1" dirty="0"/>
              <a:t>Neautentičnost a zdvojování </a:t>
            </a:r>
            <a:r>
              <a:rPr lang="cs-CZ" sz="1800" dirty="0"/>
              <a:t>vložených materiálů. </a:t>
            </a:r>
          </a:p>
          <a:p>
            <a:pPr marL="72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595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94B932-DB53-47DE-A51E-D3224A6C13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847CC65-2D1F-46B1-B639-800BBFE0A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4. Další společná práce s portfoliem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4A5DB72-6F7B-41DE-B1DF-CF6C1C7DA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69002"/>
            <a:ext cx="10753200" cy="4162998"/>
          </a:xfrm>
        </p:spPr>
        <p:txBody>
          <a:bodyPr/>
          <a:lstStyle/>
          <a:p>
            <a:pPr marL="68580" indent="0">
              <a:buNone/>
            </a:pPr>
            <a:r>
              <a:rPr lang="cs-CZ" sz="1600" b="1" dirty="0"/>
              <a:t>3. semestr </a:t>
            </a:r>
            <a:r>
              <a:rPr lang="cs-CZ" sz="1600" dirty="0"/>
              <a:t>(Pedagogicko-psychologická diagnostika)</a:t>
            </a:r>
          </a:p>
          <a:p>
            <a:pPr>
              <a:buFontTx/>
              <a:buChar char="-"/>
            </a:pPr>
            <a:r>
              <a:rPr lang="cs-CZ" sz="1600" i="1" dirty="0"/>
              <a:t>Co jsem se o sobě dověděla (reflexe 1. ročníku), struktura portfolia, </a:t>
            </a:r>
            <a:r>
              <a:rPr lang="cs-CZ" sz="1600" i="1" dirty="0">
                <a:solidFill>
                  <a:srgbClr val="FF0000"/>
                </a:solidFill>
              </a:rPr>
              <a:t>PREZENTACE PORTFOLIA</a:t>
            </a:r>
          </a:p>
          <a:p>
            <a:pPr marL="68580" indent="0">
              <a:buNone/>
            </a:pPr>
            <a:r>
              <a:rPr lang="cs-CZ" sz="1600" b="1" dirty="0"/>
              <a:t>4. semestr </a:t>
            </a:r>
            <a:r>
              <a:rPr lang="cs-CZ" sz="1600" dirty="0"/>
              <a:t>(Teorie a praxe kurikula předškolního vzdělávání)</a:t>
            </a:r>
          </a:p>
          <a:p>
            <a:pPr marL="68580" indent="0">
              <a:buNone/>
            </a:pPr>
            <a:r>
              <a:rPr lang="cs-CZ" sz="1600" dirty="0"/>
              <a:t>-  </a:t>
            </a:r>
            <a:r>
              <a:rPr lang="cs-CZ" sz="1600" i="1" dirty="0"/>
              <a:t>Reflektivní složka portfolia</a:t>
            </a:r>
          </a:p>
          <a:p>
            <a:pPr marL="68580" indent="0">
              <a:buNone/>
            </a:pPr>
            <a:r>
              <a:rPr lang="cs-CZ" sz="1600" b="1" dirty="0"/>
              <a:t>5. semestr </a:t>
            </a:r>
            <a:r>
              <a:rPr lang="cs-CZ" sz="1600" dirty="0"/>
              <a:t>(Globální a environmentální výchova)</a:t>
            </a:r>
          </a:p>
          <a:p>
            <a:pPr marL="68580" indent="0">
              <a:buNone/>
            </a:pPr>
            <a:r>
              <a:rPr lang="cs-CZ" sz="1600" dirty="0"/>
              <a:t>- </a:t>
            </a:r>
            <a:r>
              <a:rPr lang="cs-CZ" sz="1600" i="1" dirty="0"/>
              <a:t>Propojení teorie a praxe</a:t>
            </a:r>
          </a:p>
          <a:p>
            <a:pPr marL="68580" indent="0">
              <a:buNone/>
            </a:pPr>
            <a:r>
              <a:rPr lang="cs-CZ" sz="1600" b="1" dirty="0"/>
              <a:t>6. Semestr </a:t>
            </a:r>
            <a:r>
              <a:rPr lang="cs-CZ" sz="1600" dirty="0"/>
              <a:t>(Pedagogická praxe klinická)</a:t>
            </a:r>
          </a:p>
          <a:p>
            <a:pPr>
              <a:buFontTx/>
              <a:buChar char="-"/>
            </a:pPr>
            <a:r>
              <a:rPr lang="cs-CZ" sz="1600" i="1" dirty="0"/>
              <a:t>Vzájemné hodnocení portfolií </a:t>
            </a:r>
          </a:p>
          <a:p>
            <a:pPr>
              <a:buFontTx/>
              <a:buChar char="-"/>
            </a:pPr>
            <a:r>
              <a:rPr lang="cs-CZ" sz="1600" i="1" dirty="0"/>
              <a:t>Příprava portfolia na SZZ</a:t>
            </a:r>
            <a:endParaRPr lang="en-US" sz="1600" i="1" dirty="0"/>
          </a:p>
          <a:p>
            <a:pPr marL="72000" indent="0" algn="just">
              <a:buNone/>
            </a:pP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1795690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71EBFB-646D-46D4-8807-D6B896123B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C11B5A7-61D7-41F4-895C-8DFF4BD56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Obsah: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A953E24-EFF3-4E01-A46E-DE148CAD1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AutoNum type="arabicPeriod"/>
            </a:pPr>
            <a:r>
              <a:rPr lang="cs-CZ" dirty="0"/>
              <a:t>Význam, účel a proces tvorby profesního portfolia.</a:t>
            </a:r>
          </a:p>
          <a:p>
            <a:pPr marL="514350" lvl="0" indent="-514350">
              <a:buAutoNum type="arabicPeriod"/>
            </a:pPr>
            <a:r>
              <a:rPr lang="cs-CZ" dirty="0"/>
              <a:t>Obsah portfolia, jeho struktura.</a:t>
            </a:r>
          </a:p>
          <a:p>
            <a:pPr marL="514350" lvl="0" indent="-514350">
              <a:buAutoNum type="arabicPeriod"/>
            </a:pPr>
            <a:r>
              <a:rPr lang="cs-CZ" dirty="0"/>
              <a:t>Kritéria kvality.</a:t>
            </a:r>
          </a:p>
          <a:p>
            <a:pPr marL="514350" lvl="0" indent="-514350">
              <a:buAutoNum type="arabicPeriod"/>
            </a:pPr>
            <a:r>
              <a:rPr lang="cs-CZ" dirty="0"/>
              <a:t>Další společná práce s portfoliem.  </a:t>
            </a:r>
          </a:p>
          <a:p>
            <a:pPr marL="72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949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71EBFB-646D-46D4-8807-D6B896123B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C11B5A7-61D7-41F4-895C-8DFF4BD56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1. Význam, účel a proces tvorby portfolia 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A953E24-EFF3-4E01-A46E-DE148CAD1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600" dirty="0"/>
              <a:t>etymologie: </a:t>
            </a:r>
            <a:r>
              <a:rPr lang="cs-CZ" sz="2600" i="1" dirty="0" err="1"/>
              <a:t>portatio</a:t>
            </a:r>
            <a:r>
              <a:rPr lang="cs-CZ" sz="2600" dirty="0"/>
              <a:t> (nošení) a </a:t>
            </a:r>
            <a:r>
              <a:rPr lang="cs-CZ" sz="2600" i="1" dirty="0" err="1"/>
              <a:t>folium</a:t>
            </a:r>
            <a:r>
              <a:rPr lang="cs-CZ" sz="2600" dirty="0"/>
              <a:t> (list) </a:t>
            </a:r>
            <a:r>
              <a:rPr lang="mr-IN" sz="2600" dirty="0"/>
              <a:t>–</a:t>
            </a:r>
            <a:r>
              <a:rPr lang="cs-CZ" sz="2600" dirty="0"/>
              <a:t> z latiny</a:t>
            </a:r>
          </a:p>
          <a:p>
            <a:r>
              <a:rPr lang="cs-CZ" sz="2600" dirty="0"/>
              <a:t>využívá se v různé podobě v řadě oblastí lidské činnosti (politika, ekonomie a finančnictví, umělecké a tvůrčí obory ...)</a:t>
            </a:r>
          </a:p>
          <a:p>
            <a:pPr>
              <a:spcBef>
                <a:spcPts val="24"/>
              </a:spcBef>
            </a:pPr>
            <a:r>
              <a:rPr lang="cs-CZ" sz="2600" i="1" dirty="0"/>
              <a:t>soubor materiálů/dokumentů/artefaktů </a:t>
            </a:r>
            <a:r>
              <a:rPr lang="cs-CZ" sz="2600" dirty="0"/>
              <a:t>(výtvorů), který je: </a:t>
            </a:r>
          </a:p>
          <a:p>
            <a:pPr lvl="1">
              <a:spcBef>
                <a:spcPts val="24"/>
              </a:spcBef>
            </a:pPr>
            <a:r>
              <a:rPr lang="cs-CZ" i="1" dirty="0"/>
              <a:t>strukturovaný, </a:t>
            </a:r>
            <a:endParaRPr lang="cs-CZ" dirty="0"/>
          </a:p>
          <a:p>
            <a:pPr lvl="1">
              <a:spcBef>
                <a:spcPts val="24"/>
              </a:spcBef>
            </a:pPr>
            <a:r>
              <a:rPr lang="cs-CZ" i="1" dirty="0"/>
              <a:t>selektivní, </a:t>
            </a:r>
            <a:endParaRPr lang="cs-CZ" dirty="0"/>
          </a:p>
          <a:p>
            <a:pPr lvl="1">
              <a:spcBef>
                <a:spcPts val="24"/>
              </a:spcBef>
            </a:pPr>
            <a:r>
              <a:rPr lang="cs-CZ" i="1" dirty="0"/>
              <a:t>reprezentativní,</a:t>
            </a:r>
            <a:endParaRPr lang="cs-CZ" dirty="0"/>
          </a:p>
          <a:p>
            <a:pPr lvl="1">
              <a:spcBef>
                <a:spcPts val="24"/>
              </a:spcBef>
            </a:pPr>
            <a:r>
              <a:rPr lang="cs-CZ" i="1" dirty="0"/>
              <a:t>srozumitelný „publiku“ </a:t>
            </a:r>
            <a:r>
              <a:rPr lang="cs-CZ" dirty="0"/>
              <a:t>(Píšová, 2007, s. 40).</a:t>
            </a:r>
            <a:endParaRPr lang="cs-CZ" b="1" i="1" dirty="0"/>
          </a:p>
          <a:p>
            <a:pPr marL="72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108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22F4C25-E58A-4DEE-9C37-B0813CAA4D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0252F27-83B6-4FA0-924F-90D444989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CE499B0-8CBC-232A-1342-426F858C5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cs-CZ" dirty="0"/>
              <a:t>Ze složky materiálů se portfolio stává ve chvíli, kdy student nastřádané materiály třídí, vybírá a uspořádává.</a:t>
            </a:r>
          </a:p>
          <a:p>
            <a:pPr marL="68580" indent="0">
              <a:buNone/>
            </a:pPr>
            <a:r>
              <a:rPr lang="cs-CZ" dirty="0"/>
              <a:t>Zásadní při práci s portfoliem je </a:t>
            </a:r>
            <a:r>
              <a:rPr lang="cs-CZ" dirty="0">
                <a:solidFill>
                  <a:srgbClr val="FF0000"/>
                </a:solidFill>
              </a:rPr>
              <a:t>reflektování. </a:t>
            </a:r>
          </a:p>
          <a:p>
            <a:pPr marL="68580" indent="0" algn="r">
              <a:buNone/>
            </a:pPr>
            <a:r>
              <a:rPr lang="cs-CZ" dirty="0">
                <a:solidFill>
                  <a:schemeClr val="tx1"/>
                </a:solidFill>
              </a:rPr>
              <a:t>Tomková, 2018, s. 78</a:t>
            </a:r>
            <a:endParaRPr lang="cs-CZ" dirty="0">
              <a:solidFill>
                <a:srgbClr val="FF0000"/>
              </a:solidFill>
            </a:endParaRPr>
          </a:p>
          <a:p>
            <a:pPr marL="72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905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A509E7-F108-41D4-8433-0D5334D260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D218AC-8FBE-4010-B3AA-FF7BAD348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portfolia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DBEE550-18DC-4C76-9830-ED316815B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80000"/>
              </a:lnSpc>
              <a:spcBef>
                <a:spcPts val="500"/>
              </a:spcBef>
            </a:pPr>
            <a:r>
              <a:rPr lang="cs-CZ" sz="2800" b="1" dirty="0"/>
              <a:t>portfolio sběrné</a:t>
            </a:r>
          </a:p>
          <a:p>
            <a:pPr marL="68580" lvl="0" indent="0">
              <a:lnSpc>
                <a:spcPct val="80000"/>
              </a:lnSpc>
              <a:spcBef>
                <a:spcPts val="500"/>
              </a:spcBef>
              <a:buNone/>
            </a:pPr>
            <a:r>
              <a:rPr lang="cs-CZ" sz="2800" b="1" dirty="0"/>
              <a:t> </a:t>
            </a:r>
          </a:p>
          <a:p>
            <a:pPr lvl="0">
              <a:lnSpc>
                <a:spcPct val="80000"/>
              </a:lnSpc>
              <a:spcBef>
                <a:spcPts val="500"/>
              </a:spcBef>
            </a:pPr>
            <a:r>
              <a:rPr lang="cs-CZ" sz="2800" b="1" dirty="0"/>
              <a:t>portfolio vývojové: </a:t>
            </a:r>
            <a:r>
              <a:rPr lang="cs-CZ" sz="2800" dirty="0"/>
              <a:t>zachycuje profesní vývoj majitele, jeho silné i slabé stránky</a:t>
            </a:r>
          </a:p>
          <a:p>
            <a:pPr marL="68580" lvl="0" indent="0">
              <a:lnSpc>
                <a:spcPct val="80000"/>
              </a:lnSpc>
              <a:spcBef>
                <a:spcPts val="500"/>
              </a:spcBef>
              <a:buNone/>
            </a:pPr>
            <a:r>
              <a:rPr lang="cs-CZ" sz="2800" dirty="0"/>
              <a:t> </a:t>
            </a:r>
            <a:endParaRPr lang="cs-CZ" sz="2800" b="1" dirty="0"/>
          </a:p>
          <a:p>
            <a:pPr lvl="0">
              <a:lnSpc>
                <a:spcPct val="80000"/>
              </a:lnSpc>
              <a:spcBef>
                <a:spcPts val="500"/>
              </a:spcBef>
            </a:pPr>
            <a:r>
              <a:rPr lang="cs-CZ" sz="2800" b="1" dirty="0"/>
              <a:t>portfolio prezentační</a:t>
            </a:r>
            <a:r>
              <a:rPr lang="cs-CZ" sz="2800" b="1" i="1" dirty="0"/>
              <a:t>: </a:t>
            </a:r>
            <a:r>
              <a:rPr lang="cs-CZ" sz="2800" dirty="0"/>
              <a:t>jde v něm o dokumentaci vlastních profesních kvalit, úspěchů, silných profesních stránek pro konkrétní „publikum“, zde komisi SZZ</a:t>
            </a:r>
            <a:endParaRPr lang="en-US" sz="2800" dirty="0"/>
          </a:p>
          <a:p>
            <a:pPr marL="72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041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A509E7-F108-41D4-8433-0D5334D260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D218AC-8FBE-4010-B3AA-FF7BAD348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DBEE550-18DC-4C76-9830-ED316815B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1800" b="1" dirty="0"/>
              <a:t>portfolio vývojové</a:t>
            </a:r>
            <a:r>
              <a:rPr lang="cs-CZ" sz="1800" dirty="0"/>
              <a:t> </a:t>
            </a:r>
          </a:p>
          <a:p>
            <a:pPr lvl="0">
              <a:buFont typeface="Lucida Grande"/>
              <a:buChar char="-"/>
            </a:pPr>
            <a:r>
              <a:rPr lang="cs-CZ" sz="1800" dirty="0"/>
              <a:t>dokumentuje profesní rozvoj studenta, jinými slovy, odpovídá spíše na otázku </a:t>
            </a:r>
            <a:r>
              <a:rPr lang="cs-CZ" sz="1800" dirty="0">
                <a:solidFill>
                  <a:srgbClr val="FF0000"/>
                </a:solidFill>
              </a:rPr>
              <a:t>„Kým se stávám a jak?“ </a:t>
            </a:r>
            <a:r>
              <a:rPr lang="cs-CZ" sz="1800" dirty="0"/>
              <a:t>než na otázku „Kdo jsem?“ (</a:t>
            </a:r>
            <a:r>
              <a:rPr lang="cs-CZ" sz="1800" dirty="0" err="1"/>
              <a:t>Wyatt</a:t>
            </a:r>
            <a:r>
              <a:rPr lang="cs-CZ" sz="1800" dirty="0"/>
              <a:t> &amp; </a:t>
            </a:r>
            <a:r>
              <a:rPr lang="cs-CZ" sz="1800" dirty="0" err="1"/>
              <a:t>Looper</a:t>
            </a:r>
            <a:r>
              <a:rPr lang="cs-CZ" sz="1800" dirty="0"/>
              <a:t>, 1999, s. 14)</a:t>
            </a:r>
          </a:p>
          <a:p>
            <a:pPr lvl="0">
              <a:buFont typeface="Lucida Grande"/>
              <a:buChar char="-"/>
            </a:pPr>
            <a:r>
              <a:rPr lang="cs-CZ" sz="1800" dirty="0"/>
              <a:t>může spojovat perspektivu a retrospektivu</a:t>
            </a:r>
          </a:p>
          <a:p>
            <a:pPr marL="0" indent="0">
              <a:buNone/>
            </a:pPr>
            <a:endParaRPr lang="cs-CZ" sz="1800" b="1" dirty="0"/>
          </a:p>
          <a:p>
            <a:pPr lvl="0"/>
            <a:r>
              <a:rPr lang="cs-CZ" sz="1800" b="1" dirty="0"/>
              <a:t>portfolio prezentační</a:t>
            </a:r>
            <a:r>
              <a:rPr lang="cs-CZ" sz="1800" i="1" dirty="0"/>
              <a:t> </a:t>
            </a:r>
            <a:endParaRPr lang="cs-CZ" sz="1800" dirty="0"/>
          </a:p>
          <a:p>
            <a:pPr lvl="0">
              <a:buFontTx/>
              <a:buChar char="-"/>
            </a:pPr>
            <a:r>
              <a:rPr lang="cs-CZ" sz="1800" dirty="0"/>
              <a:t>metafora „výkladní skříně“: jde především o dokumentaci vlastních profesních kvalit, úspěchů, silných profesních stránek</a:t>
            </a:r>
          </a:p>
          <a:p>
            <a:pPr lvl="0">
              <a:buFontTx/>
              <a:buChar char="-"/>
            </a:pPr>
            <a:r>
              <a:rPr lang="cs-CZ" sz="1800" dirty="0"/>
              <a:t>předpokládá se prezentace takového portfolia konkrétnímu „publiku“, ať v písemné, či ústní podobě, s čímž je spojeno jeho případné vysvětlení i obhajoba</a:t>
            </a:r>
            <a:endParaRPr lang="en-US" sz="1800" dirty="0"/>
          </a:p>
          <a:p>
            <a:pPr marL="72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381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1666BD-606B-4AF2-AB5B-9DEF9714C0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E6D6584-FCF1-482F-BA5E-E05D96C3D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/>
              <a:t>Cíle portfolia</a:t>
            </a:r>
            <a:endParaRPr lang="cs-CZ" sz="36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ECDC7C1-27AB-4B8E-8BE5-F9B3B25DE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29305"/>
            <a:ext cx="10753200" cy="4402695"/>
          </a:xfrm>
        </p:spPr>
        <p:txBody>
          <a:bodyPr/>
          <a:lstStyle/>
          <a:p>
            <a:r>
              <a:rPr lang="cs-CZ" sz="2400" dirty="0"/>
              <a:t>cílem práce s portfoliem je pomoci vám při </a:t>
            </a:r>
            <a:r>
              <a:rPr lang="cs-CZ" sz="2400" b="1" dirty="0"/>
              <a:t>seberozvoji </a:t>
            </a:r>
            <a:r>
              <a:rPr lang="cs-CZ" sz="2400" dirty="0"/>
              <a:t>a </a:t>
            </a:r>
            <a:r>
              <a:rPr lang="cs-CZ" sz="2400" b="1" dirty="0"/>
              <a:t>sebehodnocení </a:t>
            </a:r>
          </a:p>
          <a:p>
            <a:r>
              <a:rPr lang="cs-CZ" sz="2400" dirty="0"/>
              <a:t>portfolio vám dává možnost uvědomovat si význam procesu učení a </a:t>
            </a:r>
            <a:r>
              <a:rPr lang="cs-CZ" sz="2400" b="1" dirty="0"/>
              <a:t>získat dovednost samostatně dokumentovat svůj vývoj </a:t>
            </a:r>
            <a:r>
              <a:rPr lang="cs-CZ" sz="2400" dirty="0"/>
              <a:t>ve znalostech, dovednostech a postojích v rámci učitelské přípravy</a:t>
            </a:r>
          </a:p>
          <a:p>
            <a:r>
              <a:rPr lang="cs-CZ" sz="2400" dirty="0"/>
              <a:t>současně umožňuje </a:t>
            </a:r>
            <a:r>
              <a:rPr lang="cs-CZ" sz="2400" b="1" dirty="0"/>
              <a:t>získat zkušenosti</a:t>
            </a:r>
            <a:r>
              <a:rPr lang="cs-CZ" sz="2400" dirty="0"/>
              <a:t>, které bude možné využít při zpracování diagnostických a žákovských portfolií v budoucí profesi. </a:t>
            </a:r>
          </a:p>
          <a:p>
            <a:pPr marL="72000" indent="0">
              <a:spcAft>
                <a:spcPts val="0"/>
              </a:spcAft>
              <a:buNone/>
            </a:pP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846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94B932-DB53-47DE-A51E-D3224A6C13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847CC65-2D1F-46B1-B639-800BBFE0A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portfolia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4A5DB72-6F7B-41DE-B1DF-CF6C1C7DA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69002"/>
            <a:ext cx="10753200" cy="4162998"/>
          </a:xfrm>
        </p:spPr>
        <p:txBody>
          <a:bodyPr/>
          <a:lstStyle/>
          <a:p>
            <a:r>
              <a:rPr lang="cs-CZ" sz="2000" b="1" dirty="0"/>
              <a:t>formativní </a:t>
            </a:r>
            <a:r>
              <a:rPr lang="mr-IN" sz="2000" dirty="0"/>
              <a:t>–</a:t>
            </a:r>
            <a:r>
              <a:rPr lang="cs-CZ" sz="2000" b="1" dirty="0"/>
              <a:t> </a:t>
            </a:r>
            <a:r>
              <a:rPr lang="cs-CZ" sz="2000" dirty="0"/>
              <a:t>v průběhu vašeho učení, profesního rozvoje a utváření profesního myšlení a uvažování.</a:t>
            </a:r>
            <a:endParaRPr lang="cs-CZ" sz="2000" b="1" i="1" dirty="0"/>
          </a:p>
          <a:p>
            <a:pPr lvl="0"/>
            <a:r>
              <a:rPr lang="cs-CZ" sz="2000" b="1" dirty="0" err="1"/>
              <a:t>sumativní</a:t>
            </a:r>
            <a:r>
              <a:rPr lang="cs-CZ" sz="2000" b="1" dirty="0"/>
              <a:t> </a:t>
            </a:r>
            <a:r>
              <a:rPr lang="mr-IN" sz="2000" dirty="0"/>
              <a:t>–</a:t>
            </a:r>
            <a:r>
              <a:rPr lang="cs-CZ" sz="2000" b="1" dirty="0"/>
              <a:t> </a:t>
            </a:r>
            <a:r>
              <a:rPr lang="cs-CZ" sz="2000" dirty="0"/>
              <a:t>zejména při státní závěrečné zkoušce (SZZ), která je plánována jako zkouška profesní způsobilosti, nikoli jako zkouška teoretických znalostí. Státní závěrečná zkouška by měla ověřovat vaši způsobilost k výkonu profese učitele s využitím vašeho portfolia.</a:t>
            </a:r>
            <a:endParaRPr lang="cs-CZ" sz="2000" b="1" i="1" dirty="0"/>
          </a:p>
          <a:p>
            <a:r>
              <a:rPr lang="cs-CZ" sz="2000" b="1" dirty="0"/>
              <a:t>prezentační</a:t>
            </a:r>
            <a:r>
              <a:rPr lang="cs-CZ" sz="2000" dirty="0"/>
              <a:t> </a:t>
            </a:r>
            <a:r>
              <a:rPr lang="mr-IN" sz="2000" dirty="0"/>
              <a:t>–</a:t>
            </a:r>
            <a:r>
              <a:rPr lang="cs-CZ" sz="2000" dirty="0"/>
              <a:t> např. při vstupu do praxe, respektive při ucházení se o místo učitele.</a:t>
            </a:r>
            <a:endParaRPr lang="en-US" sz="2000" dirty="0"/>
          </a:p>
          <a:p>
            <a:pPr marL="72000" indent="0" algn="just">
              <a:buNone/>
            </a:pP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2470367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94B932-DB53-47DE-A51E-D3224A6C13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847CC65-2D1F-46B1-B639-800BBFE0A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Účel portfolia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4A5DB72-6F7B-41DE-B1DF-CF6C1C7DA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69002"/>
            <a:ext cx="10753200" cy="4162998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Prostřednictvím portfolia získáváte novou roli, stáváte se </a:t>
            </a:r>
            <a:r>
              <a:rPr lang="cs-CZ" b="1" dirty="0"/>
              <a:t>plnohodnotným spoluaktérem vlastního profesního rozvoje a jeho hodnocení </a:t>
            </a:r>
            <a:r>
              <a:rPr lang="cs-CZ" dirty="0"/>
              <a:t>(</a:t>
            </a:r>
            <a:r>
              <a:rPr lang="cs-CZ" i="1" dirty="0"/>
              <a:t>student </a:t>
            </a:r>
            <a:r>
              <a:rPr lang="cs-CZ" i="1" dirty="0" err="1"/>
              <a:t>ownership</a:t>
            </a:r>
            <a:r>
              <a:rPr lang="cs-CZ" dirty="0"/>
              <a:t>), neboli, jak to formulovali L. a P. </a:t>
            </a:r>
            <a:r>
              <a:rPr lang="cs-CZ" dirty="0" err="1"/>
              <a:t>Paulsonovi</a:t>
            </a:r>
            <a:r>
              <a:rPr lang="cs-CZ" dirty="0"/>
              <a:t> (1996, s. 41), „</a:t>
            </a:r>
            <a:r>
              <a:rPr lang="cs-CZ" i="1" dirty="0"/>
              <a:t>můžete se naprosto legitimně snažit promyšleně ovlivňovat názory ostatních</a:t>
            </a:r>
            <a:r>
              <a:rPr lang="cs-CZ" dirty="0"/>
              <a:t>“.</a:t>
            </a:r>
            <a:r>
              <a:rPr lang="cs-CZ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08883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EDU-CZ.potx" id="{8FD1629D-3839-4F88-8028-8A89168F1D21}" vid="{6F6C369B-0563-478E-9F77-48BCECFDEE8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Prezentace-EDU-CZ (1)</Template>
  <TotalTime>722</TotalTime>
  <Words>720</Words>
  <Application>Microsoft Office PowerPoint</Application>
  <PresentationFormat>Širokoúhlá obrazovka</PresentationFormat>
  <Paragraphs>89</Paragraphs>
  <Slides>16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Lucida Grande</vt:lpstr>
      <vt:lpstr>Tahoma</vt:lpstr>
      <vt:lpstr>Wingdings</vt:lpstr>
      <vt:lpstr>Prezentace_MU_CZ</vt:lpstr>
      <vt:lpstr>PROFESNÍ PORTFOLIO</vt:lpstr>
      <vt:lpstr>Obsah:</vt:lpstr>
      <vt:lpstr>1. Význam, účel a proces tvorby portfolia </vt:lpstr>
      <vt:lpstr>Prezentace aplikace PowerPoint</vt:lpstr>
      <vt:lpstr>Typy portfolia</vt:lpstr>
      <vt:lpstr>Prezentace aplikace PowerPoint</vt:lpstr>
      <vt:lpstr>Cíle portfolia</vt:lpstr>
      <vt:lpstr>Funkce portfolia</vt:lpstr>
      <vt:lpstr>Účel portfolia</vt:lpstr>
      <vt:lpstr>2. Obsah portfolia, jeho struktura</vt:lpstr>
      <vt:lpstr>Prezentace aplikace PowerPoint</vt:lpstr>
      <vt:lpstr>Klíč k torbě portfolia</vt:lpstr>
      <vt:lpstr>Prezentace aplikace PowerPoint</vt:lpstr>
      <vt:lpstr>3. Kritéria kvalitního portfolia</vt:lpstr>
      <vt:lpstr>Prezentace aplikace PowerPoint</vt:lpstr>
      <vt:lpstr>4. Další společná práce s portfoliem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Učitelství pro mateřské školy  Učitelství pro 1. stupeň základní školy</dc:title>
  <dc:creator>Najvarova</dc:creator>
  <cp:lastModifiedBy>Syslová Zora</cp:lastModifiedBy>
  <cp:revision>130</cp:revision>
  <cp:lastPrinted>1601-01-01T00:00:00Z</cp:lastPrinted>
  <dcterms:created xsi:type="dcterms:W3CDTF">2020-01-22T12:46:27Z</dcterms:created>
  <dcterms:modified xsi:type="dcterms:W3CDTF">2023-03-12T07:02:07Z</dcterms:modified>
</cp:coreProperties>
</file>