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5" r:id="rId3"/>
    <p:sldId id="266" r:id="rId4"/>
    <p:sldId id="267" r:id="rId5"/>
    <p:sldId id="275" r:id="rId6"/>
    <p:sldId id="268" r:id="rId7"/>
    <p:sldId id="273" r:id="rId8"/>
    <p:sldId id="270" r:id="rId9"/>
    <p:sldId id="274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7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2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317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6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1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docs/laws/listina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da.cz/assets/ppov/rlp/vybory/pro-prava-ditete/Preklady-dokumentu-OSN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-3/skolsky-zakon-ve-zneni-ucinnem-od-11-7-202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-3/zakon-o-pedagogickych-pracovnicich-1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akonyprolidi.cz/cs/2005-14#p1e" TargetMode="External"/><Relationship Id="rId13" Type="http://schemas.openxmlformats.org/officeDocument/2006/relationships/hyperlink" Target="https://www.zakonyprolidi.cz/cs/2005-14#p6" TargetMode="External"/><Relationship Id="rId3" Type="http://schemas.openxmlformats.org/officeDocument/2006/relationships/hyperlink" Target="https://www.zakonyprolidi.cz/cs/2005-14#p1" TargetMode="External"/><Relationship Id="rId7" Type="http://schemas.openxmlformats.org/officeDocument/2006/relationships/hyperlink" Target="https://www.zakonyprolidi.cz/cs/2005-14#p1d" TargetMode="External"/><Relationship Id="rId12" Type="http://schemas.openxmlformats.org/officeDocument/2006/relationships/hyperlink" Target="https://www.zakonyprolidi.cz/cs/2005-14#p5" TargetMode="External"/><Relationship Id="rId2" Type="http://schemas.openxmlformats.org/officeDocument/2006/relationships/hyperlink" Target="https://www.zakonyprolidi.cz/cs/2005-1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zakonyprolidi.cz/cs/2005-14#p1c" TargetMode="External"/><Relationship Id="rId11" Type="http://schemas.openxmlformats.org/officeDocument/2006/relationships/hyperlink" Target="https://www.zakonyprolidi.cz/cs/2005-14#p4" TargetMode="External"/><Relationship Id="rId5" Type="http://schemas.openxmlformats.org/officeDocument/2006/relationships/hyperlink" Target="https://www.zakonyprolidi.cz/cs/2005-14#p1b" TargetMode="External"/><Relationship Id="rId10" Type="http://schemas.openxmlformats.org/officeDocument/2006/relationships/hyperlink" Target="https://www.zakonyprolidi.cz/cs/2005-14#p3" TargetMode="External"/><Relationship Id="rId4" Type="http://schemas.openxmlformats.org/officeDocument/2006/relationships/hyperlink" Target="https://www.zakonyprolidi.cz/cs/2005-14#p1a" TargetMode="External"/><Relationship Id="rId9" Type="http://schemas.openxmlformats.org/officeDocument/2006/relationships/hyperlink" Target="https://www.zakonyprolidi.cz/cs/2005-14#p2" TargetMode="External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file/38844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0" name="Group 10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2" name="Group 24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A133C98-4C45-4BD4-BB4D-F68DF416B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5066" y="2514600"/>
            <a:ext cx="5681134" cy="2262781"/>
          </a:xfrm>
        </p:spPr>
        <p:txBody>
          <a:bodyPr>
            <a:normAutofit/>
          </a:bodyPr>
          <a:lstStyle/>
          <a:p>
            <a:r>
              <a:rPr lang="cs-CZ" sz="4100" dirty="0"/>
              <a:t>Základní právní dokumenty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ED25D8-5D0C-43FE-B263-BFA3474E9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5066" y="4777379"/>
            <a:ext cx="5681134" cy="1126283"/>
          </a:xfrm>
        </p:spPr>
        <p:txBody>
          <a:bodyPr>
            <a:normAutofit/>
          </a:bodyPr>
          <a:lstStyle/>
          <a:p>
            <a:r>
              <a:rPr lang="cs-CZ"/>
              <a:t>Mgr. Aneta </a:t>
            </a:r>
            <a:r>
              <a:rPr lang="cs-CZ" err="1"/>
              <a:t>Hřavová</a:t>
            </a:r>
            <a:endParaRPr lang="cs-CZ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18FE4A-EA73-4438-8483-D86109AC98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35" r="29790"/>
          <a:stretch/>
        </p:blipFill>
        <p:spPr>
          <a:xfrm>
            <a:off x="-2650" y="10"/>
            <a:ext cx="36810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3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Kurikulární dokumenty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27/2016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dětí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žáků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speciálními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vzdělávacími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potřebami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dětí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žáků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mimořádně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nadaných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72/2005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poskytování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poradenských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služeb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školách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školských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poradenských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zařízeních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317/2005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dalším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pedagogických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pracovníků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akreditační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komisi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kariérním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systému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pedagogických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pracovníků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Nařízení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vlády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stanovení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rozsahu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přímé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vyučovací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povinnosti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410/2005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hygienických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požadavcích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prostory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provoz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107/2005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školním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stravování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364/2005 Sb., o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vedení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dokumentace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8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843EF-7177-49AE-A6DB-B0D6047A1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690" y="844510"/>
            <a:ext cx="3710018" cy="4169749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C350E0-7859-48A0-B64C-2B7D5D4D8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690" y="5097928"/>
            <a:ext cx="3710018" cy="915561"/>
          </a:xfrm>
        </p:spPr>
        <p:txBody>
          <a:bodyPr>
            <a:normAutofit/>
          </a:bodyPr>
          <a:lstStyle/>
          <a:p>
            <a:endParaRPr lang="cs-CZ"/>
          </a:p>
        </p:txBody>
      </p:sp>
      <p:pic>
        <p:nvPicPr>
          <p:cNvPr id="5" name="Picture 4" descr="Tmavé žárovky ve vzduchu a jedna jasně svítící">
            <a:extLst>
              <a:ext uri="{FF2B5EF4-FFF2-40B4-BE49-F238E27FC236}">
                <a16:creationId xmlns:a16="http://schemas.microsoft.com/office/drawing/2014/main" id="{AB2B8D1A-225C-4B0D-B904-7B93B1D7B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31" r="149" b="-2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2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Kurikulární dokumenty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Picture 4" descr="Brýle položené na knize">
            <a:extLst>
              <a:ext uri="{FF2B5EF4-FFF2-40B4-BE49-F238E27FC236}">
                <a16:creationId xmlns:a16="http://schemas.microsoft.com/office/drawing/2014/main" id="{75F0999B-797B-42E6-806B-260DEDD3E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72" r="40104" b="-1"/>
          <a:stretch/>
        </p:blipFill>
        <p:spPr>
          <a:xfrm>
            <a:off x="-44708" y="128340"/>
            <a:ext cx="4671091" cy="685800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Listina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lidských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svobod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Úmluva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právech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dítěte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561/2004 Sb.,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předškolním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středním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vyšším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odborném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jiném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školský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563/2004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Sb.,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pedagogických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pracovnících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14/2005 Sb. o předškolním vzdělávání</a:t>
            </a:r>
          </a:p>
          <a:p>
            <a:pPr>
              <a:buFont typeface="Wingdings 3" charset="2"/>
              <a:buChar char="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Pracovní řád pro učitele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9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Listina základních práv a svobod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92" y="2623930"/>
            <a:ext cx="9383408" cy="32872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Listina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lidských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svobod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https://www.psp.cz/docs/laws/listina.html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vztah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mezi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státem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občanem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Ústavní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23/1991 Sb</a:t>
            </a:r>
          </a:p>
          <a:p>
            <a:pP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8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Úmluva o právech dítěte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92" y="2623930"/>
            <a:ext cx="9383408" cy="32872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Úmluva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právech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dítěte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https://www.vlada.cz/assets/ppov/rlp/vybory/pro-prava-ditete/Preklady-dokumentu-OSN.pdf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1924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formulována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dětská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válce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OSN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vyhlásila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Všeobecnou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chartu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lidských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1959 OSN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vyhlásila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Deklaraci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dětských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Úmluva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právech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dítěte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přijata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Valným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shromážděním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OSN 20. 11. 1989,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vstoupila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platnost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září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1990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ratifikovalo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ji 191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států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Česká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slovenská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federativní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republika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ratifikovala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lednu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1991. </a:t>
            </a:r>
          </a:p>
        </p:txBody>
      </p:sp>
    </p:spTree>
    <p:extLst>
      <p:ext uri="{BB962C8B-B14F-4D97-AF65-F5344CB8AC3E}">
        <p14:creationId xmlns:p14="http://schemas.microsoft.com/office/powerpoint/2010/main" val="27252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Úmluva</a:t>
            </a:r>
            <a:r>
              <a:rPr lang="en-US" sz="3600" dirty="0">
                <a:solidFill>
                  <a:schemeClr val="bg1"/>
                </a:solidFill>
              </a:rPr>
              <a:t> o </a:t>
            </a:r>
            <a:r>
              <a:rPr lang="en-US" sz="3600" dirty="0" err="1">
                <a:solidFill>
                  <a:schemeClr val="bg1"/>
                </a:solidFill>
              </a:rPr>
              <a:t>právech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dítěte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92" y="2623930"/>
            <a:ext cx="9383408" cy="328729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cs-CZ" dirty="0"/>
              <a:t>Úmluva o právech dítěte vychází ze čtyř základních principů:</a:t>
            </a:r>
          </a:p>
          <a:p>
            <a:r>
              <a:rPr lang="cs-CZ" dirty="0"/>
              <a:t>Právo na život a přežití - zaručuje zachování života dítěte a uspokojování jeho základních potřeb (právo na přiměřenou životní úroveň, bydlení, výživu, zdravotní péči atd.)</a:t>
            </a:r>
          </a:p>
          <a:p>
            <a:r>
              <a:rPr lang="cs-CZ" dirty="0"/>
              <a:t>Právo na rozvoj - dítě má mít právo se rozvíjet, vzdělávat a mít volný čas na hru a zábavu, ale také zaručenu svobodu myšlení, vyznání a volný přístup k informacím</a:t>
            </a:r>
          </a:p>
          <a:p>
            <a:r>
              <a:rPr lang="cs-CZ" dirty="0"/>
              <a:t>Právo na ochranu - dítě má právo na ochranu před násilím, vykořisťováním, zanedbáváním a všemožným zneužíváním, ale i na ochranu proti poškozování v systému trestního práva</a:t>
            </a:r>
          </a:p>
          <a:p>
            <a:r>
              <a:rPr lang="cs-CZ" dirty="0"/>
              <a:t>Právo participovat/účastnit se – dítě se může vyjádřit ke všemu, co se ho týká, zveřejnit svůj názor na dění kolem sebe a mít slovo v záležitostech, které ovlivňují jeho osob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0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1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3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5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561/2004 		</a:t>
            </a:r>
            <a:endParaRPr lang="en-US" sz="3600" dirty="0"/>
          </a:p>
        </p:txBody>
      </p:sp>
      <p:sp>
        <p:nvSpPr>
          <p:cNvPr id="76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1" y="1289199"/>
            <a:ext cx="8131551" cy="531114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561/2004 Sb., 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předškolním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středním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vyšším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odborném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jiném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školský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https://www.msmt.cz/dokumenty-3/skolsky-zakon-ve-zneni-ucinnem-od-11-7-2020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Obecnými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cíli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jsou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zejména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rozvoj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osobnosti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člověka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který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vybaven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poznávacími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sociálními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způsobilostmi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mravními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duchovními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hodnotami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osobní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občanský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život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výkon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povolání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nebo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pracovní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činnosti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získávání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informací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učení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v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průběhu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celého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života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získání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všeobecného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nebo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všeobecného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odborného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pochopení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uplatňování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zásad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demokracie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právního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státu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základních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lidských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práv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svobod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spolu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odpovědností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smyslem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sociální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soudržnost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pochopení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uplatňování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principu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rovnosti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mužů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společnosti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utváření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vědomí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národní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státní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příslušnosti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respektu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etnické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národnostní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kulturní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jazykové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náboženské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identitě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každého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poznání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světových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evropských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kulturních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hodnot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tradic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pochopení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osvojení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zásad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pravidel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vycházejících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evropské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integrace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jako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základu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soužití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národním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mezinárodním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měřítku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získání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uplatňování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znalostí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životním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prostředí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ochraně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vycházející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zásad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trvale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udržitelného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rozvoje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bezpečnosti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ochraně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zdraví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(3)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poskytované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podle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tohoto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zákona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veřejnou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službou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8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818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563/2004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3442" y="2186608"/>
            <a:ext cx="8909437" cy="4385641"/>
          </a:xfrm>
        </p:spPr>
        <p:txBody>
          <a:bodyPr>
            <a:normAutofit/>
          </a:bodyPr>
          <a:lstStyle/>
          <a:p>
            <a:r>
              <a:rPr lang="cs-CZ" dirty="0"/>
              <a:t>Zákon 563/2004 Sbírky zákonů o pedagogických pracovnících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https://www.msmt.cz/dokumenty-3/zakon-o-pedagogickych-pracovnicich-1</a:t>
            </a:r>
            <a:endParaRPr lang="cs-CZ" dirty="0"/>
          </a:p>
          <a:p>
            <a:endParaRPr lang="cs-CZ" dirty="0"/>
          </a:p>
          <a:p>
            <a:pPr marL="342900" indent="-342900">
              <a:buAutoNum type="arabicParenBoth"/>
            </a:pPr>
            <a:r>
              <a:rPr lang="cs-CZ" dirty="0"/>
              <a:t>Tento zákon upravuje </a:t>
            </a:r>
          </a:p>
          <a:p>
            <a:pPr marL="800100" lvl="1" indent="-342900" algn="l">
              <a:buAutoNum type="arabicParenBoth"/>
            </a:pPr>
            <a:r>
              <a:rPr lang="cs-CZ" dirty="0"/>
              <a:t>a) odchylky při sjednávání doby trvání pracovního poměru na dobu určitou pedagogických pracovníků</a:t>
            </a:r>
          </a:p>
          <a:p>
            <a:pPr marL="800100" lvl="1" indent="-342900" algn="l">
              <a:buAutoNum type="arabicParenBoth"/>
            </a:pPr>
            <a:r>
              <a:rPr lang="cs-CZ" dirty="0"/>
              <a:t> b) předpoklady pro výkon činnosti pedagogických pracovníků,</a:t>
            </a:r>
          </a:p>
          <a:p>
            <a:pPr marL="800100" lvl="1" indent="-342900" algn="l">
              <a:buAutoNum type="arabicParenBoth"/>
            </a:pPr>
            <a:r>
              <a:rPr lang="cs-CZ" dirty="0"/>
              <a:t>c) pracovní dobu pedagogických pracovníků, </a:t>
            </a:r>
          </a:p>
          <a:p>
            <a:pPr marL="800100" lvl="1" indent="-342900" algn="l">
              <a:buAutoNum type="arabicParenBoth"/>
            </a:pPr>
            <a:r>
              <a:rPr lang="cs-CZ" dirty="0"/>
              <a:t>d) další vzdělávání a kariérní systém pedagogických pracovníků. </a:t>
            </a:r>
          </a:p>
          <a:p>
            <a:pPr marL="800100" lvl="1" indent="-342900" algn="l">
              <a:buAutoNum type="arabicParenBoth"/>
            </a:pPr>
            <a:endParaRPr lang="cs-CZ" dirty="0"/>
          </a:p>
          <a:p>
            <a:pPr marL="800100" lvl="1" indent="-342900" algn="l">
              <a:buAutoNum type="arabicParenBoth"/>
            </a:pPr>
            <a:r>
              <a:rPr lang="cs-CZ" dirty="0"/>
              <a:t>(2) Tento zákon se vztahuje na pedagogické pracovníky škol a školských zařízení, které jsou zapsány do rejstříku škol a školských zařízení1 )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13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818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14/2005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3442" y="2186608"/>
            <a:ext cx="8909437" cy="43856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Vyhláška o předškolním vzdělávání</a:t>
            </a:r>
          </a:p>
          <a:p>
            <a:r>
              <a:rPr lang="cs-CZ" dirty="0">
                <a:hlinkClick r:id="rId2"/>
              </a:rPr>
              <a:t>https://www.zakonyprolidi.cz/cs/2005-14</a:t>
            </a:r>
            <a:endParaRPr lang="cs-CZ" dirty="0"/>
          </a:p>
          <a:p>
            <a:endParaRPr lang="cs-CZ" dirty="0"/>
          </a:p>
          <a:p>
            <a:r>
              <a:rPr lang="cs-CZ" dirty="0"/>
              <a:t>	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§ 1 - Podrobnosti o podmínkách provozu mateřské školy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§ 1a - Podrobnosti o organizaci mateřské školy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§ 1b - Mateřská škola při zdravotnickém zařízení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§ 1c - Rozsah povinného předškolního vzdělávání v mateřské škole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§ 1d - Maximální počet hodin přímé pedagogické činnosti pro mateřské školy zřizované územními samosprávnými celky nebo svazky obcí financovaný ze státního rozpočtu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§ 1e - Organizace vzdělávání ve skupinách pro jazykovou přípravu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§ 2 - Počty přijatých dětí ve třídách mateřské školy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§ 3 - Přerušení nebo omezení provozu mateřské školy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§ 4 - Stravování dětí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§ 5 - Péče o zdraví a bezpečnost dětí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lvl="0" defTabSz="914400" eaLnBrk="0" fontAlgn="t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1600" dirty="0">
                <a:solidFill>
                  <a:srgbClr val="15679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     </a:t>
            </a:r>
            <a:r>
              <a:rPr lang="cs-CZ" altLang="cs-CZ" dirty="0">
                <a:solidFill>
                  <a:srgbClr val="05507A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§ 6 - Úplata za předškolní vzdělávání v mateřské škole, kterou zřizuje stát, kraj, obec nebo svazek obcí</a:t>
            </a:r>
            <a:endParaRPr lang="cs-CZ" altLang="cs-CZ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26409F88-16B3-4709-BCCA-A35284884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8" name="Picture 24">
            <a:hlinkClick r:id="rId4"/>
            <a:extLst>
              <a:ext uri="{FF2B5EF4-FFF2-40B4-BE49-F238E27FC236}">
                <a16:creationId xmlns:a16="http://schemas.microsoft.com/office/drawing/2014/main" id="{59B5851D-56B3-4291-8581-4390121B1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6858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>
            <a:hlinkClick r:id="rId5"/>
            <a:extLst>
              <a:ext uri="{FF2B5EF4-FFF2-40B4-BE49-F238E27FC236}">
                <a16:creationId xmlns:a16="http://schemas.microsoft.com/office/drawing/2014/main" id="{93D25181-E903-41F6-8333-EC01E46A0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5334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hlinkClick r:id="rId6"/>
            <a:extLst>
              <a:ext uri="{FF2B5EF4-FFF2-40B4-BE49-F238E27FC236}">
                <a16:creationId xmlns:a16="http://schemas.microsoft.com/office/drawing/2014/main" id="{0C9C5F86-112F-4482-A286-FC20EE8D1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3810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>
            <a:hlinkClick r:id="rId7"/>
            <a:extLst>
              <a:ext uri="{FF2B5EF4-FFF2-40B4-BE49-F238E27FC236}">
                <a16:creationId xmlns:a16="http://schemas.microsoft.com/office/drawing/2014/main" id="{45747048-8FBA-420B-8020-3E416E7C1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2286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hlinkClick r:id="rId8"/>
            <a:extLst>
              <a:ext uri="{FF2B5EF4-FFF2-40B4-BE49-F238E27FC236}">
                <a16:creationId xmlns:a16="http://schemas.microsoft.com/office/drawing/2014/main" id="{68BEC7DB-9F74-4235-89CB-58FD4D3BF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762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>
            <a:hlinkClick r:id="rId9"/>
            <a:extLst>
              <a:ext uri="{FF2B5EF4-FFF2-40B4-BE49-F238E27FC236}">
                <a16:creationId xmlns:a16="http://schemas.microsoft.com/office/drawing/2014/main" id="{9C6FD8C9-8673-4383-B38C-C663F4EF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62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hlinkClick r:id="rId10"/>
            <a:extLst>
              <a:ext uri="{FF2B5EF4-FFF2-40B4-BE49-F238E27FC236}">
                <a16:creationId xmlns:a16="http://schemas.microsoft.com/office/drawing/2014/main" id="{21F65D53-DA2E-4B6E-A461-B00F4AAFC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286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>
            <a:hlinkClick r:id="rId11"/>
            <a:extLst>
              <a:ext uri="{FF2B5EF4-FFF2-40B4-BE49-F238E27FC236}">
                <a16:creationId xmlns:a16="http://schemas.microsoft.com/office/drawing/2014/main" id="{9A0FE0A6-3EC4-461F-BE92-161CB5EC7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810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hlinkClick r:id="rId12"/>
            <a:extLst>
              <a:ext uri="{FF2B5EF4-FFF2-40B4-BE49-F238E27FC236}">
                <a16:creationId xmlns:a16="http://schemas.microsoft.com/office/drawing/2014/main" id="{494B4A74-6CB6-4782-B0B2-8DC204CC3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5334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>
            <a:hlinkClick r:id="rId13"/>
            <a:extLst>
              <a:ext uri="{FF2B5EF4-FFF2-40B4-BE49-F238E27FC236}">
                <a16:creationId xmlns:a16="http://schemas.microsoft.com/office/drawing/2014/main" id="{F55559AB-80FE-4BFE-A2D6-82AD95C2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858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41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818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263/2007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3442" y="2186608"/>
            <a:ext cx="8909437" cy="4385641"/>
          </a:xfrm>
        </p:spPr>
        <p:txBody>
          <a:bodyPr>
            <a:normAutofit/>
          </a:bodyPr>
          <a:lstStyle/>
          <a:p>
            <a:r>
              <a:rPr lang="cs-CZ" dirty="0"/>
              <a:t>Pracovní řád pro učitele</a:t>
            </a:r>
          </a:p>
          <a:p>
            <a:r>
              <a:rPr lang="cs-CZ" dirty="0">
                <a:hlinkClick r:id="rId2"/>
              </a:rPr>
              <a:t>https://www.msmt.cz/file/38844/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Postup související se skončením pracovního poměru a odvoláním nebo vzdáním se pracovního místa vedoucího zaměstnance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Pracovní doba pedagogických pracovníků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Čerpání dovolené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Volno k samostudiu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Dohled nad žáky </a:t>
            </a:r>
          </a:p>
        </p:txBody>
      </p:sp>
    </p:spTree>
    <p:extLst>
      <p:ext uri="{BB962C8B-B14F-4D97-AF65-F5344CB8AC3E}">
        <p14:creationId xmlns:p14="http://schemas.microsoft.com/office/powerpoint/2010/main" val="125957182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937</Words>
  <Application>Microsoft Office PowerPoint</Application>
  <PresentationFormat>Širokoúhlá obrazovka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Stébla</vt:lpstr>
      <vt:lpstr>Základní právní dokumenty</vt:lpstr>
      <vt:lpstr>Kurikulární dokumenty</vt:lpstr>
      <vt:lpstr>Listina základních práv a svobod</vt:lpstr>
      <vt:lpstr>Úmluva o právech dítěte</vt:lpstr>
      <vt:lpstr>Úmluva o právech dítěte  </vt:lpstr>
      <vt:lpstr>561/2004   </vt:lpstr>
      <vt:lpstr>563/2004</vt:lpstr>
      <vt:lpstr>14/2005</vt:lpstr>
      <vt:lpstr>263/2007</vt:lpstr>
      <vt:lpstr>Kurikulární dokumenty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praxe kurikula v předškolním vzdělávání</dc:title>
  <dc:creator>Aneta Hřavová</dc:creator>
  <cp:lastModifiedBy>Aneta Hřavová</cp:lastModifiedBy>
  <cp:revision>7</cp:revision>
  <dcterms:created xsi:type="dcterms:W3CDTF">2022-02-15T12:52:35Z</dcterms:created>
  <dcterms:modified xsi:type="dcterms:W3CDTF">2023-04-12T12:16:14Z</dcterms:modified>
</cp:coreProperties>
</file>