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65" r:id="rId3"/>
    <p:sldId id="266" r:id="rId4"/>
    <p:sldId id="267" r:id="rId5"/>
    <p:sldId id="275" r:id="rId6"/>
    <p:sldId id="268" r:id="rId7"/>
    <p:sldId id="273" r:id="rId8"/>
    <p:sldId id="270" r:id="rId9"/>
    <p:sldId id="274" r:id="rId10"/>
    <p:sldId id="271" r:id="rId11"/>
    <p:sldId id="27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77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78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028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64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2317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98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188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62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037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05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9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164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3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1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827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917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71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sp.cz/docs/laws/listina.html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lada.cz/assets/ppov/rlp/vybory/pro-prava-ditete/Preklady-dokumentu-OSN.pdf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dokumenty-3/skolsky-zakon-ve-zneni-ucinnem-od-11-7-2020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dokumenty-3/zakon-o-pedagogickych-pracovnicich-1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zakonyprolidi.cz/cs/2005-14#p1e" TargetMode="External"/><Relationship Id="rId13" Type="http://schemas.openxmlformats.org/officeDocument/2006/relationships/hyperlink" Target="https://www.zakonyprolidi.cz/cs/2005-14#p6" TargetMode="External"/><Relationship Id="rId3" Type="http://schemas.openxmlformats.org/officeDocument/2006/relationships/hyperlink" Target="https://www.zakonyprolidi.cz/cs/2005-14#p1" TargetMode="External"/><Relationship Id="rId7" Type="http://schemas.openxmlformats.org/officeDocument/2006/relationships/hyperlink" Target="https://www.zakonyprolidi.cz/cs/2005-14#p1d" TargetMode="External"/><Relationship Id="rId12" Type="http://schemas.openxmlformats.org/officeDocument/2006/relationships/hyperlink" Target="https://www.zakonyprolidi.cz/cs/2005-14#p5" TargetMode="External"/><Relationship Id="rId2" Type="http://schemas.openxmlformats.org/officeDocument/2006/relationships/hyperlink" Target="https://www.zakonyprolidi.cz/cs/2005-1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zakonyprolidi.cz/cs/2005-14#p1c" TargetMode="External"/><Relationship Id="rId11" Type="http://schemas.openxmlformats.org/officeDocument/2006/relationships/hyperlink" Target="https://www.zakonyprolidi.cz/cs/2005-14#p4" TargetMode="External"/><Relationship Id="rId5" Type="http://schemas.openxmlformats.org/officeDocument/2006/relationships/hyperlink" Target="https://www.zakonyprolidi.cz/cs/2005-14#p1b" TargetMode="External"/><Relationship Id="rId10" Type="http://schemas.openxmlformats.org/officeDocument/2006/relationships/hyperlink" Target="https://www.zakonyprolidi.cz/cs/2005-14#p3" TargetMode="External"/><Relationship Id="rId4" Type="http://schemas.openxmlformats.org/officeDocument/2006/relationships/hyperlink" Target="https://www.zakonyprolidi.cz/cs/2005-14#p1a" TargetMode="External"/><Relationship Id="rId9" Type="http://schemas.openxmlformats.org/officeDocument/2006/relationships/hyperlink" Target="https://www.zakonyprolidi.cz/cs/2005-14#p2" TargetMode="External"/><Relationship Id="rId1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file/38844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8">
            <a:extLst>
              <a:ext uri="{FF2B5EF4-FFF2-40B4-BE49-F238E27FC236}">
                <a16:creationId xmlns:a16="http://schemas.microsoft.com/office/drawing/2014/main" id="{6D356F1A-690D-401E-8CF3-E4686CDFEC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40" name="Group 10">
            <a:extLst>
              <a:ext uri="{FF2B5EF4-FFF2-40B4-BE49-F238E27FC236}">
                <a16:creationId xmlns:a16="http://schemas.microsoft.com/office/drawing/2014/main" id="{F398A7BA-9279-4363-9D59-238782AB6B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57608" y="228600"/>
            <a:ext cx="2851523" cy="6638625"/>
            <a:chOff x="2487613" y="285750"/>
            <a:chExt cx="2428875" cy="5654676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ACCBEEF-7085-4833-8335-E4613C0A17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B39C0EC5-6C91-409A-AB3F-D66AF23E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4D4A9340-30CF-474C-AC93-3E9048DFE9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C2D90565-D660-46B2-B574-5A6E37C8B1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ADDF1F8-3D32-49F9-8A53-B01C2D92CC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DD712377-DF82-454C-8AF4-CA6811292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94E1871-CC0E-4704-902D-A324F58E4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6CEE1CA2-8DDF-468B-B5E5-B584B84BD6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AAA4172B-3921-482A-ABEF-E70C9242A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6D277B64-E367-442D-B59F-993A458565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4BA4199-8677-44FF-BD30-63130A0F5D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A890CEB5-09DD-4185-9405-A39BA6405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2" name="Group 24">
            <a:extLst>
              <a:ext uri="{FF2B5EF4-FFF2-40B4-BE49-F238E27FC236}">
                <a16:creationId xmlns:a16="http://schemas.microsoft.com/office/drawing/2014/main" id="{3B88DAD3-AF6F-4D6C-8512-7239A69A4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84823" y="-786"/>
            <a:ext cx="2356675" cy="6854040"/>
            <a:chOff x="6627813" y="194833"/>
            <a:chExt cx="1952625" cy="5678918"/>
          </a:xfrm>
        </p:grpSpPr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1BA39A29-3A4E-4822-A540-9AD6ACCBA9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3" name="Freeform 28">
              <a:extLst>
                <a:ext uri="{FF2B5EF4-FFF2-40B4-BE49-F238E27FC236}">
                  <a16:creationId xmlns:a16="http://schemas.microsoft.com/office/drawing/2014/main" id="{B2ACACE6-15B3-4FAF-AA08-E1006B3FD5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1F9A4D9A-69F4-4FEC-B0DE-DD76F476ED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E92DC9B5-F16D-4C41-824C-822DE7AA00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E737D559-8865-4000-A777-792FF67549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B1C2147A-442E-40A4-8A97-FF053B9D2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B138F17C-6D47-4F1B-BE44-4A47FBCFF3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1BCD5498-C801-426F-9CDD-B84178E72E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6DB0639C-39E0-4218-B7D1-0408D870F4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72715634-CCEA-4B5D-94D7-E2C090EA18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6BE08C78-1349-4408-8CE2-ED20F3244D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642D5BF8-EF6C-43FC-947B-6986882110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EA133C98-4C45-4BD4-BB4D-F68DF416BB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25066" y="2514600"/>
            <a:ext cx="5681134" cy="2262781"/>
          </a:xfrm>
        </p:spPr>
        <p:txBody>
          <a:bodyPr>
            <a:normAutofit/>
          </a:bodyPr>
          <a:lstStyle/>
          <a:p>
            <a:r>
              <a:rPr lang="cs-CZ" sz="4100" dirty="0"/>
              <a:t>Základní právní dokumenty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8ED25D8-5D0C-43FE-B263-BFA3474E9B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25066" y="4777379"/>
            <a:ext cx="5681134" cy="1126283"/>
          </a:xfrm>
        </p:spPr>
        <p:txBody>
          <a:bodyPr>
            <a:normAutofit/>
          </a:bodyPr>
          <a:lstStyle/>
          <a:p>
            <a:r>
              <a:rPr lang="cs-CZ"/>
              <a:t>Mgr. Aneta </a:t>
            </a:r>
            <a:r>
              <a:rPr lang="cs-CZ" err="1"/>
              <a:t>Hřavová</a:t>
            </a:r>
            <a:endParaRPr lang="cs-CZ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841A10E-0F0E-4596-8888-870D70925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57599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 33">
            <a:extLst>
              <a:ext uri="{FF2B5EF4-FFF2-40B4-BE49-F238E27FC236}">
                <a16:creationId xmlns:a16="http://schemas.microsoft.com/office/drawing/2014/main" id="{29B1E55C-E51F-4093-A2A8-137C3E9014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657599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18FE4A-EA73-4438-8483-D86109AC98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535" r="29790"/>
          <a:stretch/>
        </p:blipFill>
        <p:spPr>
          <a:xfrm>
            <a:off x="-2650" y="10"/>
            <a:ext cx="36810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033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CD25866-F15D-40A4-AEC5-47C044637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DCB8E995-36E8-40B6-82D4-F52DE2987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DF54AEB5-68B5-46AE-B8F0-EEBE5DFED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E3F708CB-F094-4EE7-8AD5-A462F1DF8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ECFCFB22-E8B5-4FAC-A354-E7E0CE6F2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ED1DB3B4-A6DC-476F-986E-DF361EE84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4EE13DFA-3489-4DE6-9154-34D9CB400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5CD12D51-F9A8-4CC9-B9C9-206EAFD8C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266B326C-1178-40F9-A265-6067D363B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12F3B319-F00B-4755-BC54-95511E21D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3079D7BD-8A3F-47F6-8407-D9DA96FF3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1F97C31C-8585-43FB-924B-8ADD65123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A33E1C89-7E74-49BF-A5D1-9A352ED03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C4A17ED-96AA-44A6-A050-E1A7A1CDD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3" name="Freeform 27">
              <a:extLst>
                <a:ext uri="{FF2B5EF4-FFF2-40B4-BE49-F238E27FC236}">
                  <a16:creationId xmlns:a16="http://schemas.microsoft.com/office/drawing/2014/main" id="{FBB2A87E-3E24-4A6F-9FD8-0F1436D4D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" name="Freeform 28">
              <a:extLst>
                <a:ext uri="{FF2B5EF4-FFF2-40B4-BE49-F238E27FC236}">
                  <a16:creationId xmlns:a16="http://schemas.microsoft.com/office/drawing/2014/main" id="{257F945B-2AA3-4328-BFF5-20DE64011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E1A7230F-6A6F-403C-9D83-7176E2852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30">
              <a:extLst>
                <a:ext uri="{FF2B5EF4-FFF2-40B4-BE49-F238E27FC236}">
                  <a16:creationId xmlns:a16="http://schemas.microsoft.com/office/drawing/2014/main" id="{E33E315A-9CB0-460E-A8B7-0A064BBFA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1">
              <a:extLst>
                <a:ext uri="{FF2B5EF4-FFF2-40B4-BE49-F238E27FC236}">
                  <a16:creationId xmlns:a16="http://schemas.microsoft.com/office/drawing/2014/main" id="{22CAAD33-CFAD-4E61-82AE-0C6F8385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2">
              <a:extLst>
                <a:ext uri="{FF2B5EF4-FFF2-40B4-BE49-F238E27FC236}">
                  <a16:creationId xmlns:a16="http://schemas.microsoft.com/office/drawing/2014/main" id="{1A20E13C-2540-4000-A13B-8F781100E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51EF0A01-E03D-448B-B12E-D5BFC6D0D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4">
              <a:extLst>
                <a:ext uri="{FF2B5EF4-FFF2-40B4-BE49-F238E27FC236}">
                  <a16:creationId xmlns:a16="http://schemas.microsoft.com/office/drawing/2014/main" id="{58286A03-168E-477B-8876-2C53E4950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5">
              <a:extLst>
                <a:ext uri="{FF2B5EF4-FFF2-40B4-BE49-F238E27FC236}">
                  <a16:creationId xmlns:a16="http://schemas.microsoft.com/office/drawing/2014/main" id="{3DFFC705-1899-4E4C-AE76-F85BAF2F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6">
              <a:extLst>
                <a:ext uri="{FF2B5EF4-FFF2-40B4-BE49-F238E27FC236}">
                  <a16:creationId xmlns:a16="http://schemas.microsoft.com/office/drawing/2014/main" id="{01C9598D-BDF6-4A24-83B6-4DCA4D134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7">
              <a:extLst>
                <a:ext uri="{FF2B5EF4-FFF2-40B4-BE49-F238E27FC236}">
                  <a16:creationId xmlns:a16="http://schemas.microsoft.com/office/drawing/2014/main" id="{950C8213-67CD-4DEF-AA44-8BB310139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8">
              <a:extLst>
                <a:ext uri="{FF2B5EF4-FFF2-40B4-BE49-F238E27FC236}">
                  <a16:creationId xmlns:a16="http://schemas.microsoft.com/office/drawing/2014/main" id="{2016FE1D-E3EB-4CF6-809B-159872CC7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CE6C63DC-BAE4-42B6-8FDF-F6467C2D2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Freeform 11">
            <a:extLst>
              <a:ext uri="{FF2B5EF4-FFF2-40B4-BE49-F238E27FC236}">
                <a16:creationId xmlns:a16="http://schemas.microsoft.com/office/drawing/2014/main" id="{BFE4781A-41C7-4F27-8792-A74EFB8E5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95E526-79EA-4A5D-86DC-D9E1A5AC8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624110"/>
            <a:ext cx="8131550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/>
              <a:t>Kurikulární dokumenty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9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0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2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3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4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5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6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7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8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9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0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2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A9B155-B89E-4D2E-B352-934CB05A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062" y="2133600"/>
            <a:ext cx="8131550" cy="377762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Vyhláška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č. 27/2016 Sb., o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vzdělávání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dětí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žáků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studentů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speciálními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vzdělávacími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potřebami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dětí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žáků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studentů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mimořádně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nadaných</a:t>
            </a:r>
            <a:endParaRPr lang="en-US" sz="13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Vyhláška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č. 72/2005 Sb., o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poskytování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poradenských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služeb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školách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školských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poradenských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zařízeních</a:t>
            </a:r>
            <a:endParaRPr lang="en-US" sz="13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Vyhláška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č. 317/2005 Sb., o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dalším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vzdělávání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pedagogických</a:t>
            </a:r>
            <a:endParaRPr lang="en-US" sz="13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pracovníků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akreditační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komisi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kariérním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systému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pedagogických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pracovníků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Nařízení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vlády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stanovení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rozsahu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přímé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vyučovací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povinnosti</a:t>
            </a:r>
            <a:endParaRPr lang="en-US" sz="13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Vyhláška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č. 410/2005 Sb., o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hygienických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požadavcích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prostory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provoz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Vyhláška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č. 107/2005 Sb., o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školním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stravování</a:t>
            </a:r>
            <a:endParaRPr lang="en-US" sz="13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Vyhláška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č. 364/2005 Sb., o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vedení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dokumentace</a:t>
            </a: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škol</a:t>
            </a:r>
            <a:endParaRPr lang="en-US" sz="13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583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6843EF-7177-49AE-A6DB-B0D6047A1E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8690" y="844510"/>
            <a:ext cx="3710018" cy="4169749"/>
          </a:xfrm>
        </p:spPr>
        <p:txBody>
          <a:bodyPr>
            <a:normAutofit/>
          </a:bodyPr>
          <a:lstStyle/>
          <a:p>
            <a:r>
              <a:rPr lang="cs-CZ" b="1" dirty="0"/>
              <a:t>Děkuji 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9C350E0-7859-48A0-B64C-2B7D5D4D8A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8690" y="5097928"/>
            <a:ext cx="3710018" cy="915561"/>
          </a:xfrm>
        </p:spPr>
        <p:txBody>
          <a:bodyPr>
            <a:normAutofit/>
          </a:bodyPr>
          <a:lstStyle/>
          <a:p>
            <a:endParaRPr lang="cs-CZ"/>
          </a:p>
        </p:txBody>
      </p:sp>
      <p:pic>
        <p:nvPicPr>
          <p:cNvPr id="5" name="Picture 4" descr="Tmavé žárovky ve vzduchu a jedna jasně svítící">
            <a:extLst>
              <a:ext uri="{FF2B5EF4-FFF2-40B4-BE49-F238E27FC236}">
                <a16:creationId xmlns:a16="http://schemas.microsoft.com/office/drawing/2014/main" id="{AB2B8D1A-225C-4B0D-B904-7B93B1D7B7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231" r="149" b="-2"/>
          <a:stretch/>
        </p:blipFill>
        <p:spPr>
          <a:xfrm>
            <a:off x="6095998" y="-20965"/>
            <a:ext cx="6096002" cy="6878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229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398C59F-5A18-487B-91D6-B955AACF2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0557FAFE-C7C3-47EC-A4F5-9B21663192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95BC28FB-3882-4674-9D79-EA58BEB7C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9C6EC892-83F9-402F-8552-0AD7C0556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18387766-037C-4EF0-8471-D19CBF2A4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1E364F38-6F3A-476A-93E6-962EA817C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35C335A4-1E67-4293-8BE2-DFB085D4F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9A8A0F10-2C98-4297-9F92-5D9553392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C3B112A3-006E-4008-A778-DB5F6A09D5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E5E62767-5C25-4C49-9568-432433A3C5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598EC006-77B1-42BA-B815-66CCB9B17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A144ED09-DA06-491D-95A8-AB3DED432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id="{1CB00BD2-11CD-4A38-8F38-02B0D1105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20234FB-542E-4550-9C2F-1B56FD41A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4" name="Freeform 27">
              <a:extLst>
                <a:ext uri="{FF2B5EF4-FFF2-40B4-BE49-F238E27FC236}">
                  <a16:creationId xmlns:a16="http://schemas.microsoft.com/office/drawing/2014/main" id="{41FCE1F3-DEB3-47CD-90FF-7DABB4AF4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8">
              <a:extLst>
                <a:ext uri="{FF2B5EF4-FFF2-40B4-BE49-F238E27FC236}">
                  <a16:creationId xmlns:a16="http://schemas.microsoft.com/office/drawing/2014/main" id="{5708E488-C19B-452C-B197-6F1C34F6E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29">
              <a:extLst>
                <a:ext uri="{FF2B5EF4-FFF2-40B4-BE49-F238E27FC236}">
                  <a16:creationId xmlns:a16="http://schemas.microsoft.com/office/drawing/2014/main" id="{89D3FD25-890E-4981-A71D-EE796873D7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0">
              <a:extLst>
                <a:ext uri="{FF2B5EF4-FFF2-40B4-BE49-F238E27FC236}">
                  <a16:creationId xmlns:a16="http://schemas.microsoft.com/office/drawing/2014/main" id="{51B5414C-556A-47CB-8EE2-974A85A7A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1">
              <a:extLst>
                <a:ext uri="{FF2B5EF4-FFF2-40B4-BE49-F238E27FC236}">
                  <a16:creationId xmlns:a16="http://schemas.microsoft.com/office/drawing/2014/main" id="{1C02B20C-2B27-4B75-8AEE-A5D2E2674B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2">
              <a:extLst>
                <a:ext uri="{FF2B5EF4-FFF2-40B4-BE49-F238E27FC236}">
                  <a16:creationId xmlns:a16="http://schemas.microsoft.com/office/drawing/2014/main" id="{54427714-F9AA-4F93-BD1D-400F1EA93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3">
              <a:extLst>
                <a:ext uri="{FF2B5EF4-FFF2-40B4-BE49-F238E27FC236}">
                  <a16:creationId xmlns:a16="http://schemas.microsoft.com/office/drawing/2014/main" id="{28A77D6A-9E81-497F-ABCC-2695BB5ADD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4">
              <a:extLst>
                <a:ext uri="{FF2B5EF4-FFF2-40B4-BE49-F238E27FC236}">
                  <a16:creationId xmlns:a16="http://schemas.microsoft.com/office/drawing/2014/main" id="{2A1533BA-1478-4F7C-8E24-3F3E905050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5">
              <a:extLst>
                <a:ext uri="{FF2B5EF4-FFF2-40B4-BE49-F238E27FC236}">
                  <a16:creationId xmlns:a16="http://schemas.microsoft.com/office/drawing/2014/main" id="{39686201-E633-40FD-A80A-1E28AD52E3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6">
              <a:extLst>
                <a:ext uri="{FF2B5EF4-FFF2-40B4-BE49-F238E27FC236}">
                  <a16:creationId xmlns:a16="http://schemas.microsoft.com/office/drawing/2014/main" id="{76A215C2-F590-4938-810B-F8A79366C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7">
              <a:extLst>
                <a:ext uri="{FF2B5EF4-FFF2-40B4-BE49-F238E27FC236}">
                  <a16:creationId xmlns:a16="http://schemas.microsoft.com/office/drawing/2014/main" id="{85F418E7-330D-4002-8EC8-33C1A897F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8">
              <a:extLst>
                <a:ext uri="{FF2B5EF4-FFF2-40B4-BE49-F238E27FC236}">
                  <a16:creationId xmlns:a16="http://schemas.microsoft.com/office/drawing/2014/main" id="{8FFE669A-54C9-4436-9566-C5A90F16D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DE91395A-2D18-4AF6-A0AC-AAA7189FE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Freeform 11">
            <a:extLst>
              <a:ext uri="{FF2B5EF4-FFF2-40B4-BE49-F238E27FC236}">
                <a16:creationId xmlns:a16="http://schemas.microsoft.com/office/drawing/2014/main" id="{A57352BE-A213-4040-BE8E-D4A925AD9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1A44C337-3893-4B29-A265-B1329150B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1E0B358-1267-4844-8B3D-B7A279B41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36169" y="228600"/>
            <a:ext cx="2851523" cy="6638625"/>
            <a:chOff x="2487613" y="285750"/>
            <a:chExt cx="2428875" cy="5654676"/>
          </a:xfrm>
        </p:grpSpPr>
        <p:sp>
          <p:nvSpPr>
            <p:cNvPr id="44" name="Freeform 11">
              <a:extLst>
                <a:ext uri="{FF2B5EF4-FFF2-40B4-BE49-F238E27FC236}">
                  <a16:creationId xmlns:a16="http://schemas.microsoft.com/office/drawing/2014/main" id="{B24AA06A-F1A5-4BB3-9486-9AE7A53B3F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2">
              <a:extLst>
                <a:ext uri="{FF2B5EF4-FFF2-40B4-BE49-F238E27FC236}">
                  <a16:creationId xmlns:a16="http://schemas.microsoft.com/office/drawing/2014/main" id="{BDF97590-C600-44CB-9303-4A3679F51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13">
              <a:extLst>
                <a:ext uri="{FF2B5EF4-FFF2-40B4-BE49-F238E27FC236}">
                  <a16:creationId xmlns:a16="http://schemas.microsoft.com/office/drawing/2014/main" id="{A9BBE156-3FFA-4DC4-8468-35BD28DDC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14">
              <a:extLst>
                <a:ext uri="{FF2B5EF4-FFF2-40B4-BE49-F238E27FC236}">
                  <a16:creationId xmlns:a16="http://schemas.microsoft.com/office/drawing/2014/main" id="{F7960DE5-3810-4B1E-B1E2-3BAFEA91E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15">
              <a:extLst>
                <a:ext uri="{FF2B5EF4-FFF2-40B4-BE49-F238E27FC236}">
                  <a16:creationId xmlns:a16="http://schemas.microsoft.com/office/drawing/2014/main" id="{359E957C-CE11-446F-8AA7-B3E98390B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9" name="Freeform 16">
              <a:extLst>
                <a:ext uri="{FF2B5EF4-FFF2-40B4-BE49-F238E27FC236}">
                  <a16:creationId xmlns:a16="http://schemas.microsoft.com/office/drawing/2014/main" id="{A3E9FE34-CA9E-4443-BEBF-D1B9A1C6C2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0" name="Freeform 17">
              <a:extLst>
                <a:ext uri="{FF2B5EF4-FFF2-40B4-BE49-F238E27FC236}">
                  <a16:creationId xmlns:a16="http://schemas.microsoft.com/office/drawing/2014/main" id="{4F39D814-8A48-4509-BDEB-826F1065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1" name="Freeform 18">
              <a:extLst>
                <a:ext uri="{FF2B5EF4-FFF2-40B4-BE49-F238E27FC236}">
                  <a16:creationId xmlns:a16="http://schemas.microsoft.com/office/drawing/2014/main" id="{8C6D08C0-8C49-4B87-9CF4-A1F08714FA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2" name="Freeform 19">
              <a:extLst>
                <a:ext uri="{FF2B5EF4-FFF2-40B4-BE49-F238E27FC236}">
                  <a16:creationId xmlns:a16="http://schemas.microsoft.com/office/drawing/2014/main" id="{308C612B-4C0D-4863-B9CD-F86ABAA1B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3" name="Freeform 20">
              <a:extLst>
                <a:ext uri="{FF2B5EF4-FFF2-40B4-BE49-F238E27FC236}">
                  <a16:creationId xmlns:a16="http://schemas.microsoft.com/office/drawing/2014/main" id="{600B1EC8-1B55-4390-A183-C33B5E227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4" name="Freeform 21">
              <a:extLst>
                <a:ext uri="{FF2B5EF4-FFF2-40B4-BE49-F238E27FC236}">
                  <a16:creationId xmlns:a16="http://schemas.microsoft.com/office/drawing/2014/main" id="{1790A225-91E1-4BE5-A801-5F1E32721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5" name="Freeform 22">
              <a:extLst>
                <a:ext uri="{FF2B5EF4-FFF2-40B4-BE49-F238E27FC236}">
                  <a16:creationId xmlns:a16="http://schemas.microsoft.com/office/drawing/2014/main" id="{DFFC46A2-6BBF-47FD-BC17-5EE1DF7CB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F44CA9C-80E8-44E1-A79C-D6EBFC73B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77117" y="-786"/>
            <a:ext cx="2356675" cy="6854040"/>
            <a:chOff x="6627813" y="194833"/>
            <a:chExt cx="1952625" cy="5678918"/>
          </a:xfrm>
        </p:grpSpPr>
        <p:sp>
          <p:nvSpPr>
            <p:cNvPr id="58" name="Freeform 27">
              <a:extLst>
                <a:ext uri="{FF2B5EF4-FFF2-40B4-BE49-F238E27FC236}">
                  <a16:creationId xmlns:a16="http://schemas.microsoft.com/office/drawing/2014/main" id="{8CB9417F-98D9-4998-B00B-A5932E4C7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28">
              <a:extLst>
                <a:ext uri="{FF2B5EF4-FFF2-40B4-BE49-F238E27FC236}">
                  <a16:creationId xmlns:a16="http://schemas.microsoft.com/office/drawing/2014/main" id="{FA79AA3D-583E-4A1E-AF7E-CBD980F59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29">
              <a:extLst>
                <a:ext uri="{FF2B5EF4-FFF2-40B4-BE49-F238E27FC236}">
                  <a16:creationId xmlns:a16="http://schemas.microsoft.com/office/drawing/2014/main" id="{D80C9F17-A6B2-4A12-BC77-F84264A669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0">
              <a:extLst>
                <a:ext uri="{FF2B5EF4-FFF2-40B4-BE49-F238E27FC236}">
                  <a16:creationId xmlns:a16="http://schemas.microsoft.com/office/drawing/2014/main" id="{949C9A53-ED97-44CE-BDD5-ED24892116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2" name="Freeform 31">
              <a:extLst>
                <a:ext uri="{FF2B5EF4-FFF2-40B4-BE49-F238E27FC236}">
                  <a16:creationId xmlns:a16="http://schemas.microsoft.com/office/drawing/2014/main" id="{0F9FDAE7-225B-4072-8907-6EAA06174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3" name="Freeform 32">
              <a:extLst>
                <a:ext uri="{FF2B5EF4-FFF2-40B4-BE49-F238E27FC236}">
                  <a16:creationId xmlns:a16="http://schemas.microsoft.com/office/drawing/2014/main" id="{9D49818B-8EA3-4B41-9783-EFE0C618C3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4" name="Freeform 33">
              <a:extLst>
                <a:ext uri="{FF2B5EF4-FFF2-40B4-BE49-F238E27FC236}">
                  <a16:creationId xmlns:a16="http://schemas.microsoft.com/office/drawing/2014/main" id="{01903E65-D822-4457-B0A5-2F4168224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5" name="Freeform 34">
              <a:extLst>
                <a:ext uri="{FF2B5EF4-FFF2-40B4-BE49-F238E27FC236}">
                  <a16:creationId xmlns:a16="http://schemas.microsoft.com/office/drawing/2014/main" id="{A5CF9DAB-75BF-43D9-B1E7-817D1FAA0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6" name="Freeform 35">
              <a:extLst>
                <a:ext uri="{FF2B5EF4-FFF2-40B4-BE49-F238E27FC236}">
                  <a16:creationId xmlns:a16="http://schemas.microsoft.com/office/drawing/2014/main" id="{BB22916D-4BCF-4A4C-8714-A2564D34C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7" name="Freeform 36">
              <a:extLst>
                <a:ext uri="{FF2B5EF4-FFF2-40B4-BE49-F238E27FC236}">
                  <a16:creationId xmlns:a16="http://schemas.microsoft.com/office/drawing/2014/main" id="{4CD9F734-569E-44E7-BD53-6214E0F18C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8" name="Freeform 37">
              <a:extLst>
                <a:ext uri="{FF2B5EF4-FFF2-40B4-BE49-F238E27FC236}">
                  <a16:creationId xmlns:a16="http://schemas.microsoft.com/office/drawing/2014/main" id="{7A5DAACB-2F42-40C8-BF6A-75B79299F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9" name="Freeform 38">
              <a:extLst>
                <a:ext uri="{FF2B5EF4-FFF2-40B4-BE49-F238E27FC236}">
                  <a16:creationId xmlns:a16="http://schemas.microsoft.com/office/drawing/2014/main" id="{AD78E0F9-8568-4672-A22F-4ED5B1A96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F495E526-79EA-4A5D-86DC-D9E1A5AC8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3096" y="624110"/>
            <a:ext cx="5021516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/>
              <a:t>Kurikulární dokumenty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AA5CD610-ED7C-4CED-A9A1-174432C88A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5704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3" name="Freeform 11">
            <a:extLst>
              <a:ext uri="{FF2B5EF4-FFF2-40B4-BE49-F238E27FC236}">
                <a16:creationId xmlns:a16="http://schemas.microsoft.com/office/drawing/2014/main" id="{0C4379BF-8C7A-480A-BC36-DA55D92A9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4645704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5" name="Picture 4" descr="Brýle položené na knize">
            <a:extLst>
              <a:ext uri="{FF2B5EF4-FFF2-40B4-BE49-F238E27FC236}">
                <a16:creationId xmlns:a16="http://schemas.microsoft.com/office/drawing/2014/main" id="{75F0999B-797B-42E6-806B-260DEDD3E4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772" r="40104" b="-1"/>
          <a:stretch/>
        </p:blipFill>
        <p:spPr>
          <a:xfrm>
            <a:off x="-44708" y="128340"/>
            <a:ext cx="4671091" cy="6858000"/>
          </a:xfrm>
          <a:prstGeom prst="rect">
            <a:avLst/>
          </a:prstGeom>
        </p:spPr>
      </p:pic>
      <p:sp>
        <p:nvSpPr>
          <p:cNvPr id="3" name="Podnadpis 2">
            <a:extLst>
              <a:ext uri="{FF2B5EF4-FFF2-40B4-BE49-F238E27FC236}">
                <a16:creationId xmlns:a16="http://schemas.microsoft.com/office/drawing/2014/main" id="{CEA9B155-B89E-4D2E-B352-934CB05A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8191" y="2133600"/>
            <a:ext cx="5066419" cy="377762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 3" charset="2"/>
              <a:buChar char="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Listina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základních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lidských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práv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svobod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>
              <a:buFont typeface="Wingdings 3" charset="2"/>
              <a:buChar char="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Úmluva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právech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dítěte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>
              <a:buFont typeface="Wingdings 3" charset="2"/>
              <a:buChar char="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Zákon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561/2004 Sb., o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předškolním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základním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středním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vyšším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odborném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jiném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vzdělávání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školský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zákon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</a:p>
          <a:p>
            <a:pPr>
              <a:buFont typeface="Wingdings 3" charset="2"/>
              <a:buChar char="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Zákon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563/2004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Sb.,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pedagogických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pracovnících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"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Vyhláška č. 14/2005 Sb. o předškolním vzdělávání</a:t>
            </a:r>
          </a:p>
          <a:p>
            <a:pPr>
              <a:buFont typeface="Wingdings 3" charset="2"/>
              <a:buChar char=""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Pracovní řád pro učitele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598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CD25866-F15D-40A4-AEC5-47C044637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DCB8E995-36E8-40B6-82D4-F52DE2987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DF54AEB5-68B5-46AE-B8F0-EEBE5DFED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E3F708CB-F094-4EE7-8AD5-A462F1DF8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ECFCFB22-E8B5-4FAC-A354-E7E0CE6F2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ED1DB3B4-A6DC-476F-986E-DF361EE84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4EE13DFA-3489-4DE6-9154-34D9CB400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5CD12D51-F9A8-4CC9-B9C9-206EAFD8C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266B326C-1178-40F9-A265-6067D363B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12F3B319-F00B-4755-BC54-95511E21D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3079D7BD-8A3F-47F6-8407-D9DA96FF3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1F97C31C-8585-43FB-924B-8ADD65123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A33E1C89-7E74-49BF-A5D1-9A352ED03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C4A17ED-96AA-44A6-A050-E1A7A1CDD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3" name="Freeform 27">
              <a:extLst>
                <a:ext uri="{FF2B5EF4-FFF2-40B4-BE49-F238E27FC236}">
                  <a16:creationId xmlns:a16="http://schemas.microsoft.com/office/drawing/2014/main" id="{FBB2A87E-3E24-4A6F-9FD8-0F1436D4D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" name="Freeform 28">
              <a:extLst>
                <a:ext uri="{FF2B5EF4-FFF2-40B4-BE49-F238E27FC236}">
                  <a16:creationId xmlns:a16="http://schemas.microsoft.com/office/drawing/2014/main" id="{257F945B-2AA3-4328-BFF5-20DE64011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E1A7230F-6A6F-403C-9D83-7176E2852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30">
              <a:extLst>
                <a:ext uri="{FF2B5EF4-FFF2-40B4-BE49-F238E27FC236}">
                  <a16:creationId xmlns:a16="http://schemas.microsoft.com/office/drawing/2014/main" id="{E33E315A-9CB0-460E-A8B7-0A064BBFA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1">
              <a:extLst>
                <a:ext uri="{FF2B5EF4-FFF2-40B4-BE49-F238E27FC236}">
                  <a16:creationId xmlns:a16="http://schemas.microsoft.com/office/drawing/2014/main" id="{22CAAD33-CFAD-4E61-82AE-0C6F8385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2">
              <a:extLst>
                <a:ext uri="{FF2B5EF4-FFF2-40B4-BE49-F238E27FC236}">
                  <a16:creationId xmlns:a16="http://schemas.microsoft.com/office/drawing/2014/main" id="{1A20E13C-2540-4000-A13B-8F781100E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51EF0A01-E03D-448B-B12E-D5BFC6D0D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4">
              <a:extLst>
                <a:ext uri="{FF2B5EF4-FFF2-40B4-BE49-F238E27FC236}">
                  <a16:creationId xmlns:a16="http://schemas.microsoft.com/office/drawing/2014/main" id="{58286A03-168E-477B-8876-2C53E4950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5">
              <a:extLst>
                <a:ext uri="{FF2B5EF4-FFF2-40B4-BE49-F238E27FC236}">
                  <a16:creationId xmlns:a16="http://schemas.microsoft.com/office/drawing/2014/main" id="{3DFFC705-1899-4E4C-AE76-F85BAF2F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6">
              <a:extLst>
                <a:ext uri="{FF2B5EF4-FFF2-40B4-BE49-F238E27FC236}">
                  <a16:creationId xmlns:a16="http://schemas.microsoft.com/office/drawing/2014/main" id="{01C9598D-BDF6-4A24-83B6-4DCA4D134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7">
              <a:extLst>
                <a:ext uri="{FF2B5EF4-FFF2-40B4-BE49-F238E27FC236}">
                  <a16:creationId xmlns:a16="http://schemas.microsoft.com/office/drawing/2014/main" id="{950C8213-67CD-4DEF-AA44-8BB310139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8">
              <a:extLst>
                <a:ext uri="{FF2B5EF4-FFF2-40B4-BE49-F238E27FC236}">
                  <a16:creationId xmlns:a16="http://schemas.microsoft.com/office/drawing/2014/main" id="{2016FE1D-E3EB-4CF6-809B-159872CC7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CE6C63DC-BAE4-42B6-8FDF-F6467C2D2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Freeform 11">
            <a:extLst>
              <a:ext uri="{FF2B5EF4-FFF2-40B4-BE49-F238E27FC236}">
                <a16:creationId xmlns:a16="http://schemas.microsoft.com/office/drawing/2014/main" id="{BFE4781A-41C7-4F27-8792-A74EFB8E5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3A3C2D7E-3F2E-404E-9B30-CB12DC972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1F7FD00-BF97-4325-B7C2-E451F2084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95E526-79EA-4A5D-86DC-D9E1A5AC8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3391" y="624110"/>
            <a:ext cx="9383408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3600" dirty="0">
                <a:solidFill>
                  <a:srgbClr val="FFFFFF"/>
                </a:solidFill>
              </a:rPr>
              <a:t>Listina základních práv a svobod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44" name="Freeform 11">
            <a:extLst>
              <a:ext uri="{FF2B5EF4-FFF2-40B4-BE49-F238E27FC236}">
                <a16:creationId xmlns:a16="http://schemas.microsoft.com/office/drawing/2014/main" id="{179B5294-DA4E-4926-B14A-DD6E07A1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A9B155-B89E-4D2E-B352-934CB05A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3392" y="2623930"/>
            <a:ext cx="9383408" cy="328729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 3" charset="2"/>
              <a:buChar char="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Listina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základních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lidských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práv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svobod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>
              <a:buFont typeface="Wingdings 3" charset="2"/>
              <a:buChar char="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https://www.psp.cz/docs/laws/listina.html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Font typeface="Wingdings 3" charset="2"/>
              <a:buChar char="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=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vztah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mezi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státem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občanem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Font typeface="Wingdings 3" charset="2"/>
              <a:buChar char="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Ústavní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zákon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č. 23/1991 Sb</a:t>
            </a:r>
          </a:p>
          <a:p>
            <a:pPr>
              <a:buFont typeface="Wingdings 3" charset="2"/>
              <a:buChar char="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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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286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CD25866-F15D-40A4-AEC5-47C044637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DCB8E995-36E8-40B6-82D4-F52DE2987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DF54AEB5-68B5-46AE-B8F0-EEBE5DFED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E3F708CB-F094-4EE7-8AD5-A462F1DF8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ECFCFB22-E8B5-4FAC-A354-E7E0CE6F2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ED1DB3B4-A6DC-476F-986E-DF361EE84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4EE13DFA-3489-4DE6-9154-34D9CB400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5CD12D51-F9A8-4CC9-B9C9-206EAFD8C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266B326C-1178-40F9-A265-6067D363B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12F3B319-F00B-4755-BC54-95511E21D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3079D7BD-8A3F-47F6-8407-D9DA96FF3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1F97C31C-8585-43FB-924B-8ADD65123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A33E1C89-7E74-49BF-A5D1-9A352ED03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C4A17ED-96AA-44A6-A050-E1A7A1CDD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3" name="Freeform 27">
              <a:extLst>
                <a:ext uri="{FF2B5EF4-FFF2-40B4-BE49-F238E27FC236}">
                  <a16:creationId xmlns:a16="http://schemas.microsoft.com/office/drawing/2014/main" id="{FBB2A87E-3E24-4A6F-9FD8-0F1436D4D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" name="Freeform 28">
              <a:extLst>
                <a:ext uri="{FF2B5EF4-FFF2-40B4-BE49-F238E27FC236}">
                  <a16:creationId xmlns:a16="http://schemas.microsoft.com/office/drawing/2014/main" id="{257F945B-2AA3-4328-BFF5-20DE64011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E1A7230F-6A6F-403C-9D83-7176E2852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30">
              <a:extLst>
                <a:ext uri="{FF2B5EF4-FFF2-40B4-BE49-F238E27FC236}">
                  <a16:creationId xmlns:a16="http://schemas.microsoft.com/office/drawing/2014/main" id="{E33E315A-9CB0-460E-A8B7-0A064BBFA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1">
              <a:extLst>
                <a:ext uri="{FF2B5EF4-FFF2-40B4-BE49-F238E27FC236}">
                  <a16:creationId xmlns:a16="http://schemas.microsoft.com/office/drawing/2014/main" id="{22CAAD33-CFAD-4E61-82AE-0C6F8385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2">
              <a:extLst>
                <a:ext uri="{FF2B5EF4-FFF2-40B4-BE49-F238E27FC236}">
                  <a16:creationId xmlns:a16="http://schemas.microsoft.com/office/drawing/2014/main" id="{1A20E13C-2540-4000-A13B-8F781100E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51EF0A01-E03D-448B-B12E-D5BFC6D0D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4">
              <a:extLst>
                <a:ext uri="{FF2B5EF4-FFF2-40B4-BE49-F238E27FC236}">
                  <a16:creationId xmlns:a16="http://schemas.microsoft.com/office/drawing/2014/main" id="{58286A03-168E-477B-8876-2C53E4950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5">
              <a:extLst>
                <a:ext uri="{FF2B5EF4-FFF2-40B4-BE49-F238E27FC236}">
                  <a16:creationId xmlns:a16="http://schemas.microsoft.com/office/drawing/2014/main" id="{3DFFC705-1899-4E4C-AE76-F85BAF2F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6">
              <a:extLst>
                <a:ext uri="{FF2B5EF4-FFF2-40B4-BE49-F238E27FC236}">
                  <a16:creationId xmlns:a16="http://schemas.microsoft.com/office/drawing/2014/main" id="{01C9598D-BDF6-4A24-83B6-4DCA4D134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7">
              <a:extLst>
                <a:ext uri="{FF2B5EF4-FFF2-40B4-BE49-F238E27FC236}">
                  <a16:creationId xmlns:a16="http://schemas.microsoft.com/office/drawing/2014/main" id="{950C8213-67CD-4DEF-AA44-8BB310139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8">
              <a:extLst>
                <a:ext uri="{FF2B5EF4-FFF2-40B4-BE49-F238E27FC236}">
                  <a16:creationId xmlns:a16="http://schemas.microsoft.com/office/drawing/2014/main" id="{2016FE1D-E3EB-4CF6-809B-159872CC7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CE6C63DC-BAE4-42B6-8FDF-F6467C2D2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Freeform 11">
            <a:extLst>
              <a:ext uri="{FF2B5EF4-FFF2-40B4-BE49-F238E27FC236}">
                <a16:creationId xmlns:a16="http://schemas.microsoft.com/office/drawing/2014/main" id="{BFE4781A-41C7-4F27-8792-A74EFB8E5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3A3C2D7E-3F2E-404E-9B30-CB12DC972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1F7FD00-BF97-4325-B7C2-E451F2084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95E526-79EA-4A5D-86DC-D9E1A5AC8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3391" y="624110"/>
            <a:ext cx="9383408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3600" dirty="0">
                <a:solidFill>
                  <a:srgbClr val="FFFFFF"/>
                </a:solidFill>
              </a:rPr>
              <a:t>Úmluva o právech dítěte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44" name="Freeform 11">
            <a:extLst>
              <a:ext uri="{FF2B5EF4-FFF2-40B4-BE49-F238E27FC236}">
                <a16:creationId xmlns:a16="http://schemas.microsoft.com/office/drawing/2014/main" id="{179B5294-DA4E-4926-B14A-DD6E07A1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A9B155-B89E-4D2E-B352-934CB05A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3392" y="2623930"/>
            <a:ext cx="9383408" cy="328729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Úmluva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právech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dítěte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https://www.vlada.cz/assets/ppov/rlp/vybory/pro-prava-ditete/Preklady-dokumentu-OSN.pdf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Wingdings 3" charset="2"/>
              <a:buChar char="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roce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1924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byla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formulována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základní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dětská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práva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457200" indent="-457200">
              <a:lnSpc>
                <a:spcPct val="90000"/>
              </a:lnSpc>
              <a:buFont typeface="Wingdings 3" charset="2"/>
              <a:buChar char="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válce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OSN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vyhlásila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Všeobecnou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chartu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lidských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práv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457200" indent="-457200">
              <a:lnSpc>
                <a:spcPct val="90000"/>
              </a:lnSpc>
              <a:buFont typeface="Wingdings 3" charset="2"/>
              <a:buChar char="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1959 OSN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vyhlásila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Deklaraci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dětských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práv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Wingdings 3" charset="2"/>
              <a:buChar char="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Úmluva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právech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dítěte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byla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přijata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Valným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shromážděním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OSN 20. 11. 1989,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vstoupila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platnost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září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1990 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ratifikovalo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ji 191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států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Wingdings 3" charset="2"/>
              <a:buChar char="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Česká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slovenská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federativní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republika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ji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ratifikovala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lednu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1991. </a:t>
            </a:r>
          </a:p>
        </p:txBody>
      </p:sp>
    </p:spTree>
    <p:extLst>
      <p:ext uri="{BB962C8B-B14F-4D97-AF65-F5344CB8AC3E}">
        <p14:creationId xmlns:p14="http://schemas.microsoft.com/office/powerpoint/2010/main" val="272522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CD25866-F15D-40A4-AEC5-47C044637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DCB8E995-36E8-40B6-82D4-F52DE2987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DF54AEB5-68B5-46AE-B8F0-EEBE5DFED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E3F708CB-F094-4EE7-8AD5-A462F1DF8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ECFCFB22-E8B5-4FAC-A354-E7E0CE6F2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ED1DB3B4-A6DC-476F-986E-DF361EE84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4EE13DFA-3489-4DE6-9154-34D9CB400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5CD12D51-F9A8-4CC9-B9C9-206EAFD8C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266B326C-1178-40F9-A265-6067D363B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12F3B319-F00B-4755-BC54-95511E21D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3079D7BD-8A3F-47F6-8407-D9DA96FF3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1F97C31C-8585-43FB-924B-8ADD65123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A33E1C89-7E74-49BF-A5D1-9A352ED03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C4A17ED-96AA-44A6-A050-E1A7A1CDD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3" name="Freeform 27">
              <a:extLst>
                <a:ext uri="{FF2B5EF4-FFF2-40B4-BE49-F238E27FC236}">
                  <a16:creationId xmlns:a16="http://schemas.microsoft.com/office/drawing/2014/main" id="{FBB2A87E-3E24-4A6F-9FD8-0F1436D4D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" name="Freeform 28">
              <a:extLst>
                <a:ext uri="{FF2B5EF4-FFF2-40B4-BE49-F238E27FC236}">
                  <a16:creationId xmlns:a16="http://schemas.microsoft.com/office/drawing/2014/main" id="{257F945B-2AA3-4328-BFF5-20DE64011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E1A7230F-6A6F-403C-9D83-7176E2852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30">
              <a:extLst>
                <a:ext uri="{FF2B5EF4-FFF2-40B4-BE49-F238E27FC236}">
                  <a16:creationId xmlns:a16="http://schemas.microsoft.com/office/drawing/2014/main" id="{E33E315A-9CB0-460E-A8B7-0A064BBFA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1">
              <a:extLst>
                <a:ext uri="{FF2B5EF4-FFF2-40B4-BE49-F238E27FC236}">
                  <a16:creationId xmlns:a16="http://schemas.microsoft.com/office/drawing/2014/main" id="{22CAAD33-CFAD-4E61-82AE-0C6F8385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2">
              <a:extLst>
                <a:ext uri="{FF2B5EF4-FFF2-40B4-BE49-F238E27FC236}">
                  <a16:creationId xmlns:a16="http://schemas.microsoft.com/office/drawing/2014/main" id="{1A20E13C-2540-4000-A13B-8F781100E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51EF0A01-E03D-448B-B12E-D5BFC6D0D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4">
              <a:extLst>
                <a:ext uri="{FF2B5EF4-FFF2-40B4-BE49-F238E27FC236}">
                  <a16:creationId xmlns:a16="http://schemas.microsoft.com/office/drawing/2014/main" id="{58286A03-168E-477B-8876-2C53E4950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5">
              <a:extLst>
                <a:ext uri="{FF2B5EF4-FFF2-40B4-BE49-F238E27FC236}">
                  <a16:creationId xmlns:a16="http://schemas.microsoft.com/office/drawing/2014/main" id="{3DFFC705-1899-4E4C-AE76-F85BAF2F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6">
              <a:extLst>
                <a:ext uri="{FF2B5EF4-FFF2-40B4-BE49-F238E27FC236}">
                  <a16:creationId xmlns:a16="http://schemas.microsoft.com/office/drawing/2014/main" id="{01C9598D-BDF6-4A24-83B6-4DCA4D134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7">
              <a:extLst>
                <a:ext uri="{FF2B5EF4-FFF2-40B4-BE49-F238E27FC236}">
                  <a16:creationId xmlns:a16="http://schemas.microsoft.com/office/drawing/2014/main" id="{950C8213-67CD-4DEF-AA44-8BB310139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8">
              <a:extLst>
                <a:ext uri="{FF2B5EF4-FFF2-40B4-BE49-F238E27FC236}">
                  <a16:creationId xmlns:a16="http://schemas.microsoft.com/office/drawing/2014/main" id="{2016FE1D-E3EB-4CF6-809B-159872CC7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CE6C63DC-BAE4-42B6-8FDF-F6467C2D2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Freeform 11">
            <a:extLst>
              <a:ext uri="{FF2B5EF4-FFF2-40B4-BE49-F238E27FC236}">
                <a16:creationId xmlns:a16="http://schemas.microsoft.com/office/drawing/2014/main" id="{BFE4781A-41C7-4F27-8792-A74EFB8E5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3A3C2D7E-3F2E-404E-9B30-CB12DC972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1F7FD00-BF97-4325-B7C2-E451F2084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95E526-79EA-4A5D-86DC-D9E1A5AC8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3391" y="624110"/>
            <a:ext cx="9383408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</a:rPr>
              <a:t>Úmluva</a:t>
            </a:r>
            <a:r>
              <a:rPr lang="en-US" sz="3600" dirty="0">
                <a:solidFill>
                  <a:schemeClr val="bg1"/>
                </a:solidFill>
              </a:rPr>
              <a:t> o </a:t>
            </a:r>
            <a:r>
              <a:rPr lang="en-US" sz="3600" dirty="0" err="1">
                <a:solidFill>
                  <a:schemeClr val="bg1"/>
                </a:solidFill>
              </a:rPr>
              <a:t>právech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dítěte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b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44" name="Freeform 11">
            <a:extLst>
              <a:ext uri="{FF2B5EF4-FFF2-40B4-BE49-F238E27FC236}">
                <a16:creationId xmlns:a16="http://schemas.microsoft.com/office/drawing/2014/main" id="{179B5294-DA4E-4926-B14A-DD6E07A1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A9B155-B89E-4D2E-B352-934CB05A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3392" y="2623930"/>
            <a:ext cx="9383408" cy="3287292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cs-CZ" dirty="0"/>
              <a:t>Úmluva o právech dítěte vychází ze čtyř základních principů:</a:t>
            </a:r>
          </a:p>
          <a:p>
            <a:r>
              <a:rPr lang="cs-CZ" dirty="0"/>
              <a:t>Právo na život a přežití - zaručuje zachování života dítěte a uspokojování jeho základních potřeb (právo na přiměřenou životní úroveň, bydlení, výživu, zdravotní péči atd.)</a:t>
            </a:r>
          </a:p>
          <a:p>
            <a:r>
              <a:rPr lang="cs-CZ" dirty="0"/>
              <a:t>Právo na rozvoj - dítě má mít právo se rozvíjet, vzdělávat a mít volný čas na hru a zábavu, ale také zaručenu svobodu myšlení, vyznání a volný přístup k informacím</a:t>
            </a:r>
          </a:p>
          <a:p>
            <a:r>
              <a:rPr lang="cs-CZ" dirty="0"/>
              <a:t>Právo na ochranu - dítě má právo na ochranu před násilím, vykořisťováním, zanedbáváním a všemožným zneužíváním, ale i na ochranu proti poškozování v systému trestního práva</a:t>
            </a:r>
          </a:p>
          <a:p>
            <a:r>
              <a:rPr lang="cs-CZ" dirty="0"/>
              <a:t>Právo participovat/účastnit se – dítě se může vyjádřit ke všemu, co se ho týká, zveřejnit svůj názor na dění kolem sebe a mít slovo v záležitostech, které ovlivňují jeho osob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308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7">
            <a:extLst>
              <a:ext uri="{FF2B5EF4-FFF2-40B4-BE49-F238E27FC236}">
                <a16:creationId xmlns:a16="http://schemas.microsoft.com/office/drawing/2014/main" id="{8CD25866-F15D-40A4-AEC5-47C044637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DCB8E995-36E8-40B6-82D4-F52DE2987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DF54AEB5-68B5-46AE-B8F0-EEBE5DFED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E3F708CB-F094-4EE7-8AD5-A462F1DF8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ECFCFB22-E8B5-4FAC-A354-E7E0CE6F2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ED1DB3B4-A6DC-476F-986E-DF361EE84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4EE13DFA-3489-4DE6-9154-34D9CB400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5CD12D51-F9A8-4CC9-B9C9-206EAFD8C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266B326C-1178-40F9-A265-6067D363B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12F3B319-F00B-4755-BC54-95511E21D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3079D7BD-8A3F-47F6-8407-D9DA96FF3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1F97C31C-8585-43FB-924B-8ADD65123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A33E1C89-7E74-49BF-A5D1-9A352ED03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71" name="Group 21">
            <a:extLst>
              <a:ext uri="{FF2B5EF4-FFF2-40B4-BE49-F238E27FC236}">
                <a16:creationId xmlns:a16="http://schemas.microsoft.com/office/drawing/2014/main" id="{0C4A17ED-96AA-44A6-A050-E1A7A1CDD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3" name="Freeform 27">
              <a:extLst>
                <a:ext uri="{FF2B5EF4-FFF2-40B4-BE49-F238E27FC236}">
                  <a16:creationId xmlns:a16="http://schemas.microsoft.com/office/drawing/2014/main" id="{FBB2A87E-3E24-4A6F-9FD8-0F1436D4D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" name="Freeform 28">
              <a:extLst>
                <a:ext uri="{FF2B5EF4-FFF2-40B4-BE49-F238E27FC236}">
                  <a16:creationId xmlns:a16="http://schemas.microsoft.com/office/drawing/2014/main" id="{257F945B-2AA3-4328-BFF5-20DE64011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E1A7230F-6A6F-403C-9D83-7176E2852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30">
              <a:extLst>
                <a:ext uri="{FF2B5EF4-FFF2-40B4-BE49-F238E27FC236}">
                  <a16:creationId xmlns:a16="http://schemas.microsoft.com/office/drawing/2014/main" id="{E33E315A-9CB0-460E-A8B7-0A064BBFA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1">
              <a:extLst>
                <a:ext uri="{FF2B5EF4-FFF2-40B4-BE49-F238E27FC236}">
                  <a16:creationId xmlns:a16="http://schemas.microsoft.com/office/drawing/2014/main" id="{22CAAD33-CFAD-4E61-82AE-0C6F8385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2">
              <a:extLst>
                <a:ext uri="{FF2B5EF4-FFF2-40B4-BE49-F238E27FC236}">
                  <a16:creationId xmlns:a16="http://schemas.microsoft.com/office/drawing/2014/main" id="{1A20E13C-2540-4000-A13B-8F781100E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51EF0A01-E03D-448B-B12E-D5BFC6D0D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4">
              <a:extLst>
                <a:ext uri="{FF2B5EF4-FFF2-40B4-BE49-F238E27FC236}">
                  <a16:creationId xmlns:a16="http://schemas.microsoft.com/office/drawing/2014/main" id="{58286A03-168E-477B-8876-2C53E4950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5">
              <a:extLst>
                <a:ext uri="{FF2B5EF4-FFF2-40B4-BE49-F238E27FC236}">
                  <a16:creationId xmlns:a16="http://schemas.microsoft.com/office/drawing/2014/main" id="{3DFFC705-1899-4E4C-AE76-F85BAF2F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6">
              <a:extLst>
                <a:ext uri="{FF2B5EF4-FFF2-40B4-BE49-F238E27FC236}">
                  <a16:creationId xmlns:a16="http://schemas.microsoft.com/office/drawing/2014/main" id="{01C9598D-BDF6-4A24-83B6-4DCA4D134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7">
              <a:extLst>
                <a:ext uri="{FF2B5EF4-FFF2-40B4-BE49-F238E27FC236}">
                  <a16:creationId xmlns:a16="http://schemas.microsoft.com/office/drawing/2014/main" id="{950C8213-67CD-4DEF-AA44-8BB310139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8">
              <a:extLst>
                <a:ext uri="{FF2B5EF4-FFF2-40B4-BE49-F238E27FC236}">
                  <a16:creationId xmlns:a16="http://schemas.microsoft.com/office/drawing/2014/main" id="{2016FE1D-E3EB-4CF6-809B-159872CC7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3" name="Rectangle 35">
            <a:extLst>
              <a:ext uri="{FF2B5EF4-FFF2-40B4-BE49-F238E27FC236}">
                <a16:creationId xmlns:a16="http://schemas.microsoft.com/office/drawing/2014/main" id="{CE6C63DC-BAE4-42B6-8FDF-F6467C2D2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4" name="Freeform 11">
            <a:extLst>
              <a:ext uri="{FF2B5EF4-FFF2-40B4-BE49-F238E27FC236}">
                <a16:creationId xmlns:a16="http://schemas.microsoft.com/office/drawing/2014/main" id="{BFE4781A-41C7-4F27-8792-A74EFB8E5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75" name="Rectangle 39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95E526-79EA-4A5D-86DC-D9E1A5AC8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624110"/>
            <a:ext cx="8131550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3600" dirty="0"/>
              <a:t>561/2004 		</a:t>
            </a:r>
            <a:endParaRPr lang="en-US" sz="3600" dirty="0"/>
          </a:p>
        </p:txBody>
      </p:sp>
      <p:sp>
        <p:nvSpPr>
          <p:cNvPr id="76" name="Rectangle 41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43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9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0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2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3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4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5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6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7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8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9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0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2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A9B155-B89E-4D2E-B352-934CB05A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061" y="1289199"/>
            <a:ext cx="8131551" cy="531114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Zákon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561/2004 Sb., o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předškolním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základním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středním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vyšším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odborném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jiném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vzdělávání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školský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zákon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https://www.msmt.cz/dokumenty-3/skolsky-zakon-ve-zneni-ucinnem-od-11-7-2020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(2)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Obecnými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cíli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vzdělávání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jsou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zejména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a)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rozvoj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osobnosti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člověka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který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bude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vybaven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poznávacími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sociálními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způsobilostmi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mravními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duchovními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hodnotami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pro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osobní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občanský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život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výkon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povolání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nebo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pracovní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činnosti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získávání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informací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učení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 v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průběhu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celého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života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b)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získání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všeobecného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vzdělání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nebo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všeobecného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odborného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vzdělání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c)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pochopení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uplatňování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zásad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demokracie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právního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státu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základních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lidských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práv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svobod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spolu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odpovědností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smyslem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pro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sociální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soudržnost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d)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pochopení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uplatňování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principu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rovnosti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žen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mužů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společnosti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e)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utváření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vědomí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národní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státní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příslušnosti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respektu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k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etnické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národnostní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kulturní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jazykové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náboženské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identitě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každého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f)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poznání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světových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evropských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kulturních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hodnot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tradic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pochopení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osvojení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zásad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pravidel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vycházejících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z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evropské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integrace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jako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základu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pro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soužití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národním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mezinárodním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měřítku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g)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získání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uplatňování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znalostí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životním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prostředí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jeho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ochraně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vycházející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ze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zásad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trvale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udržitelného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rozvoje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o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bezpečnosti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ochraně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zdraví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(3)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Vzdělávání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poskytované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podle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tohoto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zákona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je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veřejnou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službou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 3" charset="2"/>
              <a:buChar char=""/>
            </a:pP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682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95E526-79EA-4A5D-86DC-D9E1A5AC8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818388"/>
          </a:xfrm>
        </p:spPr>
        <p:txBody>
          <a:bodyPr>
            <a:normAutofit fontScale="90000"/>
          </a:bodyPr>
          <a:lstStyle/>
          <a:p>
            <a:r>
              <a:rPr lang="cs-CZ" sz="4800" dirty="0"/>
              <a:t>563/2004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A9B155-B89E-4D2E-B352-934CB05A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03442" y="2186608"/>
            <a:ext cx="8909437" cy="4385641"/>
          </a:xfrm>
        </p:spPr>
        <p:txBody>
          <a:bodyPr>
            <a:normAutofit/>
          </a:bodyPr>
          <a:lstStyle/>
          <a:p>
            <a:r>
              <a:rPr lang="cs-CZ" dirty="0"/>
              <a:t>Zákon 563/2004 Sbírky zákonů o pedagogických pracovnících</a:t>
            </a:r>
            <a:endParaRPr lang="cs-CZ" dirty="0">
              <a:hlinkClick r:id="rId2"/>
            </a:endParaRPr>
          </a:p>
          <a:p>
            <a:r>
              <a:rPr lang="cs-CZ" dirty="0">
                <a:hlinkClick r:id="rId2"/>
              </a:rPr>
              <a:t>https://www.msmt.cz/dokumenty-3/zakon-o-pedagogickych-pracovnicich-1</a:t>
            </a:r>
            <a:endParaRPr lang="cs-CZ" dirty="0"/>
          </a:p>
          <a:p>
            <a:endParaRPr lang="cs-CZ" dirty="0"/>
          </a:p>
          <a:p>
            <a:pPr marL="342900" indent="-342900">
              <a:buAutoNum type="arabicParenBoth"/>
            </a:pPr>
            <a:r>
              <a:rPr lang="cs-CZ" dirty="0"/>
              <a:t>Tento zákon upravuje </a:t>
            </a:r>
          </a:p>
          <a:p>
            <a:pPr marL="800100" lvl="1" indent="-342900" algn="l">
              <a:buAutoNum type="arabicParenBoth"/>
            </a:pPr>
            <a:r>
              <a:rPr lang="cs-CZ" dirty="0"/>
              <a:t>a) odchylky při sjednávání doby trvání pracovního poměru na dobu určitou pedagogických pracovníků</a:t>
            </a:r>
          </a:p>
          <a:p>
            <a:pPr marL="800100" lvl="1" indent="-342900" algn="l">
              <a:buAutoNum type="arabicParenBoth"/>
            </a:pPr>
            <a:r>
              <a:rPr lang="cs-CZ" dirty="0"/>
              <a:t> b) předpoklady pro výkon činnosti pedagogických pracovníků,</a:t>
            </a:r>
          </a:p>
          <a:p>
            <a:pPr marL="800100" lvl="1" indent="-342900" algn="l">
              <a:buAutoNum type="arabicParenBoth"/>
            </a:pPr>
            <a:r>
              <a:rPr lang="cs-CZ" dirty="0"/>
              <a:t>c) pracovní dobu pedagogických pracovníků, </a:t>
            </a:r>
          </a:p>
          <a:p>
            <a:pPr marL="800100" lvl="1" indent="-342900" algn="l">
              <a:buAutoNum type="arabicParenBoth"/>
            </a:pPr>
            <a:r>
              <a:rPr lang="cs-CZ" dirty="0"/>
              <a:t>d) další vzdělávání a kariérní systém pedagogických pracovníků. </a:t>
            </a:r>
          </a:p>
          <a:p>
            <a:pPr marL="800100" lvl="1" indent="-342900" algn="l">
              <a:buAutoNum type="arabicParenBoth"/>
            </a:pPr>
            <a:endParaRPr lang="cs-CZ" dirty="0"/>
          </a:p>
          <a:p>
            <a:pPr marL="800100" lvl="1" indent="-342900" algn="l">
              <a:buAutoNum type="arabicParenBoth"/>
            </a:pPr>
            <a:r>
              <a:rPr lang="cs-CZ" dirty="0"/>
              <a:t>(2) Tento zákon se vztahuje na pedagogické pracovníky škol a školských zařízení, které jsou zapsány do rejstříku škol a školských zařízení1 )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1133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95E526-79EA-4A5D-86DC-D9E1A5AC8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818388"/>
          </a:xfrm>
        </p:spPr>
        <p:txBody>
          <a:bodyPr>
            <a:normAutofit fontScale="90000"/>
          </a:bodyPr>
          <a:lstStyle/>
          <a:p>
            <a:r>
              <a:rPr lang="cs-CZ" sz="4800" dirty="0"/>
              <a:t>14/2005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A9B155-B89E-4D2E-B352-934CB05A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03442" y="2186608"/>
            <a:ext cx="8909437" cy="4385641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Vyhláška o předškolním vzdělávání</a:t>
            </a:r>
          </a:p>
          <a:p>
            <a:r>
              <a:rPr lang="cs-CZ" dirty="0">
                <a:hlinkClick r:id="rId2"/>
              </a:rPr>
              <a:t>https://www.zakonyprolidi.cz/cs/2005-14</a:t>
            </a:r>
            <a:endParaRPr lang="cs-CZ" dirty="0"/>
          </a:p>
          <a:p>
            <a:endParaRPr lang="cs-CZ" dirty="0"/>
          </a:p>
          <a:p>
            <a:r>
              <a:rPr lang="cs-CZ" dirty="0"/>
              <a:t>	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cs-CZ" altLang="cs-CZ" dirty="0">
                <a:solidFill>
                  <a:srgbClr val="05507A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§ 1 - Podrobnosti o podmínkách provozu mateřské školy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lvl="0" defTabSz="914400" eaLnBrk="0" fontAlgn="t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cs-CZ" altLang="cs-CZ" sz="1600" dirty="0">
                <a:solidFill>
                  <a:srgbClr val="1567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altLang="cs-CZ" sz="1600" dirty="0">
                <a:solidFill>
                  <a:srgbClr val="15679C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     </a:t>
            </a:r>
            <a:r>
              <a:rPr lang="cs-CZ" altLang="cs-CZ" dirty="0">
                <a:solidFill>
                  <a:srgbClr val="05507A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§ 1a - Podrobnosti o organizaci mateřské školy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lvl="0" defTabSz="914400" eaLnBrk="0" fontAlgn="t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cs-CZ" altLang="cs-CZ" sz="1600" dirty="0">
                <a:solidFill>
                  <a:srgbClr val="1567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altLang="cs-CZ" sz="1600" dirty="0">
                <a:solidFill>
                  <a:srgbClr val="15679C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     </a:t>
            </a:r>
            <a:r>
              <a:rPr lang="cs-CZ" altLang="cs-CZ" dirty="0">
                <a:solidFill>
                  <a:srgbClr val="05507A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§ 1b - Mateřská škola při zdravotnickém zařízení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lvl="0" defTabSz="914400" eaLnBrk="0" fontAlgn="t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cs-CZ" altLang="cs-CZ" sz="1600" dirty="0">
                <a:solidFill>
                  <a:srgbClr val="1567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altLang="cs-CZ" sz="1600" dirty="0">
                <a:solidFill>
                  <a:srgbClr val="15679C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     </a:t>
            </a:r>
            <a:r>
              <a:rPr lang="cs-CZ" altLang="cs-CZ" dirty="0">
                <a:solidFill>
                  <a:srgbClr val="05507A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§ 1c - Rozsah povinného předškolního vzdělávání v mateřské škole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lvl="0" defTabSz="914400" eaLnBrk="0" fontAlgn="t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cs-CZ" altLang="cs-CZ" sz="1600" dirty="0">
                <a:solidFill>
                  <a:srgbClr val="1567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altLang="cs-CZ" sz="1600" dirty="0">
                <a:solidFill>
                  <a:srgbClr val="15679C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     </a:t>
            </a:r>
            <a:r>
              <a:rPr lang="cs-CZ" altLang="cs-CZ" dirty="0">
                <a:solidFill>
                  <a:srgbClr val="05507A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§ 1d - Maximální počet hodin přímé pedagogické činnosti pro mateřské školy zřizované územními samosprávnými celky nebo svazky obcí financovaný ze státního rozpočtu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lvl="0" defTabSz="914400" eaLnBrk="0" fontAlgn="t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cs-CZ" altLang="cs-CZ" sz="1600" dirty="0">
                <a:solidFill>
                  <a:srgbClr val="1567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altLang="cs-CZ" sz="1600" dirty="0">
                <a:solidFill>
                  <a:srgbClr val="15679C"/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     </a:t>
            </a:r>
            <a:r>
              <a:rPr lang="cs-CZ" altLang="cs-CZ" dirty="0">
                <a:solidFill>
                  <a:srgbClr val="05507A"/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§ 1e - Organizace vzdělávání ve skupinách pro jazykovou přípravu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lvl="0" defTabSz="914400" eaLnBrk="0" fontAlgn="t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cs-CZ" altLang="cs-CZ" sz="1600" dirty="0">
                <a:solidFill>
                  <a:srgbClr val="1567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altLang="cs-CZ" sz="1600" dirty="0">
                <a:solidFill>
                  <a:srgbClr val="15679C"/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     </a:t>
            </a:r>
            <a:r>
              <a:rPr lang="cs-CZ" altLang="cs-CZ" dirty="0">
                <a:solidFill>
                  <a:srgbClr val="05507A"/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§ 2 - Počty přijatých dětí ve třídách mateřské školy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lvl="0" defTabSz="914400" eaLnBrk="0" fontAlgn="t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cs-CZ" altLang="cs-CZ" sz="1600" dirty="0">
                <a:solidFill>
                  <a:srgbClr val="1567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altLang="cs-CZ" sz="1600" dirty="0">
                <a:solidFill>
                  <a:srgbClr val="15679C"/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     </a:t>
            </a:r>
            <a:r>
              <a:rPr lang="cs-CZ" altLang="cs-CZ" dirty="0">
                <a:solidFill>
                  <a:srgbClr val="05507A"/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§ 3 - Přerušení nebo omezení provozu mateřské školy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lvl="0" defTabSz="914400" eaLnBrk="0" fontAlgn="t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cs-CZ" altLang="cs-CZ" sz="1600" dirty="0">
                <a:solidFill>
                  <a:srgbClr val="1567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altLang="cs-CZ" sz="1600" dirty="0">
                <a:solidFill>
                  <a:srgbClr val="15679C"/>
                </a:solidFill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     </a:t>
            </a:r>
            <a:r>
              <a:rPr lang="cs-CZ" altLang="cs-CZ" dirty="0">
                <a:solidFill>
                  <a:srgbClr val="05507A"/>
                </a:solidFill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§ 4 - Stravování dětí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lvl="0" defTabSz="914400" eaLnBrk="0" fontAlgn="t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cs-CZ" altLang="cs-CZ" sz="1600" dirty="0">
                <a:solidFill>
                  <a:srgbClr val="1567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altLang="cs-CZ" sz="1600" dirty="0">
                <a:solidFill>
                  <a:srgbClr val="15679C"/>
                </a:solidFill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     </a:t>
            </a:r>
            <a:r>
              <a:rPr lang="cs-CZ" altLang="cs-CZ" dirty="0">
                <a:solidFill>
                  <a:srgbClr val="05507A"/>
                </a:solidFill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§ 5 - Péče o zdraví a bezpečnost dětí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lvl="0" defTabSz="914400" eaLnBrk="0" fontAlgn="t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cs-CZ" altLang="cs-CZ" sz="1600" dirty="0">
                <a:solidFill>
                  <a:srgbClr val="1567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altLang="cs-CZ" sz="1600" dirty="0">
                <a:solidFill>
                  <a:srgbClr val="15679C"/>
                </a:solidFill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     </a:t>
            </a:r>
            <a:r>
              <a:rPr lang="cs-CZ" altLang="cs-CZ" dirty="0">
                <a:solidFill>
                  <a:srgbClr val="05507A"/>
                </a:solidFill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§ 6 - Úplata za předškolní vzdělávání v mateřské škole, kterou zřizuje stát, kraj, obec nebo svazek obcí</a:t>
            </a:r>
            <a:endParaRPr lang="cs-CZ" altLang="cs-CZ" sz="4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26409F88-16B3-4709-BCCA-A35284884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48" name="Picture 24">
            <a:hlinkClick r:id="rId4"/>
            <a:extLst>
              <a:ext uri="{FF2B5EF4-FFF2-40B4-BE49-F238E27FC236}">
                <a16:creationId xmlns:a16="http://schemas.microsoft.com/office/drawing/2014/main" id="{59B5851D-56B3-4291-8581-4390121B15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68580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9" name="Picture 25">
            <a:hlinkClick r:id="rId5"/>
            <a:extLst>
              <a:ext uri="{FF2B5EF4-FFF2-40B4-BE49-F238E27FC236}">
                <a16:creationId xmlns:a16="http://schemas.microsoft.com/office/drawing/2014/main" id="{93D25181-E903-41F6-8333-EC01E46A0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53340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>
            <a:hlinkClick r:id="rId6"/>
            <a:extLst>
              <a:ext uri="{FF2B5EF4-FFF2-40B4-BE49-F238E27FC236}">
                <a16:creationId xmlns:a16="http://schemas.microsoft.com/office/drawing/2014/main" id="{0C9C5F86-112F-4482-A286-FC20EE8D1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38100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1" name="Picture 27">
            <a:hlinkClick r:id="rId7"/>
            <a:extLst>
              <a:ext uri="{FF2B5EF4-FFF2-40B4-BE49-F238E27FC236}">
                <a16:creationId xmlns:a16="http://schemas.microsoft.com/office/drawing/2014/main" id="{45747048-8FBA-420B-8020-3E416E7C1E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22860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>
            <a:hlinkClick r:id="rId8"/>
            <a:extLst>
              <a:ext uri="{FF2B5EF4-FFF2-40B4-BE49-F238E27FC236}">
                <a16:creationId xmlns:a16="http://schemas.microsoft.com/office/drawing/2014/main" id="{68BEC7DB-9F74-4235-89CB-58FD4D3BF6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7620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3" name="Picture 29">
            <a:hlinkClick r:id="rId9"/>
            <a:extLst>
              <a:ext uri="{FF2B5EF4-FFF2-40B4-BE49-F238E27FC236}">
                <a16:creationId xmlns:a16="http://schemas.microsoft.com/office/drawing/2014/main" id="{9C6FD8C9-8673-4383-B38C-C663F4EF10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7620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>
            <a:hlinkClick r:id="rId10"/>
            <a:extLst>
              <a:ext uri="{FF2B5EF4-FFF2-40B4-BE49-F238E27FC236}">
                <a16:creationId xmlns:a16="http://schemas.microsoft.com/office/drawing/2014/main" id="{21F65D53-DA2E-4B6E-A461-B00F4AAFCD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22860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5" name="Picture 31">
            <a:hlinkClick r:id="rId11"/>
            <a:extLst>
              <a:ext uri="{FF2B5EF4-FFF2-40B4-BE49-F238E27FC236}">
                <a16:creationId xmlns:a16="http://schemas.microsoft.com/office/drawing/2014/main" id="{9A0FE0A6-3EC4-461F-BE92-161CB5EC7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38100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>
            <a:hlinkClick r:id="rId12"/>
            <a:extLst>
              <a:ext uri="{FF2B5EF4-FFF2-40B4-BE49-F238E27FC236}">
                <a16:creationId xmlns:a16="http://schemas.microsoft.com/office/drawing/2014/main" id="{494B4A74-6CB6-4782-B0B2-8DC204CC39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53340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7" name="Picture 33">
            <a:hlinkClick r:id="rId13"/>
            <a:extLst>
              <a:ext uri="{FF2B5EF4-FFF2-40B4-BE49-F238E27FC236}">
                <a16:creationId xmlns:a16="http://schemas.microsoft.com/office/drawing/2014/main" id="{F55559AB-80FE-4BFE-A2D6-82AD95C2D6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8580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1416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95E526-79EA-4A5D-86DC-D9E1A5AC8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818388"/>
          </a:xfrm>
        </p:spPr>
        <p:txBody>
          <a:bodyPr>
            <a:normAutofit fontScale="90000"/>
          </a:bodyPr>
          <a:lstStyle/>
          <a:p>
            <a:r>
              <a:rPr lang="cs-CZ" sz="4800" dirty="0"/>
              <a:t>263/2007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A9B155-B89E-4D2E-B352-934CB05A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03442" y="2186608"/>
            <a:ext cx="8909437" cy="4385641"/>
          </a:xfrm>
        </p:spPr>
        <p:txBody>
          <a:bodyPr>
            <a:normAutofit/>
          </a:bodyPr>
          <a:lstStyle/>
          <a:p>
            <a:r>
              <a:rPr lang="cs-CZ" dirty="0"/>
              <a:t>Pracovní řád pro učitele</a:t>
            </a:r>
          </a:p>
          <a:p>
            <a:r>
              <a:rPr lang="cs-CZ" dirty="0">
                <a:hlinkClick r:id="rId2"/>
              </a:rPr>
              <a:t>https://www.msmt.cz/file/38844/</a:t>
            </a:r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Postup související se skončením pracovního poměru a odvoláním nebo vzdáním se pracovního místa vedoucího zaměstnance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Pracovní doba pedagogických pracovníků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Čerpání dovolené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Volno k samostudiu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Dohled nad žáky </a:t>
            </a:r>
          </a:p>
        </p:txBody>
      </p:sp>
    </p:spTree>
    <p:extLst>
      <p:ext uri="{BB962C8B-B14F-4D97-AF65-F5344CB8AC3E}">
        <p14:creationId xmlns:p14="http://schemas.microsoft.com/office/powerpoint/2010/main" val="1259571826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937</Words>
  <Application>Microsoft Office PowerPoint</Application>
  <PresentationFormat>Širokoúhlá obrazovka</PresentationFormat>
  <Paragraphs>90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Stébla</vt:lpstr>
      <vt:lpstr>Základní právní dokumenty</vt:lpstr>
      <vt:lpstr>Kurikulární dokumenty</vt:lpstr>
      <vt:lpstr>Listina základních práv a svobod</vt:lpstr>
      <vt:lpstr>Úmluva o právech dítěte</vt:lpstr>
      <vt:lpstr>Úmluva o právech dítěte  </vt:lpstr>
      <vt:lpstr>561/2004   </vt:lpstr>
      <vt:lpstr>563/2004</vt:lpstr>
      <vt:lpstr>14/2005</vt:lpstr>
      <vt:lpstr>263/2007</vt:lpstr>
      <vt:lpstr>Kurikulární dokumenty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a praxe kurikula v předškolním vzdělávání</dc:title>
  <dc:creator>Aneta Hřavová</dc:creator>
  <cp:lastModifiedBy>Aneta Hřavová</cp:lastModifiedBy>
  <cp:revision>7</cp:revision>
  <dcterms:created xsi:type="dcterms:W3CDTF">2022-02-15T12:52:35Z</dcterms:created>
  <dcterms:modified xsi:type="dcterms:W3CDTF">2023-04-12T12:16:14Z</dcterms:modified>
</cp:coreProperties>
</file>