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434" r:id="rId3"/>
    <p:sldId id="433" r:id="rId4"/>
    <p:sldId id="406" r:id="rId5"/>
    <p:sldId id="407" r:id="rId6"/>
    <p:sldId id="409" r:id="rId7"/>
    <p:sldId id="408" r:id="rId8"/>
    <p:sldId id="426" r:id="rId9"/>
    <p:sldId id="410" r:id="rId10"/>
    <p:sldId id="411" r:id="rId11"/>
    <p:sldId id="413" r:id="rId12"/>
    <p:sldId id="429" r:id="rId13"/>
    <p:sldId id="414" r:id="rId14"/>
    <p:sldId id="415" r:id="rId15"/>
    <p:sldId id="416" r:id="rId16"/>
    <p:sldId id="418" r:id="rId17"/>
    <p:sldId id="419" r:id="rId18"/>
    <p:sldId id="420" r:id="rId19"/>
    <p:sldId id="421" r:id="rId20"/>
    <p:sldId id="422" r:id="rId21"/>
    <p:sldId id="423" r:id="rId22"/>
    <p:sldId id="424" r:id="rId23"/>
    <p:sldId id="427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0" d="100"/>
          <a:sy n="70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F855-BB6D-41EB-8E50-EB05DFEDD891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EE4B-35EB-4516-8BF0-423235DFC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1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None/>
            </a:pPr>
            <a:r>
              <a:rPr lang="cs-CZ" dirty="0"/>
              <a:t>2.</a:t>
            </a:r>
            <a:r>
              <a:rPr lang="cs-CZ" baseline="0" dirty="0"/>
              <a:t> </a:t>
            </a:r>
            <a:r>
              <a:rPr lang="cs-CZ" baseline="0" dirty="0" err="1"/>
              <a:t>Desires</a:t>
            </a:r>
            <a:r>
              <a:rPr lang="cs-CZ" baseline="0" dirty="0"/>
              <a:t> &amp; </a:t>
            </a:r>
            <a:r>
              <a:rPr lang="cs-CZ" baseline="0" dirty="0" err="1"/>
              <a:t>beliefs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516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OOsfkM-nGQ&amp;ab_channel=RavenCha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YIh4MkcfJ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/>
          </a:bodyPr>
          <a:lstStyle/>
          <a:p>
            <a:r>
              <a:rPr lang="cs-CZ" dirty="0"/>
              <a:t>Sociální psychologie</a:t>
            </a:r>
            <a:br>
              <a:rPr lang="cs-CZ" dirty="0"/>
            </a:br>
            <a:r>
              <a:rPr lang="cs-CZ" dirty="0"/>
              <a:t>Sociální konformita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cs-CZ" dirty="0"/>
              <a:t>Mgr. Jan Krása, Ph.D., Katedra psychologie, Pedagogická fakulta, MUNI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 - Výsledky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3072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Jen tyto zkoumané osoby jevily zjevně nervozitu, rozčílení, potily se, gestikulovaly a pokukovaly se po experimentátorovi.</a:t>
            </a:r>
          </a:p>
          <a:p>
            <a:r>
              <a:rPr lang="cs-CZ" dirty="0"/>
              <a:t>V této skupině dosáhla vlivem sociálního tlaku </a:t>
            </a:r>
            <a:r>
              <a:rPr lang="cs-CZ" b="1" dirty="0"/>
              <a:t>chybovost 37 %</a:t>
            </a:r>
            <a:r>
              <a:rPr lang="cs-CZ" dirty="0"/>
              <a:t>.</a:t>
            </a:r>
          </a:p>
          <a:p>
            <a:r>
              <a:rPr lang="cs-CZ" dirty="0"/>
              <a:t>25 % neudělalo chybu nikdy (oproti 95 % z kontrolní skupiny), 28 % udělalo chybu v osmi a více případech a ostatní udělali 1-7 chyb.</a:t>
            </a:r>
          </a:p>
          <a:p>
            <a:r>
              <a:rPr lang="cs-CZ" dirty="0"/>
              <a:t>I ti, co odpověděli správně, uváděli, že pro ně nebylo lehké skupině odolat.</a:t>
            </a:r>
          </a:p>
        </p:txBody>
      </p:sp>
    </p:spTree>
    <p:extLst>
      <p:ext uri="{BB962C8B-B14F-4D97-AF65-F5344CB8AC3E}">
        <p14:creationId xmlns:p14="http://schemas.microsoft.com/office/powerpoint/2010/main" val="3345769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Jak ovlivňují skupiny svoje členy? (vysvětlení)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dirty="0"/>
              <a:t>Když lidé hodnotí nějakou stránku reality za přítomnosti ostatních, jde jim o dvě věci: </a:t>
            </a:r>
            <a:r>
              <a:rPr lang="cs-CZ" b="1" dirty="0"/>
              <a:t>chtějí mít pravdu a chtějí na druhé udělat dobrý dojem</a:t>
            </a:r>
            <a:r>
              <a:rPr lang="cs-CZ" dirty="0"/>
              <a:t>.</a:t>
            </a:r>
          </a:p>
          <a:p>
            <a:pPr>
              <a:buFont typeface="Arial" charset="0"/>
              <a:buChar char="•"/>
            </a:pPr>
            <a:r>
              <a:rPr lang="cs-CZ" dirty="0"/>
              <a:t>K určení toho, co je pravdivé, máme dva zdroje informací: </a:t>
            </a:r>
          </a:p>
          <a:p>
            <a:pPr>
              <a:buFont typeface="Arial" charset="0"/>
              <a:buChar char="•"/>
            </a:pPr>
            <a:r>
              <a:rPr lang="cs-CZ" dirty="0"/>
              <a:t>1. to, co nám říká náš úsudek a vnímání a </a:t>
            </a:r>
          </a:p>
          <a:p>
            <a:pPr>
              <a:buFont typeface="Arial" charset="0"/>
              <a:buChar char="•"/>
            </a:pPr>
            <a:r>
              <a:rPr lang="cs-CZ" dirty="0"/>
              <a:t>2. to, co nám říkají ostatní.</a:t>
            </a:r>
          </a:p>
          <a:p>
            <a:pPr>
              <a:buFont typeface="Arial" charset="0"/>
              <a:buChar char="•"/>
            </a:pPr>
            <a:r>
              <a:rPr lang="cs-CZ" dirty="0"/>
              <a:t>Lidé se naučili oceňovat v průběhu vývoje nejen vlastní rozum, ale i úsudky ostatních.</a:t>
            </a:r>
          </a:p>
        </p:txBody>
      </p:sp>
    </p:spTree>
    <p:extLst>
      <p:ext uri="{BB962C8B-B14F-4D97-AF65-F5344CB8AC3E}">
        <p14:creationId xmlns:p14="http://schemas.microsoft.com/office/powerpoint/2010/main" val="452339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 descr="Výsledek obrázku pro classroo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0184"/>
            <a:ext cx="9144000" cy="6097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198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Ve většině případů se naše úsudky překrývají s úsudky ostatních a tvoří tak stabilní obraz světa.</a:t>
            </a:r>
          </a:p>
          <a:p>
            <a:r>
              <a:rPr lang="cs-CZ"/>
              <a:t>Experimentální situace však proti sobě staví oba tyto zdroje informací a jedinec si musí vybrat.</a:t>
            </a:r>
          </a:p>
          <a:p>
            <a:r>
              <a:rPr lang="cs-CZ"/>
              <a:t>Hovoříme o </a:t>
            </a:r>
            <a:r>
              <a:rPr lang="cs-CZ" b="1"/>
              <a:t>informačním vlivu</a:t>
            </a:r>
            <a:r>
              <a:rPr lang="cs-CZ"/>
              <a:t>, jestliže se člověk vzdává ostatním, protože více důvěřuje jejich úsudku než vlastnímu.</a:t>
            </a:r>
          </a:p>
        </p:txBody>
      </p:sp>
    </p:spTree>
    <p:extLst>
      <p:ext uri="{BB962C8B-B14F-4D97-AF65-F5344CB8AC3E}">
        <p14:creationId xmlns:p14="http://schemas.microsoft.com/office/powerpoint/2010/main" val="700584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3"/>
            <a:ext cx="8229600" cy="518457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Existuje však i druhý důvod konformity, kdy se jedinec podrobí názoru většiny, protože se chce zůstat oblíbeným, resp. nechce se stát neoblíbeným.</a:t>
            </a:r>
          </a:p>
          <a:p>
            <a:r>
              <a:rPr lang="cs-CZ" dirty="0"/>
              <a:t>Pak hovoříme o </a:t>
            </a:r>
            <a:r>
              <a:rPr lang="cs-CZ" b="1" dirty="0"/>
              <a:t>normativním vlivu</a:t>
            </a:r>
            <a:r>
              <a:rPr lang="cs-CZ" dirty="0"/>
              <a:t>.</a:t>
            </a:r>
          </a:p>
          <a:p>
            <a:r>
              <a:rPr lang="cs-CZ" dirty="0"/>
              <a:t>Na ostatních závisíme v naplňování svých potřeb, je pro nás proto důležité, aby nás měli co nejraději. </a:t>
            </a:r>
            <a:r>
              <a:rPr lang="cs-CZ" b="1" dirty="0"/>
              <a:t>Protože nesouhlas s ostatními může vést k nesympatiím či přímo odmítnutí a souhlas naopak k pozitivnějšímu hodnocení, jsou lidé vedeni k tomu, aby byli s názory ostatních konformní i z normativních důvodů</a:t>
            </a:r>
            <a:r>
              <a:rPr lang="cs-CZ" dirty="0"/>
              <a:t>.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</p:spTree>
    <p:extLst>
      <p:ext uri="{BB962C8B-B14F-4D97-AF65-F5344CB8AC3E}">
        <p14:creationId xmlns:p14="http://schemas.microsoft.com/office/powerpoint/2010/main" val="1181235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 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Normativní a informační vliv tedy představují dva obecné mechanismy, kterými skupina ovlivňuje svoje členy.</a:t>
            </a:r>
          </a:p>
          <a:p>
            <a:r>
              <a:rPr lang="cs-CZ" dirty="0"/>
              <a:t>Váha těchto mechanismů se pochopitelně napříč situacemi  a u každého jednotlivce liší.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07848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defRPr/>
            </a:pPr>
            <a:r>
              <a:rPr lang="cs-CZ" dirty="0"/>
              <a:t>Konformita ve skupině</a:t>
            </a:r>
          </a:p>
        </p:txBody>
      </p:sp>
    </p:spTree>
    <p:extLst>
      <p:ext uri="{BB962C8B-B14F-4D97-AF65-F5344CB8AC3E}">
        <p14:creationId xmlns:p14="http://schemas.microsoft.com/office/powerpoint/2010/main" val="1616418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Typy konformity:</a:t>
            </a:r>
          </a:p>
          <a:p>
            <a:r>
              <a:rPr lang="cs-CZ" b="1" dirty="0"/>
              <a:t>Vyhovění</a:t>
            </a:r>
            <a:r>
              <a:rPr lang="cs-CZ" dirty="0"/>
              <a:t> - Je typem vnějšího přizpůsobení (díky </a:t>
            </a:r>
            <a:r>
              <a:rPr lang="cs-CZ" b="1" dirty="0"/>
              <a:t>normativnímu vlivu</a:t>
            </a:r>
            <a:r>
              <a:rPr lang="cs-CZ" dirty="0"/>
              <a:t>), které je pouze dočasné.</a:t>
            </a:r>
          </a:p>
          <a:p>
            <a:r>
              <a:rPr lang="cs-CZ" dirty="0"/>
              <a:t>Příklad: dodržování rychlosti v obci.</a:t>
            </a:r>
          </a:p>
          <a:p>
            <a:r>
              <a:rPr lang="cs-CZ" dirty="0"/>
              <a:t>Jestliže je osoba konformní především z normativních důvodů, tedy proto, že ji záleží na tom, co si o ní budou druzí myslet, pak změní sice svoje vnější chování, ale uvnitř si zachová své původní přesvědčení.</a:t>
            </a:r>
          </a:p>
        </p:txBody>
      </p:sp>
    </p:spTree>
    <p:extLst>
      <p:ext uri="{BB962C8B-B14F-4D97-AF65-F5344CB8AC3E}">
        <p14:creationId xmlns:p14="http://schemas.microsoft.com/office/powerpoint/2010/main" val="4222624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Typy konformity:</a:t>
            </a:r>
          </a:p>
          <a:p>
            <a:r>
              <a:rPr lang="cs-CZ" b="1" dirty="0"/>
              <a:t>Akceptace (konverze)</a:t>
            </a:r>
            <a:r>
              <a:rPr lang="cs-CZ" dirty="0"/>
              <a:t> - je vnitřní přijetí (díky </a:t>
            </a:r>
            <a:r>
              <a:rPr lang="cs-CZ" b="1" dirty="0"/>
              <a:t>informačnímu vlivu</a:t>
            </a:r>
            <a:r>
              <a:rPr lang="cs-CZ" dirty="0"/>
              <a:t>), podle kterého se člověk bude řídit už napořád.</a:t>
            </a:r>
          </a:p>
          <a:p>
            <a:r>
              <a:rPr lang="cs-CZ" dirty="0"/>
              <a:t>Příklad: </a:t>
            </a:r>
          </a:p>
          <a:p>
            <a:r>
              <a:rPr lang="cs-CZ" dirty="0"/>
              <a:t>Jestliže jedinec důvěřuje informacím ostatních, změní navíc i svůj vnitřní názor.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Učitelům by mělo jít především o akceptaci!</a:t>
            </a:r>
          </a:p>
          <a:p>
            <a:pPr marL="118872" indent="0">
              <a:buNone/>
            </a:pPr>
            <a:r>
              <a:rPr lang="cs-CZ" dirty="0"/>
              <a:t>Tu lze dosáhnout nejlépe vysvětlujícím (tj. „demokratickým“) stylem výchovy. </a:t>
            </a:r>
          </a:p>
          <a:p>
            <a:pPr marL="118872" indent="0">
              <a:buNone/>
            </a:pPr>
            <a:r>
              <a:rPr lang="cs-CZ" dirty="0"/>
              <a:t>Autokratický styl výchovy vede spíše k vnějšímu vyhovění.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4829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1"/>
            <a:ext cx="8229600" cy="4574133"/>
          </a:xfrm>
        </p:spPr>
        <p:txBody>
          <a:bodyPr/>
          <a:lstStyle/>
          <a:p>
            <a:r>
              <a:rPr lang="cs-CZ" dirty="0"/>
              <a:t>V rámci </a:t>
            </a:r>
            <a:r>
              <a:rPr lang="cs-CZ" dirty="0" err="1"/>
              <a:t>Aschova</a:t>
            </a:r>
            <a:r>
              <a:rPr lang="cs-CZ" dirty="0"/>
              <a:t> experimentu se ukázalo, že normativní vliv byl silnější než informační.</a:t>
            </a:r>
          </a:p>
          <a:p>
            <a:r>
              <a:rPr lang="cs-CZ" dirty="0"/>
              <a:t>Dále byly učiněny další pokusy a tzv. metaanalýzy daného jevu:</a:t>
            </a:r>
          </a:p>
          <a:p>
            <a:r>
              <a:rPr lang="cs-CZ" dirty="0"/>
              <a:t>Konformita vzrůstá s větší </a:t>
            </a:r>
            <a:r>
              <a:rPr lang="cs-CZ" b="1" dirty="0"/>
              <a:t>soudržností</a:t>
            </a:r>
            <a:r>
              <a:rPr lang="cs-CZ" dirty="0"/>
              <a:t>; liší se vzájemně kultury; informační vliv roste s kompetencí druhých (role vědce, profesora); větší obtížnost úkolu posiluje informační vliv...</a:t>
            </a:r>
          </a:p>
        </p:txBody>
      </p:sp>
    </p:spTree>
    <p:extLst>
      <p:ext uri="{BB962C8B-B14F-4D97-AF65-F5344CB8AC3E}">
        <p14:creationId xmlns:p14="http://schemas.microsoft.com/office/powerpoint/2010/main" val="1821833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Vliv má i velikost skupiny!</a:t>
            </a:r>
          </a:p>
          <a:p>
            <a:r>
              <a:rPr lang="cs-CZ" dirty="0"/>
              <a:t>1 neměl žádný vliv</a:t>
            </a:r>
          </a:p>
          <a:p>
            <a:r>
              <a:rPr lang="cs-CZ" dirty="0"/>
              <a:t>2 vyprodukovali 13 % chyb</a:t>
            </a:r>
          </a:p>
          <a:p>
            <a:r>
              <a:rPr lang="cs-CZ" dirty="0"/>
              <a:t>Se třemi dosáhla konformita své plné síly, tj. 33 % chyb.</a:t>
            </a:r>
          </a:p>
          <a:p>
            <a:r>
              <a:rPr lang="cs-CZ" dirty="0"/>
              <a:t>Více osob zvyšuje konformitu, ale stále o menší díl.</a:t>
            </a:r>
          </a:p>
        </p:txBody>
      </p:sp>
    </p:spTree>
    <p:extLst>
      <p:ext uri="{BB962C8B-B14F-4D97-AF65-F5344CB8AC3E}">
        <p14:creationId xmlns:p14="http://schemas.microsoft.com/office/powerpoint/2010/main" val="4134743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 na minulou přednášku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Jak byste definoval/a pojem </a:t>
            </a:r>
            <a:r>
              <a:rPr lang="cs-CZ" i="1" dirty="0" err="1"/>
              <a:t>insider</a:t>
            </a:r>
            <a:r>
              <a:rPr lang="cs-CZ" dirty="0"/>
              <a:t>?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9814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30725"/>
          </a:xfrm>
        </p:spPr>
        <p:txBody>
          <a:bodyPr/>
          <a:lstStyle/>
          <a:p>
            <a:r>
              <a:rPr lang="cs-CZ" dirty="0"/>
              <a:t>Když dal </a:t>
            </a:r>
            <a:r>
              <a:rPr lang="cs-CZ" dirty="0" err="1"/>
              <a:t>Asch</a:t>
            </a:r>
            <a:r>
              <a:rPr lang="cs-CZ" dirty="0"/>
              <a:t> účastníkům „podporu“ (někdo odpovídal před 7. vždy dobře), chybovost byla jen 5,5 %.</a:t>
            </a:r>
          </a:p>
          <a:p>
            <a:r>
              <a:rPr lang="cs-CZ" dirty="0"/>
              <a:t>Pokud „podpora“ narušila jednotnost skupiny, ale odlišně od názoru účastníka, pak byla konformita stejně nízká. To ovšem platí jen pro jednoznačné názory, u složitějších konformitu narušuje jen „sociální podpora“ (=stejný názor).</a:t>
            </a:r>
          </a:p>
        </p:txBody>
      </p:sp>
    </p:spTree>
    <p:extLst>
      <p:ext uri="{BB962C8B-B14F-4D97-AF65-F5344CB8AC3E}">
        <p14:creationId xmlns:p14="http://schemas.microsoft.com/office/powerpoint/2010/main" val="24085486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Ovlivnění většiny menšinou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Existuje i </a:t>
            </a:r>
            <a:r>
              <a:rPr lang="cs-CZ" b="1" dirty="0"/>
              <a:t>opačný vliv</a:t>
            </a:r>
            <a:r>
              <a:rPr lang="cs-CZ" dirty="0"/>
              <a:t>, kdy menšina ovlivňuje většinu.</a:t>
            </a:r>
          </a:p>
          <a:p>
            <a:r>
              <a:rPr lang="cs-CZ" dirty="0"/>
              <a:t>Většina má ovšem přístup k normativním i informačním zdrojům kontroly. Přesto menšina dokáže většinu ovlivnit (Galileo, Darwin, Freud, nové proudy v hudbě či umění, vliv ekologických či feministických hnutí apod.).</a:t>
            </a:r>
          </a:p>
        </p:txBody>
      </p:sp>
    </p:spTree>
    <p:extLst>
      <p:ext uri="{BB962C8B-B14F-4D97-AF65-F5344CB8AC3E}">
        <p14:creationId xmlns:p14="http://schemas.microsoft.com/office/powerpoint/2010/main" val="32013164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Ovlivnění většiny menšinou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 ovlivnění většiny dojde, jen pokud je názor menšiny konzistentní: tj. když je stabilní v čase (=diachronní stabilita) a když je stabilní v rámci menšinové skupiny (=synchronní stabilita).</a:t>
            </a:r>
          </a:p>
          <a:p>
            <a:r>
              <a:rPr lang="cs-CZ" dirty="0"/>
              <a:t>teorie konverze </a:t>
            </a:r>
            <a:r>
              <a:rPr lang="cs-CZ" dirty="0" err="1"/>
              <a:t>Serge</a:t>
            </a:r>
            <a:r>
              <a:rPr lang="cs-CZ" dirty="0"/>
              <a:t> </a:t>
            </a:r>
            <a:r>
              <a:rPr lang="cs-CZ" dirty="0" err="1"/>
              <a:t>Moscoviciho</a:t>
            </a:r>
            <a:r>
              <a:rPr lang="cs-CZ" dirty="0"/>
              <a:t>: minoritní skupina musí jednat konzistentně, zastávat původní názor i přes nevůli ostatních, být aktivní, angažovaná, vyjednávat s protistranou a hledat kompromis.</a:t>
            </a:r>
          </a:p>
        </p:txBody>
      </p:sp>
    </p:spTree>
    <p:extLst>
      <p:ext uri="{BB962C8B-B14F-4D97-AF65-F5344CB8AC3E}">
        <p14:creationId xmlns:p14="http://schemas.microsoft.com/office/powerpoint/2010/main" val="33231861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55976"/>
          </a:xfrm>
        </p:spPr>
        <p:txBody>
          <a:bodyPr/>
          <a:lstStyle/>
          <a:p>
            <a:r>
              <a:rPr lang="cs-CZ" dirty="0" err="1"/>
              <a:t>Lovaš</a:t>
            </a:r>
            <a:r>
              <a:rPr lang="cs-CZ" dirty="0"/>
              <a:t>, L. (2019). Malé sociální skupiny. In J. Výrost, I. Slaměník, E. </a:t>
            </a:r>
            <a:r>
              <a:rPr lang="cs-CZ" dirty="0" err="1"/>
              <a:t>Sollárová</a:t>
            </a:r>
            <a:r>
              <a:rPr lang="cs-CZ" dirty="0"/>
              <a:t> (</a:t>
            </a:r>
            <a:r>
              <a:rPr lang="cs-CZ" dirty="0" err="1"/>
              <a:t>Eds</a:t>
            </a:r>
            <a:r>
              <a:rPr lang="cs-CZ" dirty="0"/>
              <a:t>.), </a:t>
            </a:r>
            <a:r>
              <a:rPr lang="cs-CZ" i="1" dirty="0"/>
              <a:t>Sociální psychologie</a:t>
            </a:r>
            <a:r>
              <a:rPr lang="cs-CZ" dirty="0"/>
              <a:t>: Teorie, metody, aplikace. Grada.</a:t>
            </a:r>
          </a:p>
        </p:txBody>
      </p:sp>
    </p:spTree>
    <p:extLst>
      <p:ext uri="{BB962C8B-B14F-4D97-AF65-F5344CB8AC3E}">
        <p14:creationId xmlns:p14="http://schemas.microsoft.com/office/powerpoint/2010/main" val="805623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1F7799-5C43-4657-A680-28DA81733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adaptace na sociální život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D27BB0-D0DD-4CE2-904F-7DBC1B5AB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>
                <a:solidFill>
                  <a:prstClr val="black"/>
                </a:solidFill>
                <a:latin typeface="Calibri"/>
              </a:rPr>
              <a:t>Máme vyvinuté schopnosti spolupracovat s ostatními a žít s nimi v komunitách,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sch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. podrobit se vedení atd.</a:t>
            </a:r>
          </a:p>
          <a:p>
            <a:pPr marL="118872" indent="0">
              <a:buNone/>
            </a:pPr>
            <a:endParaRPr lang="cs-CZ" dirty="0">
              <a:solidFill>
                <a:prstClr val="black"/>
              </a:solidFill>
              <a:latin typeface="Calibri"/>
            </a:endParaRPr>
          </a:p>
          <a:p>
            <a:pPr marL="118872" indent="0">
              <a:buNone/>
            </a:pPr>
            <a:r>
              <a:rPr lang="cs-CZ" dirty="0"/>
              <a:t>Z těchto sociálních adaptací plyne celá řada důsledků: mj. </a:t>
            </a:r>
            <a:r>
              <a:rPr lang="cs-CZ" b="1" dirty="0"/>
              <a:t>sociální konformita</a:t>
            </a:r>
            <a:r>
              <a:rPr lang="cs-CZ" dirty="0"/>
              <a:t>, </a:t>
            </a:r>
            <a:r>
              <a:rPr lang="cs-CZ" b="1" dirty="0"/>
              <a:t>poslušnost k autoritě</a:t>
            </a:r>
            <a:r>
              <a:rPr lang="cs-CZ" dirty="0"/>
              <a:t>, změna chování dle sociální role atd.</a:t>
            </a:r>
          </a:p>
        </p:txBody>
      </p:sp>
    </p:spTree>
    <p:extLst>
      <p:ext uri="{BB962C8B-B14F-4D97-AF65-F5344CB8AC3E}">
        <p14:creationId xmlns:p14="http://schemas.microsoft.com/office/powerpoint/2010/main" val="2940405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8229600" cy="4968551"/>
          </a:xfrm>
        </p:spPr>
        <p:txBody>
          <a:bodyPr>
            <a:normAutofit fontScale="92500" lnSpcReduction="10000"/>
          </a:bodyPr>
          <a:lstStyle/>
          <a:p>
            <a:pPr marL="118872" indent="0">
              <a:lnSpc>
                <a:spcPct val="80000"/>
              </a:lnSpc>
              <a:buNone/>
            </a:pPr>
            <a:r>
              <a:rPr lang="cs-CZ" dirty="0"/>
              <a:t>Srov. „pohybovou konformitu“ v davu (např. </a:t>
            </a:r>
            <a:r>
              <a:rPr lang="cs-CZ" dirty="0" err="1"/>
              <a:t>elevator</a:t>
            </a:r>
            <a:r>
              <a:rPr lang="cs-CZ" dirty="0"/>
              <a:t> experiment). </a:t>
            </a:r>
            <a:r>
              <a:rPr lang="cs-CZ" dirty="0">
                <a:hlinkClick r:id="rId2"/>
              </a:rPr>
              <a:t>https://www.youtube.com/watch?v=aOOsfkM-nGQ&amp;ab_channel=RavenChai</a:t>
            </a:r>
            <a:r>
              <a:rPr lang="cs-CZ" dirty="0"/>
              <a:t> </a:t>
            </a:r>
          </a:p>
          <a:p>
            <a:pPr marL="118872" indent="0">
              <a:lnSpc>
                <a:spcPct val="80000"/>
              </a:lnSpc>
              <a:buNone/>
            </a:pPr>
            <a:endParaRPr lang="cs-CZ" b="1" dirty="0"/>
          </a:p>
          <a:p>
            <a:pPr marL="118872" indent="0">
              <a:lnSpc>
                <a:spcPct val="80000"/>
              </a:lnSpc>
              <a:buNone/>
            </a:pPr>
            <a:r>
              <a:rPr lang="cs-CZ" b="1" dirty="0"/>
              <a:t>DEF: Sociální konformita</a:t>
            </a:r>
            <a:r>
              <a:rPr lang="cs-CZ" dirty="0"/>
              <a:t> je přizpůsobení se převažujícím či dominantním názorům, požadavkům a normám skupiny či společnosti, v níž člověk žije, a potlačení projevů vlastních.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  <a:p>
            <a:pPr marL="118872" indent="0">
              <a:lnSpc>
                <a:spcPct val="80000"/>
              </a:lnSpc>
              <a:buNone/>
            </a:pPr>
            <a:r>
              <a:rPr lang="cs-CZ" dirty="0"/>
              <a:t>Určitá míra konformity je jedním z logických důsledků socializace a je nezbytnou podmínkou pro bezkonfliktní fungování společnosti (srov. pravidla chování v dopravním provozu).</a:t>
            </a:r>
          </a:p>
        </p:txBody>
      </p:sp>
    </p:spTree>
    <p:extLst>
      <p:ext uri="{BB962C8B-B14F-4D97-AF65-F5344CB8AC3E}">
        <p14:creationId xmlns:p14="http://schemas.microsoft.com/office/powerpoint/2010/main" val="2807982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Názorová konformita ve skupině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5191"/>
            <a:ext cx="5987008" cy="4625609"/>
          </a:xfrm>
        </p:spPr>
        <p:txBody>
          <a:bodyPr/>
          <a:lstStyle/>
          <a:p>
            <a:r>
              <a:rPr lang="cs-CZ" b="1" dirty="0" err="1"/>
              <a:t>Solomon</a:t>
            </a:r>
            <a:r>
              <a:rPr lang="cs-CZ" b="1" dirty="0"/>
              <a:t> </a:t>
            </a:r>
            <a:r>
              <a:rPr lang="cs-CZ" b="1" dirty="0" err="1"/>
              <a:t>Asch</a:t>
            </a:r>
            <a:r>
              <a:rPr lang="cs-CZ" dirty="0"/>
              <a:t>  v roce 1951 (1952, 1956) zkoumal vliv tlaku skupiny na odpovědi jedince týkajících se délky zobrazovaných čar.</a:t>
            </a:r>
          </a:p>
          <a:p>
            <a:r>
              <a:rPr lang="cs-CZ" dirty="0"/>
              <a:t>(zkoumal i efekt prvního dojmu).</a:t>
            </a:r>
          </a:p>
        </p:txBody>
      </p:sp>
      <p:pic>
        <p:nvPicPr>
          <p:cNvPr id="25602" name="Picture 2" descr="Výsledek obrázku pro asch solom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73204" y="2276872"/>
            <a:ext cx="2870796" cy="36344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98125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Video: </a:t>
            </a:r>
            <a:r>
              <a:rPr lang="cs-CZ" dirty="0">
                <a:hlinkClick r:id="rId2"/>
              </a:rPr>
              <a:t>https://www.youtube.com/watch?v=TYIh4MkcfJA </a:t>
            </a:r>
            <a:endParaRPr lang="cs-CZ" dirty="0"/>
          </a:p>
          <a:p>
            <a:r>
              <a:rPr lang="cs-CZ" dirty="0"/>
              <a:t>Lidé byli rozděleni do dvou skupin: experimentální a kontrolní.</a:t>
            </a:r>
          </a:p>
          <a:p>
            <a:endParaRPr lang="cs-CZ" dirty="0"/>
          </a:p>
          <a:p>
            <a:r>
              <a:rPr lang="cs-CZ" dirty="0"/>
              <a:t>Měli 18x rozhodnout, která ze tří čar je stejně dlouhá jako předloha. Čáry se různě lišily, ale vždy jedna byla stejně dlouhá. 12 rozhodování bylo tzv. </a:t>
            </a:r>
            <a:r>
              <a:rPr lang="cs-CZ" dirty="0" err="1"/>
              <a:t>kruciálních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331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557338"/>
            <a:ext cx="6192838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9059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Konformita ve skupině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0178" name="Picture 2" descr="Výsledek obrázku pro asch conform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8" y="1775192"/>
            <a:ext cx="9142722" cy="47069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 - Výsledky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30725"/>
          </a:xfrm>
        </p:spPr>
        <p:txBody>
          <a:bodyPr>
            <a:normAutofit/>
          </a:bodyPr>
          <a:lstStyle/>
          <a:p>
            <a:r>
              <a:rPr lang="cs-CZ" dirty="0"/>
              <a:t>V kontrolní skupině, ve které lidé odpovídali sami za sebe, neudělalo 35 ze 37 účastníků žádnou chybu (chybovost byla 0,7%).</a:t>
            </a:r>
          </a:p>
          <a:p>
            <a:r>
              <a:rPr lang="cs-CZ" dirty="0"/>
              <a:t>V experimentální skupině byli lidé (7) rozsazeni do půlkruhu a měli vyslovit svoji volbu. Pozice 1-6 byla obsazena </a:t>
            </a:r>
            <a:r>
              <a:rPr lang="cs-CZ" dirty="0" err="1"/>
              <a:t>Aschovými</a:t>
            </a:r>
            <a:r>
              <a:rPr lang="cs-CZ" dirty="0"/>
              <a:t> spolupracovníky, kteří v 12 případech odpovídali shodně špatně. Poslední odpovídala zkoumaná osoba.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36492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20587</TotalTime>
  <Words>1161</Words>
  <Application>Microsoft Office PowerPoint</Application>
  <PresentationFormat>Předvádění na obrazovce (4:3)</PresentationFormat>
  <Paragraphs>87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Sociální psychologie Sociální konformita</vt:lpstr>
      <vt:lpstr>Dotaz na minulou přednášku</vt:lpstr>
      <vt:lpstr>Základní adaptace na sociální život</vt:lpstr>
      <vt:lpstr>Konformita ve skupině</vt:lpstr>
      <vt:lpstr>Názorová konformita ve skupině</vt:lpstr>
      <vt:lpstr>Konformita ve skupině</vt:lpstr>
      <vt:lpstr>Konformita ve skupině</vt:lpstr>
      <vt:lpstr>Konformita ve skupině</vt:lpstr>
      <vt:lpstr>Konformita ve skupině - Výsledky</vt:lpstr>
      <vt:lpstr>Konformita ve skupině - Výsledky</vt:lpstr>
      <vt:lpstr>Jak ovlivňují skupiny svoje členy? (vysvětlení)</vt:lpstr>
      <vt:lpstr>Prezentace aplikace PowerPoint</vt:lpstr>
      <vt:lpstr>Konformita ve skupině</vt:lpstr>
      <vt:lpstr>Konformita ve skupině</vt:lpstr>
      <vt:lpstr> </vt:lpstr>
      <vt:lpstr>Konformita ve skupině</vt:lpstr>
      <vt:lpstr>Konformita ve skupině</vt:lpstr>
      <vt:lpstr>Konformita ve skupině</vt:lpstr>
      <vt:lpstr>Konformita ve skupině</vt:lpstr>
      <vt:lpstr>Konformita ve skupině</vt:lpstr>
      <vt:lpstr>Ovlivnění většiny menšinou</vt:lpstr>
      <vt:lpstr>Ovlivnění většiny menšinou</vt:lpstr>
      <vt:lpstr>Prezentace aplikace PowerPoint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Jan Krása</cp:lastModifiedBy>
  <cp:revision>255</cp:revision>
  <dcterms:created xsi:type="dcterms:W3CDTF">2015-10-20T07:43:33Z</dcterms:created>
  <dcterms:modified xsi:type="dcterms:W3CDTF">2022-12-01T19:31:10Z</dcterms:modified>
</cp:coreProperties>
</file>