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7" r:id="rId3"/>
    <p:sldId id="258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8E0BD-277A-4F83-BCB2-66350658A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/>
              <a:t>Cvičení 1: Zemědělství světa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CE63C7-A647-41C8-BFCF-6734184FE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26387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Podmínky udělení zápočtu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9486173" cy="426512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cs-CZ" sz="2000" b="1" dirty="0"/>
              <a:t>Docházka</a:t>
            </a:r>
            <a:r>
              <a:rPr lang="cs-CZ" sz="2000" dirty="0"/>
              <a:t> – maximálně 1 absence</a:t>
            </a:r>
          </a:p>
          <a:p>
            <a:pPr>
              <a:spcAft>
                <a:spcPts val="0"/>
              </a:spcAft>
              <a:defRPr/>
            </a:pPr>
            <a:r>
              <a:rPr lang="cs-CZ" sz="2000" b="1" dirty="0"/>
              <a:t>Body za cvičení (budou ve dvojicích) </a:t>
            </a:r>
            <a:r>
              <a:rPr lang="cs-CZ" sz="2000" dirty="0"/>
              <a:t>– 3 cvičení, je potřeba získat alespoň 6b z 9 možných, při opravě cvičení je možné získat +1b oproti původně odevzdanému cvičení</a:t>
            </a:r>
          </a:p>
          <a:p>
            <a:pPr lvl="1">
              <a:defRPr/>
            </a:pPr>
            <a:r>
              <a:rPr lang="cs-CZ" dirty="0"/>
              <a:t>Neodevzdané cvičení je za 0b, je možné odevzdat opravu</a:t>
            </a:r>
          </a:p>
          <a:p>
            <a:pPr lvl="1">
              <a:defRPr/>
            </a:pPr>
            <a:r>
              <a:rPr lang="cs-CZ" dirty="0"/>
              <a:t>Na konci semestru musíte mít alespoň 1b z každého cvičení</a:t>
            </a:r>
          </a:p>
          <a:p>
            <a:pPr>
              <a:spcAft>
                <a:spcPts val="0"/>
              </a:spcAft>
              <a:defRPr/>
            </a:pPr>
            <a:r>
              <a:rPr lang="cs-CZ" sz="2000" dirty="0"/>
              <a:t>Jednotná struktura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Záhlaví: jméno, učo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Název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Zadání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Vypracování cvičení + komentář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Závěr cvičení – jak lze využít cvičení ve výuce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Použité zdroje (dle citační normy)</a:t>
            </a:r>
          </a:p>
          <a:p>
            <a:pPr>
              <a:spcAft>
                <a:spcPts val="0"/>
              </a:spcAft>
              <a:defRPr/>
            </a:pPr>
            <a:r>
              <a:rPr lang="cs-CZ" sz="2000" dirty="0"/>
              <a:t>Pozor na popis tabulek a grafů </a:t>
            </a:r>
            <a:endParaRPr lang="sk-SK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3139FFB-1263-45E7-9A69-BF38F1330BB2}"/>
              </a:ext>
            </a:extLst>
          </p:cNvPr>
          <p:cNvSpPr txBox="1"/>
          <p:nvPr/>
        </p:nvSpPr>
        <p:spPr>
          <a:xfrm>
            <a:off x="6224506" y="6155844"/>
            <a:ext cx="58099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https://is.muni.cz/auth/do/ped/VPAN/pokdek/K_realizaci_zaverecnych_praci__bakalarskych__diplomovych__rigoroznich_a_zaverecnych_praci_CZV_.pdf</a:t>
            </a:r>
          </a:p>
        </p:txBody>
      </p:sp>
    </p:spTree>
    <p:extLst>
      <p:ext uri="{BB962C8B-B14F-4D97-AF65-F5344CB8AC3E}">
        <p14:creationId xmlns:p14="http://schemas.microsoft.com/office/powerpoint/2010/main" val="418009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/>
                </a:solidFill>
              </a:rPr>
              <a:t>Cíl: </a:t>
            </a:r>
            <a:r>
              <a:rPr lang="cs-CZ" sz="2400" dirty="0"/>
              <a:t>Vyhledat a zpracovat pomocí statistických a kartografických metod data a interpretovat je</a:t>
            </a:r>
          </a:p>
          <a:p>
            <a:endParaRPr lang="cs-CZ" sz="2400" b="1" dirty="0">
              <a:solidFill>
                <a:schemeClr val="accent1"/>
              </a:solidFill>
            </a:endParaRPr>
          </a:p>
          <a:p>
            <a:r>
              <a:rPr lang="cs-CZ" sz="2400" b="1" dirty="0">
                <a:solidFill>
                  <a:schemeClr val="accent1"/>
                </a:solidFill>
              </a:rPr>
              <a:t>Zadání: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400" dirty="0">
                <a:solidFill>
                  <a:schemeClr val="tx1"/>
                </a:solidFill>
              </a:rPr>
              <a:t>Vyberte si jednu z plodin, pro kterou budete cvičení zpracovávat a zapište se do tabulky</a:t>
            </a:r>
          </a:p>
        </p:txBody>
      </p:sp>
    </p:spTree>
    <p:extLst>
      <p:ext uri="{BB962C8B-B14F-4D97-AF65-F5344CB8AC3E}">
        <p14:creationId xmlns:p14="http://schemas.microsoft.com/office/powerpoint/2010/main" val="304749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SzPct val="100000"/>
              <a:buFont typeface="+mj-lt"/>
              <a:buAutoNum type="arabicParenR" startAt="2"/>
            </a:pPr>
            <a:r>
              <a:rPr lang="cs-CZ" sz="2400" dirty="0"/>
              <a:t>Na základě studia ročenky FAO, sledujte vývoj využití </a:t>
            </a:r>
            <a:r>
              <a:rPr lang="cs-CZ" sz="2400" dirty="0">
                <a:solidFill>
                  <a:schemeClr val="accent1"/>
                </a:solidFill>
              </a:rPr>
              <a:t>zemědělské půdy dvou ekonomicky rozdílných států za 2 období</a:t>
            </a:r>
            <a:r>
              <a:rPr lang="cs-CZ" sz="2400" dirty="0"/>
              <a:t> (rozdíl více než 10 let). Dosažené výsledky zpracujte tabelárně a graficky, vysvětlete rozdíly a příčiny změn. </a:t>
            </a:r>
          </a:p>
          <a:p>
            <a:pPr marL="0" indent="0">
              <a:buSzPct val="100000"/>
              <a:buNone/>
            </a:pPr>
            <a:r>
              <a:rPr lang="cs-CZ" sz="2400" dirty="0"/>
              <a:t>	</a:t>
            </a:r>
            <a:r>
              <a:rPr lang="cs-CZ" sz="2000" dirty="0"/>
              <a:t>www.fao.org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FAOStat</a:t>
            </a:r>
            <a:r>
              <a:rPr lang="cs-CZ" sz="2000" dirty="0"/>
              <a:t> – Data – Land, </a:t>
            </a:r>
            <a:r>
              <a:rPr lang="cs-CZ" sz="2000" dirty="0" err="1"/>
              <a:t>Inputs</a:t>
            </a:r>
            <a:r>
              <a:rPr lang="cs-CZ" sz="2000" dirty="0"/>
              <a:t> 	 	and </a:t>
            </a:r>
            <a:r>
              <a:rPr lang="cs-CZ" sz="2000" dirty="0" err="1"/>
              <a:t>Sustainability</a:t>
            </a:r>
            <a:r>
              <a:rPr lang="cs-CZ" sz="2000" dirty="0"/>
              <a:t> – Land – Land Use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Land Area = </a:t>
            </a:r>
            <a:r>
              <a:rPr lang="cs-CZ" sz="2000" dirty="0" err="1"/>
              <a:t>Agricultural</a:t>
            </a:r>
            <a:r>
              <a:rPr lang="cs-CZ" sz="2000" dirty="0"/>
              <a:t> Land + </a:t>
            </a:r>
            <a:r>
              <a:rPr lang="cs-CZ" sz="2000" dirty="0" err="1"/>
              <a:t>Forest</a:t>
            </a:r>
            <a:r>
              <a:rPr lang="cs-CZ" sz="2000" dirty="0"/>
              <a:t> Land + </a:t>
            </a:r>
            <a:r>
              <a:rPr lang="cs-CZ" sz="2000" dirty="0" err="1"/>
              <a:t>Other</a:t>
            </a:r>
            <a:r>
              <a:rPr lang="cs-CZ" sz="2000" dirty="0"/>
              <a:t> Land 	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</a:t>
            </a:r>
            <a:r>
              <a:rPr lang="cs-CZ" sz="2000" dirty="0" err="1"/>
              <a:t>Argicultural</a:t>
            </a:r>
            <a:r>
              <a:rPr lang="cs-CZ" sz="2000" dirty="0"/>
              <a:t> Land = </a:t>
            </a:r>
            <a:r>
              <a:rPr lang="cs-CZ" sz="2000" dirty="0" err="1"/>
              <a:t>Arable</a:t>
            </a:r>
            <a:r>
              <a:rPr lang="cs-CZ" sz="2000" dirty="0"/>
              <a:t> </a:t>
            </a:r>
            <a:r>
              <a:rPr lang="cs-CZ" sz="2000" dirty="0" err="1"/>
              <a:t>land</a:t>
            </a:r>
            <a:r>
              <a:rPr lang="cs-CZ" sz="2000" dirty="0"/>
              <a:t> + Land </a:t>
            </a:r>
            <a:r>
              <a:rPr lang="cs-CZ" sz="2000" dirty="0" err="1"/>
              <a:t>Under</a:t>
            </a:r>
            <a:r>
              <a:rPr lang="cs-CZ" sz="2000" dirty="0"/>
              <a:t> Permanent </a:t>
            </a:r>
            <a:r>
              <a:rPr lang="cs-CZ" sz="2000" dirty="0" err="1"/>
              <a:t>Crops</a:t>
            </a:r>
            <a:r>
              <a:rPr lang="cs-CZ" sz="2000" dirty="0"/>
              <a:t> + 	Permanent </a:t>
            </a:r>
            <a:r>
              <a:rPr lang="cs-CZ" sz="2000" dirty="0" err="1"/>
              <a:t>meadows</a:t>
            </a:r>
            <a:r>
              <a:rPr lang="cs-CZ" sz="2000" dirty="0"/>
              <a:t> and </a:t>
            </a:r>
            <a:r>
              <a:rPr lang="cs-CZ" sz="2000" dirty="0" err="1"/>
              <a:t>pastures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1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/>
              <a:t>Zadání</a:t>
            </a:r>
            <a:endParaRPr lang="cs-CZ" sz="5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112125" cy="4110962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3"/>
            </a:pPr>
            <a:r>
              <a:rPr lang="cs-CZ" sz="2400" dirty="0"/>
              <a:t>Zhodnoťte </a:t>
            </a:r>
            <a:r>
              <a:rPr lang="cs-CZ" sz="2400" dirty="0">
                <a:solidFill>
                  <a:schemeClr val="accent1"/>
                </a:solidFill>
              </a:rPr>
              <a:t>vývoj zemědělské produkce </a:t>
            </a:r>
            <a:r>
              <a:rPr lang="cs-CZ" sz="2400" dirty="0"/>
              <a:t>(plodina – area </a:t>
            </a:r>
            <a:r>
              <a:rPr lang="cs-CZ" sz="2400" dirty="0" err="1"/>
              <a:t>harvested</a:t>
            </a:r>
            <a:r>
              <a:rPr lang="cs-CZ" sz="2400" dirty="0"/>
              <a:t>) </a:t>
            </a:r>
            <a:r>
              <a:rPr lang="cs-CZ" sz="2400" dirty="0">
                <a:solidFill>
                  <a:schemeClr val="accent1"/>
                </a:solidFill>
              </a:rPr>
              <a:t>za posledních 10 let ve dvou zvolených státech (můžou být jiné jak v části 2)</a:t>
            </a:r>
            <a:r>
              <a:rPr lang="cs-CZ" sz="2400" dirty="0"/>
              <a:t>. Vytvořte tabulku a vypočítejte bazický a řetězový index a znázorněte je pomocí grafu. Spočítejte index změny mezi krajními roky sledovaného období. Výsledek okomentujte. </a:t>
            </a:r>
          </a:p>
          <a:p>
            <a:pPr marL="0" indent="0">
              <a:buSzPct val="100000"/>
              <a:buNone/>
            </a:pPr>
            <a:r>
              <a:rPr lang="cs-CZ" sz="2400" dirty="0"/>
              <a:t>	</a:t>
            </a:r>
            <a:r>
              <a:rPr lang="cs-CZ" sz="2000" dirty="0"/>
              <a:t>www.fao.org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FAOStat</a:t>
            </a:r>
            <a:r>
              <a:rPr lang="cs-CZ" sz="2000" dirty="0"/>
              <a:t> – Data – </a:t>
            </a:r>
            <a:r>
              <a:rPr lang="cs-CZ" sz="2000" dirty="0" err="1"/>
              <a:t>Production</a:t>
            </a:r>
            <a:r>
              <a:rPr lang="cs-CZ" sz="2000" dirty="0"/>
              <a:t> –</a:t>
            </a:r>
          </a:p>
          <a:p>
            <a:pPr marL="0" indent="0">
              <a:buSzPct val="100000"/>
              <a:buNone/>
            </a:pPr>
            <a:r>
              <a:rPr lang="cs-CZ" sz="2000" dirty="0"/>
              <a:t> 	</a:t>
            </a:r>
            <a:r>
              <a:rPr lang="cs-CZ" sz="2000" dirty="0" err="1"/>
              <a:t>Crops</a:t>
            </a:r>
            <a:r>
              <a:rPr lang="cs-CZ" sz="2000" dirty="0"/>
              <a:t> and </a:t>
            </a:r>
            <a:r>
              <a:rPr lang="cs-CZ" sz="2000" dirty="0" err="1"/>
              <a:t>livestock</a:t>
            </a:r>
            <a:r>
              <a:rPr lang="cs-CZ" sz="2000" dirty="0"/>
              <a:t> </a:t>
            </a:r>
            <a:r>
              <a:rPr lang="cs-CZ" sz="2000" dirty="0" err="1"/>
              <a:t>products</a:t>
            </a:r>
            <a:endParaRPr lang="cs-CZ" sz="2000" dirty="0"/>
          </a:p>
          <a:p>
            <a:pPr marL="0" indent="0">
              <a:buSzPct val="100000"/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96EA02E0-3F52-4310-800B-B7570B740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7" t="33600" r="16374" b="23351"/>
          <a:stretch>
            <a:fillRect/>
          </a:stretch>
        </p:blipFill>
        <p:spPr bwMode="auto">
          <a:xfrm>
            <a:off x="6359525" y="3906837"/>
            <a:ext cx="58324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15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4"/>
            </a:pPr>
            <a:r>
              <a:rPr lang="cs-CZ" sz="2400" dirty="0"/>
              <a:t>Na základě ročenky FAO sledujte </a:t>
            </a:r>
            <a:r>
              <a:rPr lang="cs-CZ" sz="2400" dirty="0">
                <a:solidFill>
                  <a:schemeClr val="accent1"/>
                </a:solidFill>
              </a:rPr>
              <a:t>vývoj pěstování zadané plodiny za poslední 3 roky </a:t>
            </a:r>
            <a:r>
              <a:rPr lang="cs-CZ" sz="2400" dirty="0"/>
              <a:t>(plocha sklizně, jako základ pro určení států použijte nejaktuálnější rok) </a:t>
            </a:r>
            <a:r>
              <a:rPr lang="cs-CZ" sz="2400" dirty="0">
                <a:solidFill>
                  <a:schemeClr val="accent1"/>
                </a:solidFill>
              </a:rPr>
              <a:t>ve 20 státech s největší produkcí</a:t>
            </a:r>
            <a:r>
              <a:rPr lang="cs-CZ" sz="2400" dirty="0"/>
              <a:t> (spočítejte průměr za dané 3 roky). Výsledky zpracujte tabulárně a pomocí kartodiagramu a okomentujte.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9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cs-CZ" sz="2000" dirty="0"/>
              <a:t>Postup k části 4 (ten do cvičení nedávejte, je to pomůcka pro vás):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Na FAO si vyhledejte příslušnou stránku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Vyberte si 3 poslední roky, plodinu, sklizňovou plochu a označte všechny státy – typ souboru zvolte XLS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V excelu seřaďte státy podle roku 2021 (použijte filtr) od největšího (zajímá nás prvních 20) podle sklizňových ploch (pracujte s rozšířeným výběrem)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Udělejte 3-roční průměr ukazatelů sklizňových ploch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Mapky – vytvořte kartodiagram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Okomentujte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5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Záhlaví: jméno, učo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Název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Zadání cvičení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Vypracování cvičení + komentář (alespoň 1/3 strany ke každé části)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Závěr cvičení – jak lze cvičení využit ve výuce (15+ řádků)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Použité zdroje (dle citační normy)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5CE53671-96B3-467A-9472-3B28C4AF898E}"/>
              </a:ext>
            </a:extLst>
          </p:cNvPr>
          <p:cNvSpPr txBox="1"/>
          <p:nvPr/>
        </p:nvSpPr>
        <p:spPr>
          <a:xfrm>
            <a:off x="677334" y="5490901"/>
            <a:ext cx="10322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000" lvl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5"/>
                </a:solidFill>
              </a:rPr>
              <a:t>Termín odevzdání: </a:t>
            </a:r>
            <a:r>
              <a:rPr lang="cs-CZ" sz="2400" dirty="0">
                <a:solidFill>
                  <a:schemeClr val="accent5"/>
                </a:solidFill>
              </a:rPr>
              <a:t>3.3.2023 (aj šablona propojení výuky)</a:t>
            </a:r>
            <a:endParaRPr lang="sk-SK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554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542</TotalTime>
  <Words>541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Fazeta</vt:lpstr>
      <vt:lpstr>Cvičení 1: Zemědělství světa</vt:lpstr>
      <vt:lpstr>Podmínky udělení zápočtu</vt:lpstr>
      <vt:lpstr>Zadání</vt:lpstr>
      <vt:lpstr>Zadání</vt:lpstr>
      <vt:lpstr>Zadání</vt:lpstr>
      <vt:lpstr>Zadání</vt:lpstr>
      <vt:lpstr>Zadání</vt:lpstr>
      <vt:lpstr>Zadání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geografie zemědělství</dc:title>
  <dc:creator>Jozef Lopuch</dc:creator>
  <cp:lastModifiedBy>Jozef Lopuch</cp:lastModifiedBy>
  <cp:revision>22</cp:revision>
  <dcterms:created xsi:type="dcterms:W3CDTF">2022-03-17T21:18:55Z</dcterms:created>
  <dcterms:modified xsi:type="dcterms:W3CDTF">2023-02-14T18:46:14Z</dcterms:modified>
</cp:coreProperties>
</file>