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0"/>
  </p:notesMasterIdLst>
  <p:sldIdLst>
    <p:sldId id="256" r:id="rId2"/>
    <p:sldId id="340" r:id="rId3"/>
    <p:sldId id="286" r:id="rId4"/>
    <p:sldId id="341" r:id="rId5"/>
    <p:sldId id="325" r:id="rId6"/>
    <p:sldId id="287" r:id="rId7"/>
    <p:sldId id="342" r:id="rId8"/>
    <p:sldId id="343" r:id="rId9"/>
    <p:sldId id="344" r:id="rId10"/>
    <p:sldId id="288" r:id="rId11"/>
    <p:sldId id="289" r:id="rId12"/>
    <p:sldId id="345" r:id="rId13"/>
    <p:sldId id="326" r:id="rId14"/>
    <p:sldId id="346" r:id="rId15"/>
    <p:sldId id="347" r:id="rId16"/>
    <p:sldId id="296" r:id="rId17"/>
    <p:sldId id="349" r:id="rId18"/>
    <p:sldId id="350" r:id="rId19"/>
    <p:sldId id="351" r:id="rId20"/>
    <p:sldId id="352" r:id="rId21"/>
    <p:sldId id="353" r:id="rId22"/>
    <p:sldId id="354" r:id="rId23"/>
    <p:sldId id="355" r:id="rId24"/>
    <p:sldId id="356" r:id="rId25"/>
    <p:sldId id="357" r:id="rId26"/>
    <p:sldId id="358" r:id="rId27"/>
    <p:sldId id="359" r:id="rId28"/>
    <p:sldId id="360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54" autoAdjust="0"/>
  </p:normalViewPr>
  <p:slideViewPr>
    <p:cSldViewPr snapToGrid="0">
      <p:cViewPr varScale="1">
        <p:scale>
          <a:sx n="85" d="100"/>
          <a:sy n="85" d="100"/>
        </p:scale>
        <p:origin x="45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E70E6-1D7E-4308-88BA-A01775AB4098}" type="datetimeFigureOut">
              <a:rPr lang="cs-CZ" smtClean="0"/>
              <a:t>13.03.2023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3BFC09-4400-47FE-A35C-ACB9FD7A91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0306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086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236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3716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9496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448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BFC09-4400-47FE-A35C-ACB9FD7A9108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2702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3/13/2023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tlas.mapy.cz/?p=010101&amp;id=znehodnoceni-pud&amp;n=m&amp;z=2.7&amp;x=0.000&amp;y=0.000&amp;m=m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o.org/state-of-fisheries-aquaculture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38E0BD-277A-4F83-BCB2-66350658A6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Vliv zemědělství na ŽP, hlad ve světě, lesní a vodní hospodářství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FCE63C7-A647-41C8-BFCF-6734184FE5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ZE0116 GEOGRAFIE VÝROBNÍ SFÉRY</a:t>
            </a:r>
          </a:p>
        </p:txBody>
      </p:sp>
    </p:spTree>
    <p:extLst>
      <p:ext uri="{BB962C8B-B14F-4D97-AF65-F5344CB8AC3E}">
        <p14:creationId xmlns:p14="http://schemas.microsoft.com/office/powerpoint/2010/main" val="2638778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400" b="1" dirty="0"/>
              <a:t>Vliv zemědělství na ovzduší a světové klima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930399"/>
            <a:ext cx="9247061" cy="4516895"/>
          </a:xfrm>
        </p:spPr>
        <p:txBody>
          <a:bodyPr>
            <a:noAutofit/>
          </a:bodyPr>
          <a:lstStyle/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dirty="0"/>
              <a:t>Zemědělství je zdrojem množství různých emisí s dalekosáhlými důsledky často </a:t>
            </a:r>
            <a:r>
              <a:rPr lang="cs-CZ" altLang="cs-CZ" sz="2000" b="1" dirty="0"/>
              <a:t>přesahujícími místní úroveň </a:t>
            </a:r>
            <a:r>
              <a:rPr lang="cs-CZ" altLang="cs-CZ" sz="2000" dirty="0"/>
              <a:t>(řeky, moře..).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dirty="0"/>
              <a:t>Živočišná výroba je zodpovědná za </a:t>
            </a:r>
            <a:r>
              <a:rPr lang="cs-CZ" altLang="cs-CZ" sz="2000" b="1" dirty="0"/>
              <a:t>emise amoniaku </a:t>
            </a:r>
            <a:r>
              <a:rPr lang="cs-CZ" altLang="cs-CZ" sz="2000" dirty="0"/>
              <a:t>a zvláště v případě chovu přežvýkavců – </a:t>
            </a:r>
            <a:r>
              <a:rPr lang="cs-CZ" altLang="cs-CZ" sz="2000" b="1" dirty="0"/>
              <a:t>metanu</a:t>
            </a:r>
          </a:p>
          <a:p>
            <a:pPr marL="593725" lvl="1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1800" dirty="0"/>
              <a:t>Metan – je plyn, který se podílí na vzniku skleníkového efektu</a:t>
            </a:r>
          </a:p>
          <a:p>
            <a:pPr marL="593725" lvl="1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1800" dirty="0"/>
              <a:t>Amoniak – způsobuje okyselování půdy a vody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dirty="0"/>
              <a:t>Emise ŽV vykazují některé </a:t>
            </a:r>
            <a:r>
              <a:rPr lang="cs-CZ" altLang="cs-CZ" sz="2000" u="sng" dirty="0"/>
              <a:t>regionální odlišnosti</a:t>
            </a:r>
            <a:r>
              <a:rPr lang="cs-CZ" altLang="cs-CZ" sz="2000" dirty="0"/>
              <a:t>, využitelnost krmiv, způsob chovu hospodářských zvířat – stelivový, bezstelivový, vazný, ustájený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endParaRPr lang="cs-CZ" altLang="cs-CZ" sz="2000" dirty="0"/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dirty="0"/>
              <a:t>Používání hnojiv může také vyústit v </a:t>
            </a:r>
            <a:r>
              <a:rPr lang="cs-CZ" altLang="cs-CZ" sz="2000" b="1" dirty="0"/>
              <a:t>emise oxidů dusíku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b="1" dirty="0"/>
              <a:t>Aplikace pesticidů </a:t>
            </a:r>
            <a:r>
              <a:rPr lang="cs-CZ" altLang="cs-CZ" sz="2000" dirty="0"/>
              <a:t>mohou způsobit </a:t>
            </a:r>
            <a:r>
              <a:rPr lang="cs-CZ" altLang="cs-CZ" sz="2000" b="1" dirty="0"/>
              <a:t>znečištění</a:t>
            </a:r>
            <a:r>
              <a:rPr lang="cs-CZ" altLang="cs-CZ" sz="2000" dirty="0"/>
              <a:t> na velké vzdálenosti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dirty="0"/>
              <a:t>Dále mohou různé zemědělské aktivity v některých venkovských oblastech vést ke vzniku </a:t>
            </a:r>
            <a:r>
              <a:rPr lang="cs-CZ" altLang="cs-CZ" sz="2000" b="1" dirty="0"/>
              <a:t>nepříjemných pachů</a:t>
            </a: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1553530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821390" cy="1320800"/>
          </a:xfrm>
        </p:spPr>
        <p:txBody>
          <a:bodyPr>
            <a:normAutofit fontScale="90000"/>
          </a:bodyPr>
          <a:lstStyle/>
          <a:p>
            <a:r>
              <a:rPr lang="cs-CZ" sz="4400" b="1" dirty="0"/>
              <a:t>Vliv zemědělství na kvalitu povrchových a podpovrchových vod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2254469"/>
            <a:ext cx="9247061" cy="4192825"/>
          </a:xfrm>
        </p:spPr>
        <p:txBody>
          <a:bodyPr>
            <a:noAutofit/>
          </a:bodyPr>
          <a:lstStyle/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sz="2000" b="1" dirty="0"/>
              <a:t>Eroze půdy, vliv koncentrace ZPF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dirty="0"/>
              <a:t>ztráta půdní úrodnosti, erozní tvary v horních částech svahů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dirty="0"/>
              <a:t>akumulace jemných části v dolních částech svahů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dirty="0"/>
              <a:t>znečištění povrchových vod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cs-CZ" sz="2000" dirty="0"/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sz="2000" b="1" dirty="0"/>
              <a:t>Nevhodná aplikace průmyslových hnojiv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dirty="0"/>
              <a:t>znečištění povrchových vod – eutrofizace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dirty="0"/>
              <a:t>znečištění podpovrchových vod, zejména dusičnany</a:t>
            </a:r>
          </a:p>
          <a:p>
            <a:pPr marL="273050" indent="-273050" fontAlgn="auto">
              <a:spcBef>
                <a:spcPts val="575"/>
              </a:spcBef>
              <a:spcAft>
                <a:spcPts val="0"/>
              </a:spcAft>
              <a:buFont typeface="Wingdings 2" pitchFamily="18" charset="2"/>
              <a:buChar char=""/>
              <a:defRPr/>
            </a:pPr>
            <a:r>
              <a:rPr lang="cs-CZ" altLang="cs-CZ" sz="2000" dirty="0"/>
              <a:t>problematika vody pro kojence (do 14 mg/1 l)</a:t>
            </a:r>
          </a:p>
        </p:txBody>
      </p:sp>
    </p:spTree>
    <p:extLst>
      <p:ext uri="{BB962C8B-B14F-4D97-AF65-F5344CB8AC3E}">
        <p14:creationId xmlns:p14="http://schemas.microsoft.com/office/powerpoint/2010/main" val="3754632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631A9D-0093-48E7-BD82-7E614C10C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Povrchové a podpovrchové vody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1DFDA78A-20E5-47AD-A630-7ACDEA4B8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29" b="229"/>
          <a:stretch>
            <a:fillRect/>
          </a:stretch>
        </p:blipFill>
        <p:spPr bwMode="auto">
          <a:xfrm>
            <a:off x="396218" y="2015797"/>
            <a:ext cx="9036050" cy="39084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475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ypol4-vetrna eroze">
            <a:extLst>
              <a:ext uri="{FF2B5EF4-FFF2-40B4-BE49-F238E27FC236}">
                <a16:creationId xmlns:a16="http://schemas.microsoft.com/office/drawing/2014/main" id="{E07F15C8-8875-496E-918D-DF038E3B8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09" y="0"/>
            <a:ext cx="104117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5360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ypol5-vodni eroze">
            <a:extLst>
              <a:ext uri="{FF2B5EF4-FFF2-40B4-BE49-F238E27FC236}">
                <a16:creationId xmlns:a16="http://schemas.microsoft.com/office/drawing/2014/main" id="{75EA52C0-4E96-4908-947D-151927F5E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"/>
            <a:ext cx="9668641" cy="637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05DC6BE-226B-41E8-9048-76CFC36B40AB}"/>
              </a:ext>
            </a:extLst>
          </p:cNvPr>
          <p:cNvSpPr txBox="1"/>
          <p:nvPr/>
        </p:nvSpPr>
        <p:spPr>
          <a:xfrm>
            <a:off x="165538" y="6370224"/>
            <a:ext cx="123128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Znehodnocení půd: </a:t>
            </a:r>
            <a:r>
              <a:rPr lang="cs-CZ" dirty="0">
                <a:hlinkClick r:id="rId4"/>
              </a:rPr>
              <a:t>https://atlas.mapy.cz/?p=010101&amp;id=znehodnoceni-pud&amp;n=m&amp;z=2.7&amp;x=0.000&amp;y=0.000&amp;m=m</a:t>
            </a:r>
            <a:r>
              <a:rPr lang="cs-CZ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981877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71DBCC8-6CD2-4672-8E48-2DDF73B941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4" r="634"/>
          <a:stretch/>
        </p:blipFill>
        <p:spPr>
          <a:xfrm>
            <a:off x="1532497" y="0"/>
            <a:ext cx="8388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90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8742563" cy="1320800"/>
          </a:xfrm>
        </p:spPr>
        <p:txBody>
          <a:bodyPr>
            <a:normAutofit fontScale="90000"/>
          </a:bodyPr>
          <a:lstStyle/>
          <a:p>
            <a:r>
              <a:rPr lang="cs-CZ" sz="4400" b="1" dirty="0"/>
              <a:t>Hlad ve světě a potravinová bilance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505607"/>
            <a:ext cx="8679502" cy="4941688"/>
          </a:xfrm>
        </p:spPr>
        <p:txBody>
          <a:bodyPr>
            <a:noAutofit/>
          </a:bodyPr>
          <a:lstStyle/>
          <a:p>
            <a:pPr marL="320040" indent="-32004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Globální problémy lidstva:</a:t>
            </a:r>
          </a:p>
          <a:p>
            <a:pPr marL="640080" lvl="1" indent="-27432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dirty="0"/>
              <a:t>1. Zachování míru</a:t>
            </a:r>
          </a:p>
          <a:p>
            <a:pPr marL="640080" lvl="1" indent="-27432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dirty="0"/>
              <a:t>2. Zdravé životní prostředí</a:t>
            </a:r>
          </a:p>
          <a:p>
            <a:pPr marL="640080" lvl="1" indent="-27432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b="1" dirty="0"/>
              <a:t>3. Hlad v rozvojových zemích</a:t>
            </a:r>
          </a:p>
          <a:p>
            <a:pPr marL="320040" indent="-32004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Problém – zajištění potravin pro všechny obyvatele na Zemi</a:t>
            </a:r>
          </a:p>
          <a:p>
            <a:pPr marL="320040" indent="-32004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Ukazatel – 2300 kalorií/den – </a:t>
            </a:r>
            <a:r>
              <a:rPr lang="cs-CZ" u="sng" dirty="0"/>
              <a:t>minimum potravy </a:t>
            </a:r>
            <a:r>
              <a:rPr lang="cs-CZ" dirty="0"/>
              <a:t>– když člověk jí míň, dostává se do stádia </a:t>
            </a:r>
            <a:r>
              <a:rPr lang="cs-CZ" u="sng" dirty="0"/>
              <a:t>chronické podvýživy</a:t>
            </a:r>
            <a:r>
              <a:rPr lang="cs-CZ" dirty="0"/>
              <a:t> (Afrika, Jihovýchodní Asie, některé země Jižní Ameriky – Peru, Bolívie, Haiti) + k tomu přispívají i občanské nepokoje</a:t>
            </a:r>
          </a:p>
          <a:p>
            <a:pPr marL="320040" indent="-32004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V řadě těchto zemí je neustálený demografický vývoj</a:t>
            </a:r>
          </a:p>
          <a:p>
            <a:pPr marL="320040" indent="-32004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Neschopnost zajistit potravu pro rostoucí počet obyvatel</a:t>
            </a:r>
          </a:p>
          <a:p>
            <a:pPr marL="320040" indent="-32004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Nedůsledné reformy zemědělství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82B3608E-B34C-4C6C-A255-454A18AFC50A}"/>
              </a:ext>
            </a:extLst>
          </p:cNvPr>
          <p:cNvGrpSpPr/>
          <p:nvPr/>
        </p:nvGrpSpPr>
        <p:grpSpPr>
          <a:xfrm>
            <a:off x="6894896" y="4766468"/>
            <a:ext cx="3011488" cy="2963863"/>
            <a:chOff x="6492875" y="5013325"/>
            <a:chExt cx="3011488" cy="2963863"/>
          </a:xfrm>
        </p:grpSpPr>
        <p:sp>
          <p:nvSpPr>
            <p:cNvPr id="5" name="Obdélník 17">
              <a:extLst>
                <a:ext uri="{FF2B5EF4-FFF2-40B4-BE49-F238E27FC236}">
                  <a16:creationId xmlns:a16="http://schemas.microsoft.com/office/drawing/2014/main" id="{213A1060-12AB-437C-920A-5550B7666D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5825" y="5373688"/>
              <a:ext cx="12668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1" eaLnBrk="1" hangingPunct="1"/>
              <a:r>
                <a:rPr lang="cs-CZ" altLang="cs-CZ" sz="1200" dirty="0"/>
                <a:t>populace</a:t>
              </a:r>
            </a:p>
          </p:txBody>
        </p:sp>
        <p:grpSp>
          <p:nvGrpSpPr>
            <p:cNvPr id="6" name="Skupina 5">
              <a:extLst>
                <a:ext uri="{FF2B5EF4-FFF2-40B4-BE49-F238E27FC236}">
                  <a16:creationId xmlns:a16="http://schemas.microsoft.com/office/drawing/2014/main" id="{495A3161-2BE0-4AEB-9149-EFF75A4EF20E}"/>
                </a:ext>
              </a:extLst>
            </p:cNvPr>
            <p:cNvGrpSpPr/>
            <p:nvPr/>
          </p:nvGrpSpPr>
          <p:grpSpPr>
            <a:xfrm>
              <a:off x="6492875" y="5013325"/>
              <a:ext cx="3011488" cy="2963863"/>
              <a:chOff x="6492875" y="5013325"/>
              <a:chExt cx="3011488" cy="2963863"/>
            </a:xfrm>
          </p:grpSpPr>
          <p:cxnSp>
            <p:nvCxnSpPr>
              <p:cNvPr id="7" name="Přímá spojovací čára 4">
                <a:extLst>
                  <a:ext uri="{FF2B5EF4-FFF2-40B4-BE49-F238E27FC236}">
                    <a16:creationId xmlns:a16="http://schemas.microsoft.com/office/drawing/2014/main" id="{DBAD9676-F577-45F2-AD37-CD0828550697}"/>
                  </a:ext>
                </a:extLst>
              </p:cNvPr>
              <p:cNvCxnSpPr/>
              <p:nvPr/>
            </p:nvCxnSpPr>
            <p:spPr>
              <a:xfrm>
                <a:off x="6516688" y="6597650"/>
                <a:ext cx="2376487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Přímá spojovací čára 5">
                <a:extLst>
                  <a:ext uri="{FF2B5EF4-FFF2-40B4-BE49-F238E27FC236}">
                    <a16:creationId xmlns:a16="http://schemas.microsoft.com/office/drawing/2014/main" id="{F9536796-9231-48D7-B806-B7CA0E81ACB8}"/>
                  </a:ext>
                </a:extLst>
              </p:cNvPr>
              <p:cNvCxnSpPr/>
              <p:nvPr/>
            </p:nvCxnSpPr>
            <p:spPr>
              <a:xfrm rot="16200000" flipV="1">
                <a:off x="5760244" y="5841206"/>
                <a:ext cx="1663700" cy="79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Oblouk 8">
                <a:extLst>
                  <a:ext uri="{FF2B5EF4-FFF2-40B4-BE49-F238E27FC236}">
                    <a16:creationId xmlns:a16="http://schemas.microsoft.com/office/drawing/2014/main" id="{BCB1ED0F-058E-4BE9-AFCC-AA9DF858A8B1}"/>
                  </a:ext>
                </a:extLst>
              </p:cNvPr>
              <p:cNvSpPr/>
              <p:nvPr/>
            </p:nvSpPr>
            <p:spPr>
              <a:xfrm rot="20764475" flipH="1">
                <a:off x="6492875" y="5724525"/>
                <a:ext cx="3011488" cy="1966913"/>
              </a:xfrm>
              <a:prstGeom prst="arc">
                <a:avLst>
                  <a:gd name="adj1" fmla="val 16200000"/>
                  <a:gd name="adj2" fmla="val 20459211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  <p:sp>
            <p:nvSpPr>
              <p:cNvPr id="10" name="Oblouk 9">
                <a:extLst>
                  <a:ext uri="{FF2B5EF4-FFF2-40B4-BE49-F238E27FC236}">
                    <a16:creationId xmlns:a16="http://schemas.microsoft.com/office/drawing/2014/main" id="{32E1F928-BBF8-445C-A3D5-392C3A15795C}"/>
                  </a:ext>
                </a:extLst>
              </p:cNvPr>
              <p:cNvSpPr/>
              <p:nvPr/>
            </p:nvSpPr>
            <p:spPr>
              <a:xfrm rot="20764475" flipH="1">
                <a:off x="6562725" y="5529263"/>
                <a:ext cx="2863850" cy="2447925"/>
              </a:xfrm>
              <a:prstGeom prst="arc">
                <a:avLst>
                  <a:gd name="adj1" fmla="val 16200000"/>
                  <a:gd name="adj2" fmla="val 20459211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  <p:sp>
            <p:nvSpPr>
              <p:cNvPr id="11" name="Obdélník 18">
                <a:extLst>
                  <a:ext uri="{FF2B5EF4-FFF2-40B4-BE49-F238E27FC236}">
                    <a16:creationId xmlns:a16="http://schemas.microsoft.com/office/drawing/2014/main" id="{DCA8FA9A-0575-45DD-98D4-971625CF53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61225" y="5661025"/>
                <a:ext cx="1882775" cy="2778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342900" indent="-3429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1" eaLnBrk="1" hangingPunct="1"/>
                <a:r>
                  <a:rPr lang="cs-CZ" altLang="cs-CZ" sz="1200" dirty="0"/>
                  <a:t>produkce potravin</a:t>
                </a:r>
              </a:p>
            </p:txBody>
          </p:sp>
          <p:cxnSp>
            <p:nvCxnSpPr>
              <p:cNvPr id="12" name="Přímá spojovací šipka 20">
                <a:extLst>
                  <a:ext uri="{FF2B5EF4-FFF2-40B4-BE49-F238E27FC236}">
                    <a16:creationId xmlns:a16="http://schemas.microsoft.com/office/drawing/2014/main" id="{AAF77D4B-540B-4628-AD51-788A426EA778}"/>
                  </a:ext>
                </a:extLst>
              </p:cNvPr>
              <p:cNvCxnSpPr/>
              <p:nvPr/>
            </p:nvCxnSpPr>
            <p:spPr>
              <a:xfrm rot="5400000">
                <a:off x="7489032" y="5696744"/>
                <a:ext cx="215900" cy="1587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066880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8742563" cy="1320800"/>
          </a:xfrm>
        </p:spPr>
        <p:txBody>
          <a:bodyPr>
            <a:normAutofit fontScale="90000"/>
          </a:bodyPr>
          <a:lstStyle/>
          <a:p>
            <a:r>
              <a:rPr lang="cs-CZ" sz="4400" b="1" dirty="0"/>
              <a:t>Hlad ve světě a potravinová bilance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1" y="1505607"/>
            <a:ext cx="9452013" cy="4941688"/>
          </a:xfrm>
        </p:spPr>
        <p:txBody>
          <a:bodyPr>
            <a:noAutofit/>
          </a:bodyPr>
          <a:lstStyle/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Polovina lidstva nemá dostatek kalorií</a:t>
            </a:r>
          </a:p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Velký počet obyvatel, kteří přijímají dlouhodobě méně než 1800 kalorií = </a:t>
            </a:r>
            <a:r>
              <a:rPr lang="cs-CZ" altLang="cs-CZ" sz="1800" u="sng" dirty="0"/>
              <a:t>stádium akutního hladu</a:t>
            </a:r>
            <a:r>
              <a:rPr lang="cs-CZ" altLang="cs-CZ" sz="1800" dirty="0"/>
              <a:t> (cca 800 mil. obyv.)</a:t>
            </a:r>
          </a:p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u="sng" dirty="0"/>
              <a:t>Bílkovinný hlad</a:t>
            </a:r>
            <a:r>
              <a:rPr lang="cs-CZ" altLang="cs-CZ" sz="1800" dirty="0"/>
              <a:t> – nedostatečná konzumace bílkovin (min. 20 g/den) – snižování počtu mozkových buněk – degenerace </a:t>
            </a:r>
          </a:p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Stále se zvyšující rozdíl mezi rozvojovými a vyspělými zeměmi (globáln</a:t>
            </a:r>
            <a:r>
              <a:rPr lang="cs-CZ" altLang="cs-CZ" dirty="0"/>
              <a:t>í </a:t>
            </a:r>
            <a:r>
              <a:rPr lang="cs-CZ" altLang="cs-CZ" sz="1800" dirty="0"/>
              <a:t>Sever x Jih)</a:t>
            </a:r>
          </a:p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b="1" dirty="0"/>
              <a:t>Zajištění potravin problematické </a:t>
            </a:r>
            <a:r>
              <a:rPr lang="cs-CZ" altLang="cs-CZ" sz="1800" dirty="0"/>
              <a:t>– nedostatečná kupní síla, špatné rozdělení potravin</a:t>
            </a:r>
          </a:p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Svět je schopný vyprodukovat dostatečnou zásobu potravin, ale je problém s dodávkami (země by si zvykly dostávat potraviny zadarmo, lepší je naučit je hospodařit)</a:t>
            </a:r>
          </a:p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Cílem </a:t>
            </a:r>
            <a:r>
              <a:rPr lang="cs-CZ" altLang="cs-CZ" sz="1800" b="1" dirty="0"/>
              <a:t>celosvětového programu výživy </a:t>
            </a:r>
            <a:r>
              <a:rPr lang="cs-CZ" altLang="cs-CZ" sz="1800" dirty="0"/>
              <a:t>je snížit počet obyvatel trpících hladem – předpokladem je, že rozvojové země zvýší produkci – podpora toho, aby se potraviny z rozvojového světa dostaly na světový trh</a:t>
            </a:r>
          </a:p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Důležité je zapojování výsledků výzkumu</a:t>
            </a:r>
          </a:p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Nutné zvyšovat půdní rezervy</a:t>
            </a:r>
          </a:p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1800" dirty="0"/>
              <a:t>Prosazení některých potravinových návyků</a:t>
            </a:r>
          </a:p>
        </p:txBody>
      </p:sp>
    </p:spTree>
    <p:extLst>
      <p:ext uri="{BB962C8B-B14F-4D97-AF65-F5344CB8AC3E}">
        <p14:creationId xmlns:p14="http://schemas.microsoft.com/office/powerpoint/2010/main" val="2080414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CFC0A8A-CF75-4815-A80C-B26EC80DC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8200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F93B1EF2-AC28-4CB5-A577-13ED8706104A}"/>
              </a:ext>
            </a:extLst>
          </p:cNvPr>
          <p:cNvSpPr txBox="1"/>
          <p:nvPr/>
        </p:nvSpPr>
        <p:spPr>
          <a:xfrm>
            <a:off x="1032323" y="6482007"/>
            <a:ext cx="99877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https://atlas.mapy.cz/?p=010000&amp;id=spotreba-kalorii&amp;n=m&amp;z=2.7&amp;x=0.000&amp;y=0.000&amp;m=m</a:t>
            </a:r>
          </a:p>
        </p:txBody>
      </p:sp>
    </p:spTree>
    <p:extLst>
      <p:ext uri="{BB962C8B-B14F-4D97-AF65-F5344CB8AC3E}">
        <p14:creationId xmlns:p14="http://schemas.microsoft.com/office/powerpoint/2010/main" val="2276663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61DBEC42-FB12-4B58-A0F8-97F3E004A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65" y="470828"/>
            <a:ext cx="11784070" cy="532521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0150DD9-A124-40CA-BBA5-303B16C94821}"/>
              </a:ext>
            </a:extLst>
          </p:cNvPr>
          <p:cNvSpPr txBox="1"/>
          <p:nvPr/>
        </p:nvSpPr>
        <p:spPr>
          <a:xfrm>
            <a:off x="203966" y="5796046"/>
            <a:ext cx="120544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https://upload.wikimedia.org/wikipedia/commons/7/78/Percentage_population_undernourished_world_map.PNG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3F35FA8-A280-4C30-B923-BEA535E844D5}"/>
              </a:ext>
            </a:extLst>
          </p:cNvPr>
          <p:cNvSpPr txBox="1"/>
          <p:nvPr/>
        </p:nvSpPr>
        <p:spPr>
          <a:xfrm>
            <a:off x="203965" y="6165378"/>
            <a:ext cx="6129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https://www.wfp.org/publications/hunger-map-2020</a:t>
            </a:r>
          </a:p>
        </p:txBody>
      </p:sp>
    </p:spTree>
    <p:extLst>
      <p:ext uri="{BB962C8B-B14F-4D97-AF65-F5344CB8AC3E}">
        <p14:creationId xmlns:p14="http://schemas.microsoft.com/office/powerpoint/2010/main" val="4195939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5B06E51-2443-4FDF-B181-8315F2198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852" y="0"/>
            <a:ext cx="4837814" cy="6858000"/>
          </a:xfrm>
          <a:prstGeom prst="rect">
            <a:avLst/>
          </a:prstGeom>
        </p:spPr>
      </p:pic>
      <p:sp>
        <p:nvSpPr>
          <p:cNvPr id="5" name="TextovéPole 6">
            <a:extLst>
              <a:ext uri="{FF2B5EF4-FFF2-40B4-BE49-F238E27FC236}">
                <a16:creationId xmlns:a16="http://schemas.microsoft.com/office/drawing/2014/main" id="{9BA145A1-6DF2-40B1-849E-8BFFB4E3E984}"/>
              </a:ext>
            </a:extLst>
          </p:cNvPr>
          <p:cNvSpPr txBox="1"/>
          <p:nvPr/>
        </p:nvSpPr>
        <p:spPr>
          <a:xfrm>
            <a:off x="7443707" y="6429345"/>
            <a:ext cx="22704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cs-CZ" sz="1000" dirty="0"/>
              <a:t>https://www.eea.europa.eu/themes/agriculture/greening-agricultural-policy</a:t>
            </a:r>
          </a:p>
        </p:txBody>
      </p:sp>
    </p:spTree>
    <p:extLst>
      <p:ext uri="{BB962C8B-B14F-4D97-AF65-F5344CB8AC3E}">
        <p14:creationId xmlns:p14="http://schemas.microsoft.com/office/powerpoint/2010/main" val="237474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821390" cy="1320800"/>
          </a:xfrm>
        </p:spPr>
        <p:txBody>
          <a:bodyPr>
            <a:normAutofit/>
          </a:bodyPr>
          <a:lstStyle/>
          <a:p>
            <a:r>
              <a:rPr lang="cs-CZ" sz="4400" b="1" dirty="0"/>
              <a:t>Řešení problému hladu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254469"/>
            <a:ext cx="8566256" cy="4192825"/>
          </a:xfrm>
        </p:spPr>
        <p:txBody>
          <a:bodyPr>
            <a:noAutofit/>
          </a:bodyPr>
          <a:lstStyle/>
          <a:p>
            <a:r>
              <a:rPr lang="cs-CZ" altLang="cs-CZ" sz="2400" dirty="0"/>
              <a:t>Snížení tempa růstu světové populace</a:t>
            </a:r>
          </a:p>
          <a:p>
            <a:r>
              <a:rPr lang="cs-CZ" altLang="cs-CZ" sz="2400" dirty="0"/>
              <a:t>Rovnoměrnější rozdělení potravin ve světě</a:t>
            </a:r>
          </a:p>
          <a:p>
            <a:r>
              <a:rPr lang="cs-CZ" altLang="cs-CZ" sz="2400" dirty="0"/>
              <a:t>Zvýšení objemu zemědělské výroby a výroby potravin (hlavně v rozvojových zemích)</a:t>
            </a:r>
          </a:p>
          <a:p>
            <a:r>
              <a:rPr lang="cs-CZ" altLang="cs-CZ" sz="2400" dirty="0"/>
              <a:t>Snížení ztrát a racionálnější hospodaření s potravinami ve všech stádiích výroby a spotřeby</a:t>
            </a:r>
          </a:p>
        </p:txBody>
      </p:sp>
    </p:spTree>
    <p:extLst>
      <p:ext uri="{BB962C8B-B14F-4D97-AF65-F5344CB8AC3E}">
        <p14:creationId xmlns:p14="http://schemas.microsoft.com/office/powerpoint/2010/main" val="3234529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821390" cy="1320800"/>
          </a:xfrm>
        </p:spPr>
        <p:txBody>
          <a:bodyPr>
            <a:normAutofit/>
          </a:bodyPr>
          <a:lstStyle/>
          <a:p>
            <a:r>
              <a:rPr lang="cs-CZ" sz="4400" b="1" dirty="0"/>
              <a:t>Naděje lidstva na výživu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450429"/>
            <a:ext cx="8566256" cy="4996866"/>
          </a:xfrm>
        </p:spPr>
        <p:txBody>
          <a:bodyPr>
            <a:noAutofit/>
          </a:bodyPr>
          <a:lstStyle/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b="1" dirty="0"/>
              <a:t>1. cesta agrotechnických opatření</a:t>
            </a:r>
          </a:p>
          <a:p>
            <a:pPr marL="640080" lvl="1" indent="-274320" fontAlgn="auto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boj proti erozi a vyčerpávání půd</a:t>
            </a:r>
          </a:p>
          <a:p>
            <a:pPr marL="640080" lvl="1" indent="-274320" fontAlgn="auto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lepší využití vody</a:t>
            </a:r>
          </a:p>
          <a:p>
            <a:pPr marL="640080" lvl="1" indent="-274320" fontAlgn="auto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rozšiřování obdělávaných ploch</a:t>
            </a:r>
          </a:p>
          <a:p>
            <a:pPr marL="640080" lvl="1" indent="-274320" fontAlgn="auto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obnova suchých oblastí</a:t>
            </a:r>
          </a:p>
          <a:p>
            <a:pPr marL="640080" lvl="1" indent="-274320" fontAlgn="auto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boj proti parazitům a škůdcům</a:t>
            </a:r>
          </a:p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b="1" dirty="0"/>
              <a:t>2. pokrok v zemědělství</a:t>
            </a:r>
          </a:p>
          <a:p>
            <a:pPr marL="640080" lvl="1" indent="-274320" fontAlgn="auto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„zelená revoluce“ – zavádění nových odrůd vhodných do daných podmínek, pokrok ve fyziologii, studium půdy, bio-zemědělství</a:t>
            </a:r>
          </a:p>
          <a:p>
            <a:pPr marL="320040" indent="-320040" fontAlgn="auto">
              <a:spcBef>
                <a:spcPts val="60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b="1" dirty="0"/>
              <a:t>3. lepší využití zdrojů z moří a oceánů</a:t>
            </a:r>
          </a:p>
          <a:p>
            <a:pPr marL="640080" lvl="1" indent="-274320" fontAlgn="auto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„mořské zemědělství“ – využití planktonu, ryb, fauny z šelfů i hlubších oblastí</a:t>
            </a:r>
          </a:p>
          <a:p>
            <a:pPr marL="640080" lvl="1" indent="-274320" fontAlgn="auto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„</a:t>
            </a:r>
            <a:r>
              <a:rPr lang="cs-CZ" sz="1800" dirty="0" err="1"/>
              <a:t>marikultury</a:t>
            </a:r>
            <a:r>
              <a:rPr lang="cs-CZ" sz="1800" dirty="0"/>
              <a:t>“ – využití v Japonsku</a:t>
            </a:r>
          </a:p>
          <a:p>
            <a:pPr marL="640080" lvl="1" indent="-274320" fontAlgn="auto">
              <a:spcBef>
                <a:spcPts val="60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800" dirty="0"/>
              <a:t>zlepšení organizace lovu ryb ve sladkých vodách</a:t>
            </a:r>
          </a:p>
        </p:txBody>
      </p:sp>
    </p:spTree>
    <p:extLst>
      <p:ext uri="{BB962C8B-B14F-4D97-AF65-F5344CB8AC3E}">
        <p14:creationId xmlns:p14="http://schemas.microsoft.com/office/powerpoint/2010/main" val="1170004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821390" cy="1320800"/>
          </a:xfrm>
        </p:spPr>
        <p:txBody>
          <a:bodyPr>
            <a:normAutofit/>
          </a:bodyPr>
          <a:lstStyle/>
          <a:p>
            <a:r>
              <a:rPr lang="cs-CZ" sz="4400" b="1" dirty="0"/>
              <a:t>Naděje lidstva na výživu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742089"/>
            <a:ext cx="8566256" cy="4705205"/>
          </a:xfrm>
        </p:spPr>
        <p:txBody>
          <a:bodyPr>
            <a:noAutofit/>
          </a:bodyPr>
          <a:lstStyle/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b="1" dirty="0"/>
              <a:t>4. snížení ztrát a využití odpadů</a:t>
            </a:r>
          </a:p>
          <a:p>
            <a:pPr marL="640080" lvl="1" indent="-274320" fontAlgn="auto">
              <a:spcAft>
                <a:spcPts val="0"/>
              </a:spcAft>
              <a:buFont typeface="Wingdings 2"/>
              <a:buChar char=""/>
              <a:defRPr/>
            </a:pPr>
            <a:r>
              <a:rPr lang="cs-CZ" dirty="0"/>
              <a:t>snížení plýtvání s potravinami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b="1" dirty="0"/>
              <a:t>5. maximální využití produkční cesty na pevninách</a:t>
            </a:r>
          </a:p>
          <a:p>
            <a:pPr marL="640080" lvl="1" indent="-274320" fontAlgn="auto">
              <a:spcAft>
                <a:spcPts val="0"/>
              </a:spcAft>
              <a:buFont typeface="Wingdings 2"/>
              <a:buChar char=""/>
              <a:defRPr/>
            </a:pPr>
            <a:r>
              <a:rPr lang="cs-CZ" dirty="0"/>
              <a:t>omezování pastvin na úkor polí</a:t>
            </a:r>
          </a:p>
          <a:p>
            <a:pPr marL="640080" lvl="1" indent="-274320" fontAlgn="auto">
              <a:spcAft>
                <a:spcPts val="0"/>
              </a:spcAft>
              <a:buFont typeface="Wingdings 2"/>
              <a:buChar char=""/>
              <a:defRPr/>
            </a:pPr>
            <a:r>
              <a:rPr lang="cs-CZ" dirty="0"/>
              <a:t>pěstování alternativních plodin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b="1" dirty="0"/>
              <a:t>6. zvýšení vlastní rostlinné výroby (ha výnosy)</a:t>
            </a:r>
          </a:p>
          <a:p>
            <a:pPr marL="640080" lvl="1" indent="-274320" fontAlgn="auto">
              <a:spcAft>
                <a:spcPts val="0"/>
              </a:spcAft>
              <a:buFont typeface="Wingdings 2"/>
              <a:buChar char=""/>
              <a:defRPr/>
            </a:pPr>
            <a:r>
              <a:rPr lang="cs-CZ" dirty="0"/>
              <a:t>lepší poznání rostlinné říše</a:t>
            </a:r>
          </a:p>
          <a:p>
            <a:pPr marL="640080" lvl="1" indent="-274320" fontAlgn="auto">
              <a:spcAft>
                <a:spcPts val="0"/>
              </a:spcAft>
              <a:buFont typeface="Wingdings 2"/>
              <a:buChar char=""/>
              <a:defRPr/>
            </a:pPr>
            <a:r>
              <a:rPr lang="cs-CZ" dirty="0"/>
              <a:t>nové plodiny, znovuobjevené plodiny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b="1" dirty="0"/>
              <a:t>7. syntetické potraviny</a:t>
            </a:r>
          </a:p>
          <a:p>
            <a:pPr marL="640080" lvl="1" indent="-274320" fontAlgn="auto">
              <a:spcAft>
                <a:spcPts val="0"/>
              </a:spcAft>
              <a:buFont typeface="Wingdings 2"/>
              <a:buChar char=""/>
              <a:defRPr/>
            </a:pPr>
            <a:r>
              <a:rPr lang="cs-CZ" dirty="0"/>
              <a:t>využití ropy, uhlí</a:t>
            </a:r>
          </a:p>
          <a:p>
            <a:pPr marL="640080" lvl="1" indent="-274320" fontAlgn="auto">
              <a:spcAft>
                <a:spcPts val="0"/>
              </a:spcAft>
              <a:buFont typeface="Wingdings 2"/>
              <a:buChar char=""/>
              <a:defRPr/>
            </a:pPr>
            <a:r>
              <a:rPr lang="cs-CZ" dirty="0"/>
              <a:t>umělé vitamíny</a:t>
            </a:r>
          </a:p>
        </p:txBody>
      </p:sp>
    </p:spTree>
    <p:extLst>
      <p:ext uri="{BB962C8B-B14F-4D97-AF65-F5344CB8AC3E}">
        <p14:creationId xmlns:p14="http://schemas.microsoft.com/office/powerpoint/2010/main" val="3552784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821390" cy="1320800"/>
          </a:xfrm>
        </p:spPr>
        <p:txBody>
          <a:bodyPr>
            <a:normAutofit/>
          </a:bodyPr>
          <a:lstStyle/>
          <a:p>
            <a:r>
              <a:rPr lang="cs-CZ" sz="4400" b="1" dirty="0"/>
              <a:t>Lesní hospodářství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742089"/>
            <a:ext cx="8566256" cy="4705205"/>
          </a:xfrm>
        </p:spPr>
        <p:txBody>
          <a:bodyPr>
            <a:noAutofit/>
          </a:bodyPr>
          <a:lstStyle/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Udržuje kyslíkovou a uhlíkovou bilanci – fotosyntéza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b="1" dirty="0"/>
              <a:t>Nebezpečí ničení lesů </a:t>
            </a:r>
            <a:r>
              <a:rPr lang="cs-CZ" sz="1800" dirty="0"/>
              <a:t>= narušení koloběhu prvků v přírodě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Lesy pokrývají cca 30 % souše (na všech kontinentech, kromě Antarktidy, USA + Asie </a:t>
            </a:r>
            <a:r>
              <a:rPr lang="en-US" sz="1800" dirty="0"/>
              <a:t>&gt; 30 </a:t>
            </a:r>
            <a:r>
              <a:rPr lang="cs-CZ" sz="1800" dirty="0"/>
              <a:t>%</a:t>
            </a:r>
            <a:r>
              <a:rPr lang="en-US" sz="1800" dirty="0"/>
              <a:t>, </a:t>
            </a:r>
            <a:r>
              <a:rPr lang="en-US" sz="1800" dirty="0" err="1"/>
              <a:t>Austr</a:t>
            </a:r>
            <a:r>
              <a:rPr lang="cs-CZ" sz="1800" dirty="0" err="1"/>
              <a:t>álie</a:t>
            </a:r>
            <a:r>
              <a:rPr lang="cs-CZ" sz="1800" dirty="0"/>
              <a:t> – 5 %)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Rozsah lesů se velmi měnil – do průmyslové revoluce se plochy zmenšovaly (palivo, stavivo…), od 2. pol. 19. stol. zalesňování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Dřevo – výroba papíru a celulózy, nábytek…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Lesy – 3,6 mld. ha, z toho 2,5 mld. ha lze hospodářsky využívat</a:t>
            </a:r>
          </a:p>
        </p:txBody>
      </p:sp>
    </p:spTree>
    <p:extLst>
      <p:ext uri="{BB962C8B-B14F-4D97-AF65-F5344CB8AC3E}">
        <p14:creationId xmlns:p14="http://schemas.microsoft.com/office/powerpoint/2010/main" val="3112615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5B25B79-553A-4F4D-B9C6-02B338FF7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50" y="223042"/>
            <a:ext cx="9144000" cy="614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40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821390" cy="1320800"/>
          </a:xfrm>
        </p:spPr>
        <p:txBody>
          <a:bodyPr>
            <a:normAutofit/>
          </a:bodyPr>
          <a:lstStyle/>
          <a:p>
            <a:r>
              <a:rPr lang="cs-CZ" sz="4400" b="1" dirty="0"/>
              <a:t>Lesní hospodářství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742089"/>
            <a:ext cx="8566256" cy="4705205"/>
          </a:xfrm>
        </p:spPr>
        <p:txBody>
          <a:bodyPr>
            <a:noAutofit/>
          </a:bodyPr>
          <a:lstStyle/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400" dirty="0">
                <a:solidFill>
                  <a:schemeClr val="accent1"/>
                </a:solidFill>
              </a:rPr>
              <a:t>Severní lesní pás </a:t>
            </a:r>
            <a:r>
              <a:rPr lang="cs-CZ" sz="2400" dirty="0"/>
              <a:t>– hlavně jehličnany (tajga)</a:t>
            </a:r>
          </a:p>
          <a:p>
            <a:pPr marL="548640" lvl="1" indent="-274320" fontAlgn="auto">
              <a:spcBef>
                <a:spcPts val="37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Severní Amerika (hlavně Kanada), Rusko, Skandinávie – tradiční dřevařský průmysl</a:t>
            </a:r>
          </a:p>
          <a:p>
            <a:pPr marL="548640" lvl="1" indent="-274320" fontAlgn="auto">
              <a:spcBef>
                <a:spcPts val="37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Produkce kulatiny – stagnuje kolem 3 mld. m</a:t>
            </a:r>
            <a:r>
              <a:rPr lang="cs-CZ" sz="2000" baseline="30000" dirty="0"/>
              <a:t>3</a:t>
            </a:r>
            <a:r>
              <a:rPr lang="cs-CZ" sz="2000" dirty="0"/>
              <a:t>  (USA, Čína, Brazílie, Kanada, Rusko)</a:t>
            </a: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400" dirty="0">
                <a:solidFill>
                  <a:schemeClr val="accent1"/>
                </a:solidFill>
              </a:rPr>
              <a:t>Jižní lesní pás </a:t>
            </a:r>
            <a:r>
              <a:rPr lang="cs-CZ" sz="2400" dirty="0"/>
              <a:t>– rovníková zóna, tropy</a:t>
            </a:r>
          </a:p>
          <a:p>
            <a:pPr marL="548640" lvl="1" indent="-274320" fontAlgn="auto">
              <a:spcBef>
                <a:spcPts val="37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Jižní Amerika (Brazílie, Chile, Mexiko, střední + jižní Afrika)</a:t>
            </a:r>
          </a:p>
          <a:p>
            <a:pPr marL="548640" lvl="1" indent="-274320" fontAlgn="auto">
              <a:spcBef>
                <a:spcPts val="37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000" dirty="0"/>
              <a:t>Pestrá druhová skladba</a:t>
            </a:r>
          </a:p>
        </p:txBody>
      </p:sp>
    </p:spTree>
    <p:extLst>
      <p:ext uri="{BB962C8B-B14F-4D97-AF65-F5344CB8AC3E}">
        <p14:creationId xmlns:p14="http://schemas.microsoft.com/office/powerpoint/2010/main" val="917826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821390" cy="1320800"/>
          </a:xfrm>
        </p:spPr>
        <p:txBody>
          <a:bodyPr>
            <a:normAutofit/>
          </a:bodyPr>
          <a:lstStyle/>
          <a:p>
            <a:r>
              <a:rPr lang="cs-CZ" sz="4400" b="1" dirty="0"/>
              <a:t>Vodní hospodářství a rybolov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5" y="1426779"/>
            <a:ext cx="10610776" cy="5020515"/>
          </a:xfrm>
        </p:spPr>
        <p:txBody>
          <a:bodyPr>
            <a:noAutofit/>
          </a:bodyPr>
          <a:lstStyle/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b="1" dirty="0"/>
              <a:t>Dominuje námořní rybolov</a:t>
            </a:r>
            <a:r>
              <a:rPr lang="cs-CZ" sz="1700" dirty="0"/>
              <a:t>, ve vyspělých zemích i sladkovodní – chov kaprů, pstruhů (cca 1/10 produkce – hlavně Asie)</a:t>
            </a:r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dirty="0"/>
              <a:t>10 % bílkovin živočišného původu dodává světový oceán</a:t>
            </a:r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dirty="0"/>
              <a:t>Hlavní dovozní trh – Evropa</a:t>
            </a:r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dirty="0"/>
              <a:t>Konzumace ryb vysoká – Island, Japonsko, Portugalsko</a:t>
            </a:r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b="1" dirty="0"/>
              <a:t>Rybolov v šelfech</a:t>
            </a:r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b="1" dirty="0"/>
              <a:t>Vliv má teplota a salinita vody, znečištění, množství lovu (vylovení)</a:t>
            </a:r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dirty="0"/>
              <a:t>Častá loviště v mezinárodních vodách, vybavení lodí na dlouhý pobyt na vodě, přímo zpracování na lodi</a:t>
            </a:r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dirty="0"/>
              <a:t>Konvence o mořském právu z roku 1982 – stanovení </a:t>
            </a:r>
            <a:r>
              <a:rPr lang="cs-CZ" sz="1700" b="1" dirty="0"/>
              <a:t>200 mílová pásma</a:t>
            </a:r>
            <a:r>
              <a:rPr lang="cs-CZ" sz="1700" dirty="0"/>
              <a:t>, kde mohou lovit jen pobřežní země</a:t>
            </a:r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dirty="0"/>
              <a:t>Ryby – 90 % biologické produkce získávané ze světového oceánu – mezinárodní obchod jen asi 10 druhů ryb (70–75 %) – tresky, sledi, sardele, makrely, tuňáci</a:t>
            </a:r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dirty="0"/>
              <a:t>Před rokem 1960 jen tresky a sledi – postupné vytlačování sardinkami…</a:t>
            </a:r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dirty="0"/>
              <a:t>Menší druhy ryb – výroba rybí moučky – krmivo </a:t>
            </a:r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endParaRPr lang="cs-CZ" sz="1700" dirty="0"/>
          </a:p>
          <a:p>
            <a:pPr marL="320040" indent="-320040" fontAlgn="auto">
              <a:spcBef>
                <a:spcPts val="0"/>
              </a:spcBef>
              <a:spcAft>
                <a:spcPts val="0"/>
              </a:spcAft>
              <a:buFont typeface="Wingdings"/>
              <a:buChar char=""/>
              <a:defRPr/>
            </a:pPr>
            <a:r>
              <a:rPr lang="cs-CZ" sz="1700" dirty="0"/>
              <a:t>Měkkýši, korýši…</a:t>
            </a:r>
          </a:p>
          <a:p>
            <a:pPr marL="640080" lvl="1" indent="-274320" fontAlgn="auto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700" dirty="0"/>
              <a:t>Ústřice, slávky, krevety</a:t>
            </a:r>
          </a:p>
          <a:p>
            <a:pPr marL="640080" lvl="1" indent="-274320" fontAlgn="auto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700" dirty="0"/>
              <a:t>Umělé chovy – </a:t>
            </a:r>
            <a:r>
              <a:rPr lang="cs-CZ" sz="1700" dirty="0" err="1"/>
              <a:t>marikultury</a:t>
            </a:r>
            <a:r>
              <a:rPr lang="cs-CZ" sz="1700" dirty="0"/>
              <a:t> – např. Japonsko</a:t>
            </a:r>
          </a:p>
          <a:p>
            <a:pPr marL="640080" lvl="1" indent="-274320" fontAlgn="auto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700" dirty="0"/>
              <a:t>Perlorodky – umělý chov</a:t>
            </a:r>
          </a:p>
          <a:p>
            <a:pPr marL="640080" lvl="1" indent="-274320" fontAlgn="auto">
              <a:spcBef>
                <a:spcPts val="0"/>
              </a:spcBef>
              <a:spcAft>
                <a:spcPts val="0"/>
              </a:spcAft>
              <a:buFont typeface="Wingdings 2"/>
              <a:buChar char=""/>
              <a:defRPr/>
            </a:pPr>
            <a:r>
              <a:rPr lang="cs-CZ" sz="1700" dirty="0"/>
              <a:t>Slávky – Španělsko, Nizozemí</a:t>
            </a:r>
          </a:p>
        </p:txBody>
      </p:sp>
    </p:spTree>
    <p:extLst>
      <p:ext uri="{BB962C8B-B14F-4D97-AF65-F5344CB8AC3E}">
        <p14:creationId xmlns:p14="http://schemas.microsoft.com/office/powerpoint/2010/main" val="29033996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821390" cy="1320800"/>
          </a:xfrm>
        </p:spPr>
        <p:txBody>
          <a:bodyPr>
            <a:normAutofit/>
          </a:bodyPr>
          <a:lstStyle/>
          <a:p>
            <a:r>
              <a:rPr lang="cs-CZ" sz="4400" b="1" dirty="0"/>
              <a:t>Vodní hospodářství a rybolov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5" y="1426779"/>
            <a:ext cx="10610776" cy="5020515"/>
          </a:xfrm>
        </p:spPr>
        <p:txBody>
          <a:bodyPr>
            <a:noAutofit/>
          </a:bodyPr>
          <a:lstStyle/>
          <a:p>
            <a:r>
              <a:rPr lang="cs-CZ" altLang="cs-CZ" sz="1800" b="1" dirty="0"/>
              <a:t>Rozmístění dáno specifickými podmínkami </a:t>
            </a:r>
            <a:r>
              <a:rPr lang="cs-CZ" altLang="cs-CZ" sz="1800" dirty="0"/>
              <a:t>– hl. v hlubinných vodách nebo proudech – </a:t>
            </a:r>
            <a:r>
              <a:rPr lang="cs-CZ" altLang="cs-CZ" sz="1800" dirty="0" err="1"/>
              <a:t>Humboltův</a:t>
            </a:r>
            <a:r>
              <a:rPr lang="cs-CZ" altLang="cs-CZ" sz="1800" dirty="0"/>
              <a:t> proud, Andy, okolí New Foundland, břehy Japonska, Západní Austrálie, pobřeží Afriky</a:t>
            </a:r>
          </a:p>
          <a:p>
            <a:pPr lvl="1"/>
            <a:r>
              <a:rPr lang="cs-CZ" altLang="cs-CZ" sz="1800" b="1" dirty="0"/>
              <a:t>Severozápadní Atlantik </a:t>
            </a:r>
            <a:r>
              <a:rPr lang="cs-CZ" altLang="cs-CZ" sz="1800" dirty="0"/>
              <a:t>– oblast Newfoundlandu, oblast Lofot, jižní Grónsko</a:t>
            </a:r>
          </a:p>
          <a:p>
            <a:pPr lvl="1"/>
            <a:r>
              <a:rPr lang="cs-CZ" altLang="cs-CZ" sz="1800" b="1" dirty="0"/>
              <a:t>Severozápadní Pacifik </a:t>
            </a:r>
            <a:r>
              <a:rPr lang="cs-CZ" altLang="cs-CZ" sz="1800" dirty="0"/>
              <a:t>– oblast západní Aljašky, západní pobřeží USA</a:t>
            </a:r>
          </a:p>
          <a:p>
            <a:pPr lvl="1"/>
            <a:r>
              <a:rPr lang="cs-CZ" altLang="cs-CZ" sz="1800" b="1" dirty="0"/>
              <a:t>Západně-centrální Pacifik </a:t>
            </a:r>
            <a:r>
              <a:rPr lang="cs-CZ" altLang="cs-CZ" sz="1800" dirty="0"/>
              <a:t>– při pobřeží Chile a Peru</a:t>
            </a:r>
          </a:p>
          <a:p>
            <a:pPr lvl="1"/>
            <a:r>
              <a:rPr lang="cs-CZ" altLang="cs-CZ" sz="1800" b="1" dirty="0"/>
              <a:t>Jihovýchodní Pacifik </a:t>
            </a:r>
            <a:r>
              <a:rPr lang="cs-CZ" altLang="cs-CZ" sz="1800" dirty="0"/>
              <a:t>– </a:t>
            </a:r>
            <a:r>
              <a:rPr lang="cs-CZ" altLang="cs-CZ" sz="1800" dirty="0" err="1"/>
              <a:t>západoaustralské</a:t>
            </a:r>
            <a:r>
              <a:rPr lang="cs-CZ" altLang="cs-CZ" sz="1800" dirty="0"/>
              <a:t> břehy, oblast Japonska</a:t>
            </a:r>
          </a:p>
          <a:p>
            <a:pPr lvl="1"/>
            <a:r>
              <a:rPr lang="cs-CZ" altLang="cs-CZ" sz="1800" dirty="0"/>
              <a:t>Problémové oblasti – přetěžování - Thajský záliv, jižní část Severního moře, severní část Středozemního moře a oblast moří v jihovýchodní Asii.</a:t>
            </a:r>
          </a:p>
          <a:p>
            <a:r>
              <a:rPr lang="cs-CZ" altLang="cs-CZ" sz="1800" dirty="0"/>
              <a:t>Severní Atlantik + </a:t>
            </a:r>
            <a:r>
              <a:rPr lang="cs-CZ" altLang="cs-CZ" dirty="0"/>
              <a:t>severozápadní</a:t>
            </a:r>
            <a:r>
              <a:rPr lang="cs-CZ" altLang="cs-CZ" sz="1800" dirty="0"/>
              <a:t>, jihovýchodní, stř</a:t>
            </a:r>
            <a:r>
              <a:rPr lang="cs-CZ" altLang="cs-CZ" dirty="0"/>
              <a:t>ední</a:t>
            </a:r>
            <a:r>
              <a:rPr lang="cs-CZ" altLang="cs-CZ" sz="1800" dirty="0"/>
              <a:t> Pacifik – na sever od 30 °s. š. </a:t>
            </a:r>
            <a:r>
              <a:rPr lang="en-US" altLang="cs-CZ" sz="1800" dirty="0"/>
              <a:t>&gt;</a:t>
            </a:r>
            <a:r>
              <a:rPr lang="cs-CZ" altLang="cs-CZ" sz="1800" dirty="0"/>
              <a:t>3/4 produkce</a:t>
            </a:r>
          </a:p>
          <a:p>
            <a:r>
              <a:rPr lang="cs-CZ" altLang="cs-CZ" sz="1800" dirty="0"/>
              <a:t>2. polovina 19. století – 2 miliony tun, za 2. světové války </a:t>
            </a:r>
            <a:r>
              <a:rPr lang="en-US" altLang="cs-CZ" sz="1800" dirty="0"/>
              <a:t>&gt; 20 mil</a:t>
            </a:r>
            <a:r>
              <a:rPr lang="cs-CZ" altLang="cs-CZ" sz="1800" dirty="0"/>
              <a:t>ionů</a:t>
            </a:r>
            <a:r>
              <a:rPr lang="en-US" altLang="cs-CZ" sz="1800" dirty="0"/>
              <a:t> tun, </a:t>
            </a:r>
            <a:r>
              <a:rPr lang="cs-CZ" altLang="cs-CZ" sz="1800" dirty="0"/>
              <a:t>polovina</a:t>
            </a:r>
            <a:r>
              <a:rPr lang="en-US" altLang="cs-CZ" sz="1800" dirty="0"/>
              <a:t> 70. let </a:t>
            </a:r>
            <a:r>
              <a:rPr lang="cs-CZ" altLang="cs-CZ" sz="1800" dirty="0"/>
              <a:t>–</a:t>
            </a:r>
            <a:r>
              <a:rPr lang="en-US" altLang="cs-CZ" sz="1800" dirty="0"/>
              <a:t> 75 mil</a:t>
            </a:r>
            <a:r>
              <a:rPr lang="cs-CZ" altLang="cs-CZ" sz="1800" dirty="0"/>
              <a:t>ionů</a:t>
            </a:r>
            <a:r>
              <a:rPr lang="en-US" altLang="cs-CZ" sz="1800" dirty="0"/>
              <a:t> </a:t>
            </a:r>
            <a:r>
              <a:rPr lang="cs-CZ" altLang="cs-CZ" sz="1800" dirty="0"/>
              <a:t>t</a:t>
            </a:r>
            <a:r>
              <a:rPr lang="en-US" altLang="cs-CZ" sz="1800" dirty="0"/>
              <a:t>un, r. </a:t>
            </a:r>
            <a:r>
              <a:rPr lang="cs-CZ" altLang="cs-CZ" sz="1800" dirty="0"/>
              <a:t>19</a:t>
            </a:r>
            <a:r>
              <a:rPr lang="en-US" altLang="cs-CZ" sz="1800" dirty="0"/>
              <a:t>99 </a:t>
            </a:r>
            <a:r>
              <a:rPr lang="cs-CZ" altLang="cs-CZ" sz="1800" dirty="0"/>
              <a:t>–</a:t>
            </a:r>
            <a:r>
              <a:rPr lang="en-US" altLang="cs-CZ" sz="1800" dirty="0"/>
              <a:t> 126 mil</a:t>
            </a:r>
            <a:r>
              <a:rPr lang="cs-CZ" altLang="cs-CZ"/>
              <a:t>ionů</a:t>
            </a:r>
            <a:r>
              <a:rPr lang="en-US" altLang="cs-CZ" sz="1800"/>
              <a:t> </a:t>
            </a:r>
            <a:r>
              <a:rPr lang="cs-CZ" altLang="cs-CZ" sz="1800" dirty="0"/>
              <a:t>t</a:t>
            </a:r>
            <a:r>
              <a:rPr lang="en-US" altLang="cs-CZ" sz="1800" dirty="0"/>
              <a:t>un</a:t>
            </a:r>
            <a:endParaRPr lang="cs-CZ" altLang="cs-CZ" sz="1800" dirty="0"/>
          </a:p>
          <a:p>
            <a:r>
              <a:rPr lang="cs-CZ" altLang="cs-CZ" sz="1800" dirty="0"/>
              <a:t>Asie ¼ ryb na trhu – čerstvé, 1/3 – mražené, dále – konzervy, sušení, uzení…</a:t>
            </a:r>
          </a:p>
          <a:p>
            <a:r>
              <a:rPr lang="cs-CZ" altLang="cs-CZ" sz="1800" dirty="0"/>
              <a:t>Státy: Čína – 41,5 mil. tun, Peru – 8,4 mil. tun, 3. Japonsko – 5,9, 4. USA, 5. Chile, Indonésie, Rusko, Thajsko, Norsko, Jižní Korea, Filipíny</a:t>
            </a:r>
          </a:p>
        </p:txBody>
      </p:sp>
    </p:spTree>
    <p:extLst>
      <p:ext uri="{BB962C8B-B14F-4D97-AF65-F5344CB8AC3E}">
        <p14:creationId xmlns:p14="http://schemas.microsoft.com/office/powerpoint/2010/main" val="18976913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5D16D3A-EE0A-4560-9EC3-542A29D33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494" y="89989"/>
            <a:ext cx="9144705" cy="6104090"/>
          </a:xfrm>
          <a:prstGeom prst="rect">
            <a:avLst/>
          </a:prstGeom>
          <a:noFill/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CEDA8DF-2E4C-4CE4-AAE6-DE2E1867E4B3}"/>
              </a:ext>
            </a:extLst>
          </p:cNvPr>
          <p:cNvSpPr txBox="1"/>
          <p:nvPr/>
        </p:nvSpPr>
        <p:spPr>
          <a:xfrm>
            <a:off x="1379164" y="6352010"/>
            <a:ext cx="6100618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cs-CZ" sz="1800" dirty="0">
                <a:hlinkClick r:id="rId3"/>
              </a:rPr>
              <a:t>http://www.fao.org/state-of-fisheries-aquaculture</a:t>
            </a:r>
            <a:r>
              <a:rPr lang="cs-CZ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6243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80241"/>
          </a:xfrm>
        </p:spPr>
        <p:txBody>
          <a:bodyPr>
            <a:normAutofit/>
          </a:bodyPr>
          <a:lstStyle/>
          <a:p>
            <a:r>
              <a:rPr lang="cs-CZ" sz="4400" b="1" dirty="0"/>
              <a:t>Vliv zemědělství na ŽP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489841"/>
            <a:ext cx="10989151" cy="4957453"/>
          </a:xfrm>
        </p:spPr>
        <p:txBody>
          <a:bodyPr>
            <a:noAutofit/>
          </a:bodyPr>
          <a:lstStyle/>
          <a:p>
            <a:pPr marL="320040" indent="-320040" fontAlgn="auto">
              <a:lnSpc>
                <a:spcPct val="11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b="1" dirty="0"/>
              <a:t>Nástup vědecko-technické revoluce </a:t>
            </a:r>
            <a:r>
              <a:rPr lang="cs-CZ" altLang="cs-CZ" sz="2000" dirty="0"/>
              <a:t>– vyvolány </a:t>
            </a:r>
            <a:r>
              <a:rPr lang="cs-CZ" altLang="cs-CZ" sz="2000" b="1" dirty="0"/>
              <a:t>velké strukturální změny</a:t>
            </a:r>
            <a:r>
              <a:rPr lang="cs-CZ" altLang="cs-CZ" sz="2000" dirty="0"/>
              <a:t> ve výrobě, nárůst specializace, koncentrace, kooperace ZV</a:t>
            </a:r>
          </a:p>
          <a:p>
            <a:pPr marL="320040" indent="-320040" fontAlgn="auto">
              <a:lnSpc>
                <a:spcPct val="11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b="1" dirty="0"/>
              <a:t>Mění se charakter práce i zemědělství</a:t>
            </a:r>
            <a:r>
              <a:rPr lang="cs-CZ" altLang="cs-CZ" sz="2000" dirty="0"/>
              <a:t>, mechanizace, automatizace – rysy průmyslové práce</a:t>
            </a:r>
          </a:p>
          <a:p>
            <a:pPr marL="320040" indent="-320040" fontAlgn="auto">
              <a:lnSpc>
                <a:spcPct val="11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/>
              <a:t>Probíhá </a:t>
            </a:r>
            <a:r>
              <a:rPr lang="cs-CZ" altLang="cs-CZ" sz="2000" b="1" dirty="0"/>
              <a:t>intenzifikace ZV </a:t>
            </a:r>
            <a:r>
              <a:rPr lang="cs-CZ" altLang="cs-CZ" sz="2000" dirty="0"/>
              <a:t>– roste podíl materiálně technických prostředků</a:t>
            </a:r>
          </a:p>
          <a:p>
            <a:pPr marL="320040" indent="-320040" fontAlgn="auto">
              <a:lnSpc>
                <a:spcPct val="11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/>
              <a:t>RV – zdokonalování agrotechniky, použití komplexu melioračních opatření, aplikace průmyslových hnojiv a prostředků chemické ochrany rostlin, nasazení dokonalejší mechanizace…</a:t>
            </a:r>
          </a:p>
          <a:p>
            <a:pPr marL="320040" indent="-320040" fontAlgn="auto">
              <a:lnSpc>
                <a:spcPct val="11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/>
              <a:t>ŽV – vysoká koncentrace hospodářských zvířat, mechanizace a automatizace všech prací</a:t>
            </a:r>
          </a:p>
          <a:p>
            <a:pPr marL="640715" lvl="1" indent="-320040" fontAlgn="auto">
              <a:lnSpc>
                <a:spcPct val="11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/>
              <a:t>To vše vytváří zcela nové vztahy mezi zemědělstvím a ŽP</a:t>
            </a:r>
          </a:p>
          <a:p>
            <a:pPr marL="640715" lvl="1" indent="-320040" fontAlgn="auto">
              <a:lnSpc>
                <a:spcPct val="11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altLang="cs-CZ" sz="2000" dirty="0"/>
              <a:t>Tyto vztahy mají do značné míry přetrvávající charakter – vedou k negativním následkům, ale nemusí vždy</a:t>
            </a:r>
          </a:p>
        </p:txBody>
      </p:sp>
    </p:spTree>
    <p:extLst>
      <p:ext uri="{BB962C8B-B14F-4D97-AF65-F5344CB8AC3E}">
        <p14:creationId xmlns:p14="http://schemas.microsoft.com/office/powerpoint/2010/main" val="2480187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562" y="609600"/>
            <a:ext cx="6424440" cy="1320800"/>
          </a:xfrm>
        </p:spPr>
        <p:txBody>
          <a:bodyPr>
            <a:normAutofit/>
          </a:bodyPr>
          <a:lstStyle/>
          <a:p>
            <a:r>
              <a:rPr lang="cs-CZ" b="1" dirty="0"/>
              <a:t>Vliv zemědělství na ŽP</a:t>
            </a:r>
            <a:endParaRPr lang="sk-SK" dirty="0"/>
          </a:p>
        </p:txBody>
      </p:sp>
      <p:pic>
        <p:nvPicPr>
          <p:cNvPr id="4" name="Obrázek 3" descr="Obsah obrázku exteriér, skála, země, skalní&#10;&#10;Popis byl vytvořen automaticky">
            <a:extLst>
              <a:ext uri="{FF2B5EF4-FFF2-40B4-BE49-F238E27FC236}">
                <a16:creationId xmlns:a16="http://schemas.microsoft.com/office/drawing/2014/main" id="{69FF6C4A-5A63-4B4C-A596-9923C0225F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7" t="9091" r="32360" b="1"/>
          <a:stretch/>
        </p:blipFill>
        <p:spPr>
          <a:xfrm>
            <a:off x="20" y="10"/>
            <a:ext cx="2734036" cy="6867719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461457" y="6858000"/>
                </a:lnTo>
                <a:lnTo>
                  <a:pt x="0" y="4134118"/>
                </a:lnTo>
                <a:close/>
              </a:path>
            </a:pathLst>
          </a:cu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EB6743CF-E74B-4A3C-A785-599069DB8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9562" y="1597891"/>
            <a:ext cx="6424440" cy="4443471"/>
          </a:xfrm>
        </p:spPr>
        <p:txBody>
          <a:bodyPr>
            <a:normAutofit lnSpcReduction="10000"/>
          </a:bodyPr>
          <a:lstStyle/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2400" dirty="0"/>
              <a:t>Ještě v </a:t>
            </a:r>
            <a:r>
              <a:rPr lang="cs-CZ" sz="2400" b="1" dirty="0"/>
              <a:t>50. letech  </a:t>
            </a:r>
            <a:r>
              <a:rPr lang="cs-CZ" sz="2400" dirty="0"/>
              <a:t>bylo jasnou prioritou </a:t>
            </a:r>
            <a:r>
              <a:rPr lang="cs-CZ" sz="2400" b="1" dirty="0"/>
              <a:t>zvýšit zemědělskou produktivitu</a:t>
            </a:r>
            <a:r>
              <a:rPr lang="cs-CZ" sz="2400" dirty="0"/>
              <a:t>, zajistit dostatečné množství potravin </a:t>
            </a:r>
            <a:r>
              <a:rPr lang="cs-CZ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← </a:t>
            </a:r>
            <a:r>
              <a:rPr lang="cs-CZ" sz="2400" dirty="0">
                <a:solidFill>
                  <a:schemeClr val="accent1"/>
                </a:solidFill>
                <a:cs typeface="Calibri Light" panose="020F0302020204030204" pitchFamily="34" charset="0"/>
              </a:rPr>
              <a:t>cíl SZP EU</a:t>
            </a:r>
            <a:endParaRPr lang="cs-CZ" sz="2400" dirty="0">
              <a:solidFill>
                <a:schemeClr val="accent1"/>
              </a:solidFill>
            </a:endParaRPr>
          </a:p>
          <a:p>
            <a:pPr marL="640715" lvl="1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Ochrana ŽP nebyla pociťována jako důležitý úkol</a:t>
            </a:r>
          </a:p>
          <a:p>
            <a:pPr marL="640715" lvl="1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dirty="0"/>
              <a:t>Zanedbávání nebo podceňování důležitosti ŽP znamenalo, že agrární politika většiny států přispěla počínaje 60. léty k několika formám </a:t>
            </a:r>
            <a:r>
              <a:rPr lang="cs-CZ" sz="2000" b="1" dirty="0"/>
              <a:t>environmentální degradace</a:t>
            </a:r>
            <a:endParaRPr lang="cs-CZ" sz="2000" dirty="0"/>
          </a:p>
          <a:p>
            <a:pPr marL="640715" lvl="1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2000" b="1" dirty="0"/>
              <a:t>Zemědělství tak představuje jeden z největších zdrojů znečišťování ŽP </a:t>
            </a:r>
            <a:r>
              <a:rPr lang="cs-CZ" sz="2000" dirty="0"/>
              <a:t>– je prostorově rozptýlený po celém území státu, byť v nestejném rozsahu, ale nejvíce působí v nížinných a nejproduktivnějších oblastech</a:t>
            </a:r>
          </a:p>
        </p:txBody>
      </p:sp>
    </p:spTree>
    <p:extLst>
      <p:ext uri="{BB962C8B-B14F-4D97-AF65-F5344CB8AC3E}">
        <p14:creationId xmlns:p14="http://schemas.microsoft.com/office/powerpoint/2010/main" val="3693051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9562" y="609600"/>
            <a:ext cx="6424440" cy="1320800"/>
          </a:xfrm>
        </p:spPr>
        <p:txBody>
          <a:bodyPr>
            <a:normAutofit/>
          </a:bodyPr>
          <a:lstStyle/>
          <a:p>
            <a:r>
              <a:rPr lang="cs-CZ" b="1" dirty="0"/>
              <a:t>Vliv zemědělství na ŽP – zájem o ŽP</a:t>
            </a:r>
            <a:endParaRPr lang="sk-SK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755E893-AF59-4B39-BBA6-6288C2CE5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503" r="29430" b="9090"/>
          <a:stretch/>
        </p:blipFill>
        <p:spPr>
          <a:xfrm>
            <a:off x="20" y="10"/>
            <a:ext cx="2734036" cy="6867719"/>
          </a:xfrm>
          <a:custGeom>
            <a:avLst/>
            <a:gdLst/>
            <a:ahLst/>
            <a:cxnLst/>
            <a:rect l="l" t="t" r="r" b="b"/>
            <a:pathLst>
              <a:path w="2734056" h="6858000">
                <a:moveTo>
                  <a:pt x="0" y="0"/>
                </a:moveTo>
                <a:lnTo>
                  <a:pt x="1674254" y="0"/>
                </a:lnTo>
                <a:lnTo>
                  <a:pt x="2734056" y="6850199"/>
                </a:lnTo>
                <a:lnTo>
                  <a:pt x="2734056" y="6858000"/>
                </a:lnTo>
                <a:lnTo>
                  <a:pt x="461457" y="6858000"/>
                </a:lnTo>
                <a:lnTo>
                  <a:pt x="0" y="4134118"/>
                </a:lnTo>
                <a:close/>
              </a:path>
            </a:pathLst>
          </a:cu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EB6743CF-E74B-4A3C-A785-599069DB8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9562" y="1995055"/>
            <a:ext cx="6424440" cy="4479636"/>
          </a:xfrm>
        </p:spPr>
        <p:txBody>
          <a:bodyPr>
            <a:normAutofit lnSpcReduction="10000"/>
          </a:bodyPr>
          <a:lstStyle/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Negativní vlivy zemědělské činnosti člověka se rok od roku zvětšují v závislosti na rozvoji chemizace, mechanizace, koncentrace a specializace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První světová konference o ŽP na mezinárodní úrovni – Stockholm (1972)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Poprvé věnována pozornost environmentální ochraně v zemědělství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Nové politické vědomí – ekonomický růst není cílem sám pro sebe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dirty="0"/>
              <a:t>EU – Environmentální akční program, Paříž (1972) – politický dokument stanovující principy a cíle v oblasti ŽP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i="1" dirty="0"/>
              <a:t>ČR – zatím vrcholí období koncentrace ZPF, integrace JZD…</a:t>
            </a:r>
          </a:p>
        </p:txBody>
      </p:sp>
    </p:spTree>
    <p:extLst>
      <p:ext uri="{BB962C8B-B14F-4D97-AF65-F5344CB8AC3E}">
        <p14:creationId xmlns:p14="http://schemas.microsoft.com/office/powerpoint/2010/main" val="3317570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7422957" cy="1320800"/>
          </a:xfrm>
        </p:spPr>
        <p:txBody>
          <a:bodyPr>
            <a:normAutofit fontScale="90000"/>
          </a:bodyPr>
          <a:lstStyle/>
          <a:p>
            <a:r>
              <a:rPr lang="cs-CZ" sz="4400" b="1" dirty="0"/>
              <a:t>Vliv zemědělství na ŽP - pozitivní</a:t>
            </a:r>
            <a:endParaRPr lang="sk-SK" sz="440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2377D472-2F58-4410-97B6-D7309F95FE41}"/>
              </a:ext>
            </a:extLst>
          </p:cNvPr>
          <p:cNvSpPr>
            <a:spLocks noGrp="1"/>
          </p:cNvSpPr>
          <p:nvPr/>
        </p:nvSpPr>
        <p:spPr bwMode="auto">
          <a:xfrm>
            <a:off x="589510" y="1930399"/>
            <a:ext cx="6654745" cy="470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82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526DB0"/>
              </a:buClr>
              <a:buSzPct val="7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989AAC"/>
              </a:buClr>
              <a:buSzPct val="6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400" b="1" dirty="0"/>
              <a:t>Obhospodařovaná krajina </a:t>
            </a:r>
            <a:r>
              <a:rPr lang="cs-CZ" sz="2400" dirty="0"/>
              <a:t>je kulturním pojmem s historicky se měnícím významem</a:t>
            </a: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400" dirty="0"/>
              <a:t>Ve světě existují rozdílné typy krajin, z nichž každá má svůj </a:t>
            </a:r>
            <a:r>
              <a:rPr lang="cs-CZ" sz="2400" b="1" dirty="0"/>
              <a:t>kulturní význam</a:t>
            </a: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400" dirty="0"/>
              <a:t>Tradiční zemědělství vytvářelo větší </a:t>
            </a:r>
            <a:r>
              <a:rPr lang="cs-CZ" sz="2400" b="1" dirty="0"/>
              <a:t>různorodost</a:t>
            </a:r>
            <a:r>
              <a:rPr lang="cs-CZ" sz="2400" dirty="0"/>
              <a:t> při ovlivňování krajiny</a:t>
            </a: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2400" b="1" dirty="0"/>
              <a:t>Estetická hodnota </a:t>
            </a:r>
            <a:r>
              <a:rPr lang="cs-CZ" sz="2400" dirty="0"/>
              <a:t>se pojí s těmito kultivovanými krajinami se všemi jejich tradičními rysy zahrnujícími budovy, hranice polí a vodní toky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2400" dirty="0"/>
              <a:t>Zemědělství v průběhu staletí umožnilo vznik </a:t>
            </a:r>
            <a:r>
              <a:rPr lang="cs-CZ" sz="2400" b="1" dirty="0"/>
              <a:t>specifickým formám biodiverzity</a:t>
            </a:r>
            <a:endParaRPr lang="cs-CZ" sz="2400" dirty="0"/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cs-CZ" sz="2400" dirty="0"/>
              <a:t>Udržování tradičního, extenzivního zemědělství, s TTP přispívá, zvláště na mokřinách, stepních oblastech a horách, k </a:t>
            </a:r>
            <a:r>
              <a:rPr lang="cs-CZ" sz="2400" b="1" dirty="0"/>
              <a:t>uchování ohrožených druhů flóry a fauny</a:t>
            </a:r>
            <a:endParaRPr lang="cs-CZ" sz="2400" dirty="0"/>
          </a:p>
          <a:p>
            <a:pPr marL="320040" indent="-320040" fontAlgn="auto">
              <a:lnSpc>
                <a:spcPct val="80000"/>
              </a:lnSpc>
              <a:spcAft>
                <a:spcPts val="0"/>
              </a:spcAft>
              <a:buFont typeface="Wingdings"/>
              <a:buChar char=""/>
              <a:defRPr/>
            </a:pPr>
            <a:endParaRPr lang="cs-CZ" sz="2800" dirty="0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991BEA1E-12D7-4D56-857A-F66274E316E0}"/>
              </a:ext>
            </a:extLst>
          </p:cNvPr>
          <p:cNvGrpSpPr/>
          <p:nvPr/>
        </p:nvGrpSpPr>
        <p:grpSpPr>
          <a:xfrm>
            <a:off x="7967043" y="0"/>
            <a:ext cx="4082547" cy="6858000"/>
            <a:chOff x="7967043" y="0"/>
            <a:chExt cx="4082547" cy="6858000"/>
          </a:xfrm>
        </p:grpSpPr>
        <p:pic>
          <p:nvPicPr>
            <p:cNvPr id="4" name="Obrázek 3">
              <a:extLst>
                <a:ext uri="{FF2B5EF4-FFF2-40B4-BE49-F238E27FC236}">
                  <a16:creationId xmlns:a16="http://schemas.microsoft.com/office/drawing/2014/main" id="{7B72FC6B-655B-4916-AB9E-782AC1993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67043" y="0"/>
              <a:ext cx="4082547" cy="6858000"/>
            </a:xfrm>
            <a:prstGeom prst="rect">
              <a:avLst/>
            </a:prstGeom>
          </p:spPr>
        </p:pic>
        <p:sp>
          <p:nvSpPr>
            <p:cNvPr id="5" name="Obdélník 4">
              <a:extLst>
                <a:ext uri="{FF2B5EF4-FFF2-40B4-BE49-F238E27FC236}">
                  <a16:creationId xmlns:a16="http://schemas.microsoft.com/office/drawing/2014/main" id="{0A69A650-A335-4423-8F0D-4CE21DA12EAD}"/>
                </a:ext>
              </a:extLst>
            </p:cNvPr>
            <p:cNvSpPr>
              <a:spLocks/>
            </p:cNvSpPr>
            <p:nvPr/>
          </p:nvSpPr>
          <p:spPr>
            <a:xfrm>
              <a:off x="10976823" y="5127727"/>
              <a:ext cx="1008112" cy="64807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cs-CZ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921373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789939" cy="1320800"/>
          </a:xfrm>
        </p:spPr>
        <p:txBody>
          <a:bodyPr>
            <a:normAutofit/>
          </a:bodyPr>
          <a:lstStyle/>
          <a:p>
            <a:r>
              <a:rPr lang="cs-CZ" sz="4400" b="1" dirty="0"/>
              <a:t>Vliv zemědělství na ŽP</a:t>
            </a:r>
            <a:endParaRPr lang="sk-SK" sz="440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2377D472-2F58-4410-97B6-D7309F95FE41}"/>
              </a:ext>
            </a:extLst>
          </p:cNvPr>
          <p:cNvSpPr>
            <a:spLocks noGrp="1"/>
          </p:cNvSpPr>
          <p:nvPr/>
        </p:nvSpPr>
        <p:spPr bwMode="auto">
          <a:xfrm>
            <a:off x="589510" y="1431746"/>
            <a:ext cx="10124672" cy="283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82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526DB0"/>
              </a:buClr>
              <a:buSzPct val="7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989AAC"/>
              </a:buClr>
              <a:buSzPct val="6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indent="-274320" fontAlgn="auto">
              <a:lnSpc>
                <a:spcPct val="120000"/>
              </a:lnSpc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cs-CZ" sz="1800" b="1" dirty="0"/>
              <a:t>Opouštění zemědělství by vedlo k degradaci kvality krajiny   </a:t>
            </a:r>
          </a:p>
          <a:p>
            <a:pPr marL="274320" indent="-274320" fontAlgn="auto">
              <a:lnSpc>
                <a:spcPct val="120000"/>
              </a:lnSpc>
              <a:spcBef>
                <a:spcPts val="580"/>
              </a:spcBef>
              <a:spcAft>
                <a:spcPts val="0"/>
              </a:spcAft>
              <a:buFont typeface="Wingdings"/>
              <a:buNone/>
              <a:defRPr/>
            </a:pPr>
            <a:r>
              <a:rPr lang="cs-CZ" sz="1800" dirty="0"/>
              <a:t>	(uchování extenzivních ploch mezi lesy udržuje rozmanitost krajiny, brání redukci otevřeného prostoru neřízeným zalesňováním, totální zalesnění by snížilo estetickou hodnotu krajiny…).</a:t>
            </a:r>
          </a:p>
          <a:p>
            <a:pPr marL="320040" indent="-320040" fontAlgn="auto">
              <a:lnSpc>
                <a:spcPct val="12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b="1" dirty="0"/>
              <a:t>Opuštění zemědělství by fakticky vedlo v destrukci typických typů krajin</a:t>
            </a:r>
          </a:p>
          <a:p>
            <a:pPr marL="320040" indent="-320040" fontAlgn="auto">
              <a:lnSpc>
                <a:spcPct val="120000"/>
              </a:lnSpc>
              <a:spcAft>
                <a:spcPts val="0"/>
              </a:spcAft>
              <a:buFont typeface="Wingdings"/>
              <a:buChar char=""/>
              <a:defRPr/>
            </a:pPr>
            <a:r>
              <a:rPr lang="cs-CZ" sz="1800" dirty="0"/>
              <a:t>Zemědělství může přispívat k ochraně ŽP </a:t>
            </a:r>
            <a:r>
              <a:rPr lang="cs-CZ" sz="1800" b="1" dirty="0"/>
              <a:t>proti specifickým formám znečištění nebo degradace</a:t>
            </a:r>
            <a:r>
              <a:rPr lang="cs-CZ" sz="1800" dirty="0"/>
              <a:t> (</a:t>
            </a:r>
            <a:r>
              <a:rPr lang="cs-CZ" sz="1800" u="sng" dirty="0"/>
              <a:t>boj s půdní erozí, zmírnění skleníkového efektu </a:t>
            </a:r>
            <a:r>
              <a:rPr lang="cs-CZ" sz="1800" dirty="0"/>
              <a:t>– pokles CO</a:t>
            </a:r>
            <a:r>
              <a:rPr lang="cs-CZ" sz="1800" baseline="-25000" dirty="0"/>
              <a:t>2</a:t>
            </a:r>
            <a:r>
              <a:rPr lang="cs-CZ" sz="1800" dirty="0"/>
              <a:t>  v ovzduší jeho fixací vegetací)</a:t>
            </a:r>
          </a:p>
        </p:txBody>
      </p:sp>
      <p:pic>
        <p:nvPicPr>
          <p:cNvPr id="6" name="Obrázek 5" descr="Obsah obrázku tráva, obloha, exteriér, příroda&#10;&#10;Popis byl vytvořen automaticky">
            <a:extLst>
              <a:ext uri="{FF2B5EF4-FFF2-40B4-BE49-F238E27FC236}">
                <a16:creationId xmlns:a16="http://schemas.microsoft.com/office/drawing/2014/main" id="{C8B4B3B7-443B-480E-B4FF-648308018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146" y="4022544"/>
            <a:ext cx="3780606" cy="2835455"/>
          </a:xfrm>
          <a:prstGeom prst="rect">
            <a:avLst/>
          </a:prstGeom>
        </p:spPr>
      </p:pic>
      <p:pic>
        <p:nvPicPr>
          <p:cNvPr id="7" name="Zástupný obsah 4" descr="Obsah obrázku tráva, exteriér, zelená, rostlina&#10;&#10;Popis byl vytvořen automaticky">
            <a:extLst>
              <a:ext uri="{FF2B5EF4-FFF2-40B4-BE49-F238E27FC236}">
                <a16:creationId xmlns:a16="http://schemas.microsoft.com/office/drawing/2014/main" id="{1BE0966C-C3CC-449D-8198-68E0F85E79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405" y="4022545"/>
            <a:ext cx="3780606" cy="283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0783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CB371AB-2F9B-4111-92C6-3BF722760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364" y="3585796"/>
            <a:ext cx="5472608" cy="308544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92B8450-C64B-4B0C-B584-9C5A498E7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772" y="273428"/>
            <a:ext cx="4907991" cy="308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9C0E3-B29C-426D-BCC4-360E0902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80241"/>
          </a:xfrm>
        </p:spPr>
        <p:txBody>
          <a:bodyPr>
            <a:normAutofit/>
          </a:bodyPr>
          <a:lstStyle/>
          <a:p>
            <a:r>
              <a:rPr lang="cs-CZ" sz="4400" b="1" dirty="0"/>
              <a:t>Vliv zemědělství na ŽP</a:t>
            </a:r>
            <a:endParaRPr lang="sk-SK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E13984-54CA-4EF4-9613-762497304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986455"/>
            <a:ext cx="8663737" cy="4460839"/>
          </a:xfrm>
        </p:spPr>
        <p:txBody>
          <a:bodyPr>
            <a:noAutofit/>
          </a:bodyPr>
          <a:lstStyle/>
          <a:p>
            <a:pPr marL="533400" indent="-5334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Při sledování dopadů zemědělství na ŽP by měly být uvažovány následující prvky:</a:t>
            </a:r>
          </a:p>
          <a:p>
            <a:pPr marL="533400" indent="-533400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1200" dirty="0"/>
          </a:p>
          <a:p>
            <a:pPr marL="533400" indent="-533400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cs-CZ" altLang="cs-CZ" sz="2000" b="1" dirty="0"/>
              <a:t>tlak na ŽP má různou intenzitu v různých oblastech </a:t>
            </a:r>
            <a:r>
              <a:rPr lang="cs-CZ" altLang="cs-CZ" sz="2000" dirty="0"/>
              <a:t>– na jedné straně se liší  zemědělské aktivity a postupy od jednoho regionu ke druhému, na druhé straně mohou mít obdobné zemědělské činnosti vzhledem k místním podmínkám různé následky pro ŽP</a:t>
            </a:r>
          </a:p>
          <a:p>
            <a:pPr marL="533400" indent="-533400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cs-CZ" altLang="cs-CZ" sz="2000" dirty="0"/>
              <a:t>zemědělské znečištění pochází buď z </a:t>
            </a:r>
            <a:r>
              <a:rPr lang="cs-CZ" altLang="cs-CZ" sz="2000" b="1" dirty="0"/>
              <a:t>bodových zdrojů</a:t>
            </a:r>
            <a:r>
              <a:rPr lang="cs-CZ" altLang="cs-CZ" sz="2000" dirty="0"/>
              <a:t> (hnojiště apod.) nebo, a to častěji, z </a:t>
            </a:r>
            <a:r>
              <a:rPr lang="cs-CZ" altLang="cs-CZ" sz="2000" b="1" dirty="0"/>
              <a:t>rozptýlených/plošných </a:t>
            </a:r>
            <a:r>
              <a:rPr lang="cs-CZ" altLang="cs-CZ" sz="2000" dirty="0"/>
              <a:t>zdrojů</a:t>
            </a:r>
          </a:p>
          <a:p>
            <a:pPr marL="533400" indent="-533400">
              <a:lnSpc>
                <a:spcPct val="90000"/>
              </a:lnSpc>
              <a:buFont typeface="Wingdings" panose="05000000000000000000" pitchFamily="2" charset="2"/>
              <a:buAutoNum type="arabicPeriod"/>
            </a:pPr>
            <a:r>
              <a:rPr lang="cs-CZ" altLang="cs-CZ" sz="2000" dirty="0"/>
              <a:t>znečištění jistého média může mít účinky na jiná média a systémy</a:t>
            </a:r>
          </a:p>
        </p:txBody>
      </p:sp>
    </p:spTree>
    <p:extLst>
      <p:ext uri="{BB962C8B-B14F-4D97-AF65-F5344CB8AC3E}">
        <p14:creationId xmlns:p14="http://schemas.microsoft.com/office/powerpoint/2010/main" val="2820305978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561</TotalTime>
  <Words>1892</Words>
  <Application>Microsoft Office PowerPoint</Application>
  <PresentationFormat>Širokouhlá</PresentationFormat>
  <Paragraphs>169</Paragraphs>
  <Slides>28</Slides>
  <Notes>6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Trebuchet MS</vt:lpstr>
      <vt:lpstr>Wingdings</vt:lpstr>
      <vt:lpstr>Wingdings 2</vt:lpstr>
      <vt:lpstr>Wingdings 3</vt:lpstr>
      <vt:lpstr>Fazeta</vt:lpstr>
      <vt:lpstr>Vliv zemědělství na ŽP, hlad ve světě, lesní a vodní hospodářství</vt:lpstr>
      <vt:lpstr>Prezentácia programu PowerPoint</vt:lpstr>
      <vt:lpstr>Vliv zemědělství na ŽP</vt:lpstr>
      <vt:lpstr>Vliv zemědělství na ŽP</vt:lpstr>
      <vt:lpstr>Vliv zemědělství na ŽP – zájem o ŽP</vt:lpstr>
      <vt:lpstr>Vliv zemědělství na ŽP - pozitivní</vt:lpstr>
      <vt:lpstr>Vliv zemědělství na ŽP</vt:lpstr>
      <vt:lpstr>Prezentácia programu PowerPoint</vt:lpstr>
      <vt:lpstr>Vliv zemědělství na ŽP</vt:lpstr>
      <vt:lpstr>Vliv zemědělství na ovzduší a světové klima</vt:lpstr>
      <vt:lpstr>Vliv zemědělství na kvalitu povrchových a podpovrchových vod</vt:lpstr>
      <vt:lpstr>Povrchové a podpovrchové vody</vt:lpstr>
      <vt:lpstr>Prezentácia programu PowerPoint</vt:lpstr>
      <vt:lpstr>Prezentácia programu PowerPoint</vt:lpstr>
      <vt:lpstr>Prezentácia programu PowerPoint</vt:lpstr>
      <vt:lpstr>Hlad ve světě a potravinová bilance</vt:lpstr>
      <vt:lpstr>Hlad ve světě a potravinová bilance</vt:lpstr>
      <vt:lpstr>Prezentácia programu PowerPoint</vt:lpstr>
      <vt:lpstr>Prezentácia programu PowerPoint</vt:lpstr>
      <vt:lpstr>Řešení problému hladu</vt:lpstr>
      <vt:lpstr>Naděje lidstva na výživu</vt:lpstr>
      <vt:lpstr>Naděje lidstva na výživu</vt:lpstr>
      <vt:lpstr>Lesní hospodářství</vt:lpstr>
      <vt:lpstr>Prezentácia programu PowerPoint</vt:lpstr>
      <vt:lpstr>Lesní hospodářství</vt:lpstr>
      <vt:lpstr>Vodní hospodářství a rybolov</vt:lpstr>
      <vt:lpstr>Vodní hospodářství a rybolov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geografie zemědělství</dc:title>
  <dc:creator>Jozef Lopuch</dc:creator>
  <cp:lastModifiedBy>Jozef Lopuch</cp:lastModifiedBy>
  <cp:revision>64</cp:revision>
  <dcterms:created xsi:type="dcterms:W3CDTF">2022-03-17T21:18:55Z</dcterms:created>
  <dcterms:modified xsi:type="dcterms:W3CDTF">2023-03-13T20:49:40Z</dcterms:modified>
</cp:coreProperties>
</file>