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48"/>
  </p:notesMasterIdLst>
  <p:handoutMasterIdLst>
    <p:handoutMasterId r:id="rId49"/>
  </p:handoutMasterIdLst>
  <p:sldIdLst>
    <p:sldId id="256" r:id="rId5"/>
    <p:sldId id="303" r:id="rId6"/>
    <p:sldId id="307" r:id="rId7"/>
    <p:sldId id="308" r:id="rId8"/>
    <p:sldId id="292" r:id="rId9"/>
    <p:sldId id="309" r:id="rId10"/>
    <p:sldId id="293" r:id="rId11"/>
    <p:sldId id="294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269" r:id="rId33"/>
    <p:sldId id="282" r:id="rId34"/>
    <p:sldId id="297" r:id="rId35"/>
    <p:sldId id="330" r:id="rId36"/>
    <p:sldId id="271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40" r:id="rId46"/>
    <p:sldId id="339" r:id="rId47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8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C9DC64E7-57FE-4DAF-ADDD-E08D47A2D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9733D69-DB27-44FF-A953-DFC3C3D95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CA44-12FF-4074-B6D8-505DB15FD871}" type="datetimeFigureOut">
              <a:rPr lang="sk-SK" smtClean="0"/>
              <a:t>28. 3. 2023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702834-D63A-4024-BA25-524EC3E5F5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C31B593-D92D-48BD-AF73-AE42F7B09C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7F7FA-BF92-4BA2-99A4-C0BA51CC0D3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1605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F1084-2626-44A1-89DC-C0636C94A6A5}" type="datetimeFigureOut">
              <a:rPr lang="sk-SK" smtClean="0"/>
              <a:t>28. 3. 2023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A2FBA-3872-4FF0-B93A-44D88D4B466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661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/>
              <a:t>Kliknite sem a upravte štýl predlohy podnadpisov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591E51-561D-418F-A89D-E984992D85CE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 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253AEE-65F7-431A-8CB6-0003D5AF3FC1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28A4D05-9E6B-4A19-8830-148E1E33BB98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952BE2-1D5B-4DFD-AF70-5392CC01C937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33B7565-3248-474C-A6B0-1A0D1AF14533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3F8F49-F488-45FF-ADC9-980D05D1107F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71E05F-8F92-4896-9775-5131004CE160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C726AE-08B7-4C1A-91DD-62BB5C6D410A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Obdĺžni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4D5F01-CF2D-4A4A-9C9B-A6D9A738EB32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B6B36D3-024A-4BF1-8158-A6DF53B21334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symbol obrázka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k-SK"/>
              <a:t>Ak chcete pridať obrázok, kliknite na ikonu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FFCF67-BDDA-4102-8F94-6C9D199D7C40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k-SK"/>
              <a:t>Upraviť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E143FD79-8C54-46AA-9964-8E5B1BDEF921}" type="datetime1">
              <a:rPr lang="sk-SK" smtClean="0"/>
              <a:t>28. 3. 2023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ortune.com/global500/" TargetMode="External"/><Relationship Id="rId2" Type="http://schemas.openxmlformats.org/officeDocument/2006/relationships/hyperlink" Target="http://money.cnn.com/magazines/fortune/global500/2011/full_list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czechinvest.org/investicni-pobidky-no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zechinvest.org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vtp.cz/katalog/?park=90&amp;skraj=B" TargetMode="External"/><Relationship Id="rId3" Type="http://schemas.openxmlformats.org/officeDocument/2006/relationships/hyperlink" Target="http://www.svtp.cz/katalog/?park=74&amp;skraj=B" TargetMode="External"/><Relationship Id="rId7" Type="http://schemas.openxmlformats.org/officeDocument/2006/relationships/hyperlink" Target="http://www.svtp.cz/katalog/?park=34&amp;skraj=B" TargetMode="External"/><Relationship Id="rId2" Type="http://schemas.openxmlformats.org/officeDocument/2006/relationships/hyperlink" Target="http://www.svtp.cz/kata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vtp.cz/katalog/?park=57&amp;skraj=B" TargetMode="External"/><Relationship Id="rId5" Type="http://schemas.openxmlformats.org/officeDocument/2006/relationships/hyperlink" Target="http://www.svtp.cz/katalog/?park=83&amp;skraj=B" TargetMode="External"/><Relationship Id="rId4" Type="http://schemas.openxmlformats.org/officeDocument/2006/relationships/hyperlink" Target="http://www.svtp.cz/katalog/?park=94&amp;skraj=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ĺžni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Obdĺžni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cs-CZ" sz="4500" dirty="0">
                <a:solidFill>
                  <a:schemeClr val="bg1"/>
                </a:solidFill>
              </a:rPr>
              <a:t>Historie moderního průmyslu</a:t>
            </a:r>
            <a:endParaRPr lang="sk-SK" sz="45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b="1" dirty="0"/>
              <a:t>Etapa 3 – Nadnárodní společnosti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Rozhodující význam pro světovou ekonomiku – </a:t>
            </a:r>
            <a:r>
              <a:rPr lang="cs-CZ" sz="1600" b="1" dirty="0"/>
              <a:t>nadnárodní společnosti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Hlavní aktéři globalizace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Hlavní hybatelé globální ekonomiky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Jejich prostorové rozmístění je jedním z řídících mechanismů globální ekonomické integrace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Prostřednictvím jejich geograficky rozšířených sítí  dochází k vytváření globálního pracovního trhu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Dělení podle vnitřní organizace produkční sítě: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Vertikálně integrované </a:t>
            </a:r>
            <a:r>
              <a:rPr lang="cs-CZ" sz="1600" dirty="0"/>
              <a:t>– produkce podniků v konkrétních zemích slouží jako základ pro výrobu v dalších podnicích společnosti v jiných zemích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Horizontálně integrované</a:t>
            </a:r>
            <a:r>
              <a:rPr lang="cs-CZ" sz="1600" dirty="0"/>
              <a:t> – výrobní podniky lokalizovány v různých státech a vyrábějí stejné nebo podobné výrobky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u="sng" dirty="0"/>
              <a:t>Diverzifikované nadnárodní společnosti</a:t>
            </a:r>
            <a:r>
              <a:rPr lang="cs-CZ" sz="1600" dirty="0"/>
              <a:t> – jednotlivé podniky v různých zemích bez větší míry integrace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600" dirty="0"/>
              <a:t>Velký rozvoj od 70. let – nárůst významu řady světových koncernů hl. v rozvojovém světě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Surovinové zdroje, levná pracovní síla -</a:t>
            </a:r>
            <a:r>
              <a:rPr lang="en-US" sz="1600" dirty="0"/>
              <a:t>&gt;</a:t>
            </a:r>
            <a:r>
              <a:rPr lang="cs-CZ" sz="1600" dirty="0"/>
              <a:t> vhodná pracovní i vývozní základna řady produktů pro globální trh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Rozvoj industrializace v rozvojových zemích – avšak nepřirozený a nestal se základem pro ekonomický růst daných zemí (podniky jsou základem vertikální struktury nadnárodní společnosti a ne horizontální)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85676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Největší nadnárodní společnosti – 2020 vs 2015 vs 2005</a:t>
            </a:r>
            <a:endParaRPr lang="sk-SK" sz="3200" b="1" dirty="0"/>
          </a:p>
        </p:txBody>
      </p:sp>
      <p:graphicFrame>
        <p:nvGraphicFramePr>
          <p:cNvPr id="6" name="Tabulka 7">
            <a:extLst>
              <a:ext uri="{FF2B5EF4-FFF2-40B4-BE49-F238E27FC236}">
                <a16:creationId xmlns:a16="http://schemas.microsoft.com/office/drawing/2014/main" id="{3A62BA51-A653-42F7-9C8B-22B0233FE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987961"/>
              </p:ext>
            </p:extLst>
          </p:nvPr>
        </p:nvGraphicFramePr>
        <p:xfrm>
          <a:off x="1380565" y="1914992"/>
          <a:ext cx="8713601" cy="465494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7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3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5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916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dirty="0" err="1"/>
                        <a:t>Poř</a:t>
                      </a:r>
                      <a:r>
                        <a:rPr lang="cs-CZ" sz="1600" b="1" dirty="0"/>
                        <a:t>.</a:t>
                      </a:r>
                      <a:endParaRPr lang="cs-CZ" sz="1600" b="1" dirty="0">
                        <a:solidFill>
                          <a:srgbClr val="666666"/>
                        </a:solidFill>
                        <a:latin typeface="+mn-lt"/>
                      </a:endParaRPr>
                    </a:p>
                  </a:txBody>
                  <a:tcPr marL="0" marR="2446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>
                          <a:solidFill>
                            <a:schemeClr val="tx1"/>
                          </a:solidFill>
                          <a:latin typeface="+mn-lt"/>
                        </a:rPr>
                        <a:t>Společnost (2020)</a:t>
                      </a: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/>
                        <a:t>Tržby</a:t>
                      </a:r>
                      <a:br>
                        <a:rPr lang="cs-CZ" sz="1600" b="1" u="none" dirty="0"/>
                      </a:br>
                      <a:r>
                        <a:rPr lang="cs-CZ" sz="1600" b="1" u="none" dirty="0"/>
                        <a:t>($ </a:t>
                      </a:r>
                      <a:r>
                        <a:rPr lang="cs-CZ" sz="1600" b="1" u="none" dirty="0" err="1"/>
                        <a:t>milliony</a:t>
                      </a:r>
                      <a:r>
                        <a:rPr lang="cs-CZ" sz="1600" b="1" u="none" dirty="0"/>
                        <a:t>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/>
                        <a:t>Společnost </a:t>
                      </a:r>
                      <a:r>
                        <a:rPr lang="cs-CZ" sz="1600" b="1" u="none" dirty="0"/>
                        <a:t>(2015)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/>
                        <a:t>Tržby</a:t>
                      </a:r>
                      <a:br>
                        <a:rPr lang="cs-CZ" sz="1600" b="1" u="none" dirty="0"/>
                      </a:br>
                      <a:r>
                        <a:rPr lang="cs-CZ" sz="1600" b="1" u="none" dirty="0"/>
                        <a:t>($ </a:t>
                      </a:r>
                      <a:r>
                        <a:rPr lang="cs-CZ" sz="1600" b="1" u="none" dirty="0" err="1"/>
                        <a:t>milliony</a:t>
                      </a:r>
                      <a:r>
                        <a:rPr lang="cs-CZ" sz="1600" b="1" u="none" dirty="0"/>
                        <a:t>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446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/>
                        <a:t>Společnost (2005)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21454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Walmart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523 964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Wal-Mart </a:t>
                      </a:r>
                      <a:r>
                        <a:rPr lang="cs-CZ" sz="1600" dirty="0" err="1"/>
                        <a:t>Stores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482 130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Wal</a:t>
                      </a:r>
                      <a:r>
                        <a:rPr lang="cs-CZ" sz="1600" u="none" dirty="0"/>
                        <a:t>-Mart </a:t>
                      </a:r>
                      <a:r>
                        <a:rPr lang="cs-CZ" sz="1600" u="none" dirty="0" err="1"/>
                        <a:t>Stores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2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Sinopec</a:t>
                      </a:r>
                      <a:r>
                        <a:rPr lang="cs-CZ" sz="1600" dirty="0"/>
                        <a:t> Group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407 009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State</a:t>
                      </a:r>
                      <a:r>
                        <a:rPr lang="cs-CZ" sz="1600" baseline="0" dirty="0"/>
                        <a:t> </a:t>
                      </a:r>
                      <a:r>
                        <a:rPr lang="cs-CZ" sz="1600" baseline="0" dirty="0" err="1"/>
                        <a:t>Grid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329 601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BP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State</a:t>
                      </a:r>
                      <a:r>
                        <a:rPr lang="cs-CZ" sz="1600" dirty="0">
                          <a:latin typeface="+mn-lt"/>
                        </a:rPr>
                        <a:t> </a:t>
                      </a:r>
                      <a:r>
                        <a:rPr lang="cs-CZ" sz="1600" dirty="0" err="1">
                          <a:latin typeface="+mn-lt"/>
                        </a:rPr>
                        <a:t>Grid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383 906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China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National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Petroleum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299 271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Exxon</a:t>
                      </a:r>
                      <a:r>
                        <a:rPr lang="cs-CZ" sz="1600" u="none" dirty="0"/>
                        <a:t> Mobil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45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4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China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National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Petroleum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379 130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Sinopec</a:t>
                      </a:r>
                      <a:r>
                        <a:rPr lang="cs-CZ" sz="1600" dirty="0"/>
                        <a:t> Group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294</a:t>
                      </a:r>
                      <a:r>
                        <a:rPr lang="cs-CZ" sz="1600" baseline="0" dirty="0"/>
                        <a:t> 344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Royal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Dutch</a:t>
                      </a:r>
                      <a:r>
                        <a:rPr lang="cs-CZ" sz="1600" u="none" dirty="0"/>
                        <a:t>/</a:t>
                      </a:r>
                      <a:r>
                        <a:rPr lang="cs-CZ" sz="1600" u="none" dirty="0" err="1"/>
                        <a:t>Shell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Group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5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Royal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Dutch</a:t>
                      </a:r>
                      <a:r>
                        <a:rPr lang="cs-CZ" sz="1600" dirty="0"/>
                        <a:t> Shell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352 106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Royal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Dutch</a:t>
                      </a:r>
                      <a:r>
                        <a:rPr lang="cs-CZ" sz="1600" dirty="0"/>
                        <a:t> Shell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272 156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General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Motors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6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Saudi</a:t>
                      </a:r>
                      <a:r>
                        <a:rPr lang="cs-CZ" sz="1600" dirty="0">
                          <a:latin typeface="+mn-lt"/>
                        </a:rPr>
                        <a:t> </a:t>
                      </a:r>
                      <a:r>
                        <a:rPr lang="cs-CZ" sz="1600" dirty="0" err="1">
                          <a:latin typeface="+mn-lt"/>
                        </a:rPr>
                        <a:t>Aramco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329 784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Exxon Mobil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246 204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DaimlerChrysler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7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Volkswagen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282 760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Volkswagen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236 600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Toyota Motor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8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BP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282 616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Toyota Motor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236 592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/>
                        <a:t>Ford Motor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9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Amazon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280 522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Apple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233 715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General</a:t>
                      </a:r>
                      <a:r>
                        <a:rPr lang="cs-CZ" sz="1600" u="none" dirty="0"/>
                        <a:t> </a:t>
                      </a:r>
                      <a:r>
                        <a:rPr lang="cs-CZ" sz="1600" u="none" dirty="0" err="1"/>
                        <a:t>Electric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Toyota Motor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275 288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BP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225 982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dirty="0" err="1"/>
                        <a:t>Total</a:t>
                      </a:r>
                      <a:endParaRPr lang="cs-CZ" sz="160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18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bdélník 9">
            <a:extLst>
              <a:ext uri="{FF2B5EF4-FFF2-40B4-BE49-F238E27FC236}">
                <a16:creationId xmlns:a16="http://schemas.microsoft.com/office/drawing/2014/main" id="{6D5A76D9-8FDB-453C-9CDA-E34D7486A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941" y="6529664"/>
            <a:ext cx="8785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hlinkClick r:id="rId2"/>
              </a:rPr>
              <a:t>http://money.cnn.com/magazines/fortune/global500/2011/full_list/</a:t>
            </a:r>
            <a:r>
              <a:rPr lang="cs-CZ" altLang="cs-CZ" sz="1200"/>
              <a:t>, pro 2015, 2020: </a:t>
            </a:r>
            <a:r>
              <a:rPr lang="cs-CZ" altLang="cs-CZ" sz="1200">
                <a:hlinkClick r:id="rId3"/>
              </a:rPr>
              <a:t>http://fortune.com/global500/</a:t>
            </a:r>
            <a:r>
              <a:rPr lang="cs-CZ" altLang="cs-CZ" sz="12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9658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500, 2015</a:t>
            </a:r>
            <a:endParaRPr lang="sk-SK" sz="4400" b="1" dirty="0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F2416E87-C1AF-4D7A-9642-91E44F77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963738"/>
            <a:ext cx="9842456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654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500, 2020</a:t>
            </a:r>
            <a:endParaRPr lang="sk-SK" sz="4400" b="1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B6C3B262-91F6-4A73-BADD-F2450D41F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66" y="1809750"/>
            <a:ext cx="71913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97965E4-4216-C0A8-400C-4A2BC4098D99}"/>
              </a:ext>
            </a:extLst>
          </p:cNvPr>
          <p:cNvSpPr txBox="1"/>
          <p:nvPr/>
        </p:nvSpPr>
        <p:spPr>
          <a:xfrm>
            <a:off x="7521389" y="6305463"/>
            <a:ext cx="4670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/>
              <a:t>https://fortune.com/franchise-list-page/visualize-the-global-500-2022/</a:t>
            </a:r>
          </a:p>
        </p:txBody>
      </p:sp>
    </p:spTree>
    <p:extLst>
      <p:ext uri="{BB962C8B-B14F-4D97-AF65-F5344CB8AC3E}">
        <p14:creationId xmlns:p14="http://schemas.microsoft.com/office/powerpoint/2010/main" val="335341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2020, Evropa</a:t>
            </a:r>
            <a:endParaRPr lang="sk-SK" sz="4400" b="1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428B30BF-2EAA-46A2-8B22-24F8BEA8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01" y="1715956"/>
            <a:ext cx="8005763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68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E71CB9-99B9-4FA4-967D-8088BABF0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" y="591671"/>
            <a:ext cx="61388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0B3080-9CC0-4986-A38D-0BCBAB693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524250"/>
            <a:ext cx="601186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3874C5B-A3F8-4ACB-948B-73B1344A7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21" y="6220386"/>
            <a:ext cx="307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/>
              <a:t>https://qlik.fortune.com/global500/</a:t>
            </a:r>
          </a:p>
        </p:txBody>
      </p:sp>
    </p:spTree>
    <p:extLst>
      <p:ext uri="{BB962C8B-B14F-4D97-AF65-F5344CB8AC3E}">
        <p14:creationId xmlns:p14="http://schemas.microsoft.com/office/powerpoint/2010/main" val="102285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Nadnárodní společnosti jsou úzce spojeny </a:t>
            </a:r>
            <a:r>
              <a:rPr lang="cs-CZ" sz="1800" b="1" dirty="0"/>
              <a:t>s přímými zahraničními investicemi </a:t>
            </a:r>
            <a:r>
              <a:rPr lang="cs-CZ" sz="1800" dirty="0"/>
              <a:t>(PZI)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Záměr rezidenta jedné ekonomiky (přímý investor) získat trvalou účast v subjektu, který je rezidentem v ekonomice jiné než ekonomika investora (přímá investice)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Trvalá účast implikuje existenci dlouhodobého vztahu mezi přímým investorem a přímou investicí a významný vliv na řízení podniku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Dělení zahraničních investic </a:t>
            </a:r>
            <a:r>
              <a:rPr lang="cs-CZ" sz="1800" u="sng" dirty="0"/>
              <a:t>podle způsobu vstupu zahraničního investora do hostitelské ekonomiky</a:t>
            </a:r>
            <a:r>
              <a:rPr lang="cs-CZ" sz="1800" dirty="0"/>
              <a:t>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u="sng" dirty="0"/>
              <a:t>Investice na zelené louce (</a:t>
            </a:r>
            <a:r>
              <a:rPr lang="cs-CZ" sz="1800" u="sng" dirty="0" err="1"/>
              <a:t>greenfield</a:t>
            </a:r>
            <a:r>
              <a:rPr lang="cs-CZ" sz="1800" u="sng" dirty="0"/>
              <a:t>)</a:t>
            </a:r>
            <a:r>
              <a:rPr lang="cs-CZ" sz="1800" dirty="0"/>
              <a:t> – investice do nových lokalit,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u="sng" dirty="0"/>
              <a:t>Fúze a akvizice </a:t>
            </a:r>
            <a:r>
              <a:rPr lang="cs-CZ" sz="1800" dirty="0"/>
              <a:t>– investice do existujících aktiv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</a:t>
            </a:r>
            <a:r>
              <a:rPr lang="cs-CZ" sz="1800" u="sng" dirty="0"/>
              <a:t>brownfield</a:t>
            </a:r>
            <a:r>
              <a:rPr lang="cs-CZ" sz="1800" dirty="0"/>
              <a:t>“ investice 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specifický případ, investice do stávajících aktiv za účelem restrukturalizace nebo změny výrobních aktivit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typické pro tranzitní ekonomiky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Vstupní investice obvykle doprovázena návaznými masivnímu investicemi souvisejícími s restrukturalizací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i="1" dirty="0"/>
              <a:t>PZI mají přímou souvislost s regionální politikou a regionálním rozvojem v ČR</a:t>
            </a:r>
          </a:p>
        </p:txBody>
      </p:sp>
    </p:spTree>
    <p:extLst>
      <p:ext uri="{BB962C8B-B14F-4D97-AF65-F5344CB8AC3E}">
        <p14:creationId xmlns:p14="http://schemas.microsoft.com/office/powerpoint/2010/main" val="313014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E9758B-E361-4084-8D9F-729FA6C4A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FCFDFBC-E11D-42D0-9C5E-A58E28A21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25" y="2907815"/>
            <a:ext cx="4962525" cy="25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/>
              <a:t>Nárůst PZI je v posledních 10 letech významný</a:t>
            </a:r>
          </a:p>
          <a:p>
            <a:pPr eaLnBrk="1" hangingPunct="1"/>
            <a:r>
              <a:rPr lang="cs-CZ" altLang="cs-CZ"/>
              <a:t>Velkou měrou se podílí rychle se rozvíjející státy (Čína, Indie, Brazílie, Mexiko…), ale i tranzitní středo- a východoevropské ekonomiky</a:t>
            </a:r>
          </a:p>
          <a:p>
            <a:pPr eaLnBrk="1" hangingPunct="1"/>
            <a:r>
              <a:rPr lang="cs-CZ" altLang="cs-CZ"/>
              <a:t>ČR – masivní nárůst PZI po r. 1998 v souvislosti s přijetím investičních pobídek</a:t>
            </a:r>
          </a:p>
          <a:p>
            <a:pPr eaLnBrk="1" hangingPunct="1"/>
            <a:r>
              <a:rPr lang="cs-CZ" altLang="cs-CZ"/>
              <a:t>Největší podíl PZI realizován v rozvinutých ekonomikách – vyšší podíl fúzí a akvizic (typický jev globalizující se ekonomiky)</a:t>
            </a:r>
          </a:p>
        </p:txBody>
      </p:sp>
    </p:spTree>
    <p:extLst>
      <p:ext uri="{BB962C8B-B14F-4D97-AF65-F5344CB8AC3E}">
        <p14:creationId xmlns:p14="http://schemas.microsoft.com/office/powerpoint/2010/main" val="41371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(2008)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0BBA23C-BBE1-43CA-9682-8689FC957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15961" r="27654" b="6520"/>
          <a:stretch>
            <a:fillRect/>
          </a:stretch>
        </p:blipFill>
        <p:spPr bwMode="auto">
          <a:xfrm>
            <a:off x="8031955" y="833437"/>
            <a:ext cx="41052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C3785D8-923A-43B1-B147-EDC782F4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t="13008" r="28244" b="10950"/>
          <a:stretch>
            <a:fillRect/>
          </a:stretch>
        </p:blipFill>
        <p:spPr bwMode="auto">
          <a:xfrm>
            <a:off x="4149412" y="833437"/>
            <a:ext cx="3995737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70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</a:t>
            </a:r>
            <a:r>
              <a:rPr lang="cs-CZ" altLang="cs-CZ" sz="3600" dirty="0">
                <a:solidFill>
                  <a:srgbClr val="FFFFFF"/>
                </a:solidFill>
              </a:rPr>
              <a:t>11</a:t>
            </a:r>
            <a:r>
              <a:rPr lang="en-US" altLang="cs-CZ" sz="3600" dirty="0">
                <a:solidFill>
                  <a:srgbClr val="FFFFFF"/>
                </a:solidFill>
              </a:rPr>
              <a:t>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96B2EB3-3D67-4676-AFD7-221EECAC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059" y="785812"/>
            <a:ext cx="387508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E81F463-D635-48D3-B144-348AF489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15961" r="27654" b="6520"/>
          <a:stretch>
            <a:fillRect/>
          </a:stretch>
        </p:blipFill>
        <p:spPr bwMode="auto">
          <a:xfrm>
            <a:off x="7945150" y="833436"/>
            <a:ext cx="41052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04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B6184B80-F899-41C3-A282-16F69E34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742950"/>
            <a:ext cx="8153400" cy="990600"/>
          </a:xfrm>
        </p:spPr>
        <p:txBody>
          <a:bodyPr>
            <a:normAutofit/>
          </a:bodyPr>
          <a:lstStyle/>
          <a:p>
            <a:r>
              <a:rPr lang="cs-CZ" altLang="cs-CZ" sz="4800" b="1" dirty="0"/>
              <a:t>Úvod</a:t>
            </a:r>
          </a:p>
        </p:txBody>
      </p:sp>
      <p:pic>
        <p:nvPicPr>
          <p:cNvPr id="10243" name="Obrázek 4">
            <a:extLst>
              <a:ext uri="{FF2B5EF4-FFF2-40B4-BE49-F238E27FC236}">
                <a16:creationId xmlns:a16="http://schemas.microsoft.com/office/drawing/2014/main" id="{3F2B4E2B-5913-4137-8155-C8157C5F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25504" r="38918" b="9325"/>
          <a:stretch>
            <a:fillRect/>
          </a:stretch>
        </p:blipFill>
        <p:spPr bwMode="auto">
          <a:xfrm>
            <a:off x="3413919" y="2225675"/>
            <a:ext cx="5005388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5">
            <a:extLst>
              <a:ext uri="{FF2B5EF4-FFF2-40B4-BE49-F238E27FC236}">
                <a16:creationId xmlns:a16="http://schemas.microsoft.com/office/drawing/2014/main" id="{525544DE-7BBF-49D6-86CB-6BE9A0203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" y="1858170"/>
            <a:ext cx="611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Vztah geografického tématu a obsahu GV (Hofmann, 2020)</a:t>
            </a:r>
            <a:endParaRPr lang="cs-CZ" alt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2DD79F0-6415-44F0-8BB9-9FBC53B8840B}"/>
              </a:ext>
            </a:extLst>
          </p:cNvPr>
          <p:cNvSpPr/>
          <p:nvPr/>
        </p:nvSpPr>
        <p:spPr>
          <a:xfrm>
            <a:off x="5298282" y="3872297"/>
            <a:ext cx="1331912" cy="1223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200" b="1" dirty="0"/>
              <a:t>PRŮMYSL</a:t>
            </a:r>
          </a:p>
        </p:txBody>
      </p:sp>
      <p:sp>
        <p:nvSpPr>
          <p:cNvPr id="9" name="Šipka doprava 8">
            <a:extLst>
              <a:ext uri="{FF2B5EF4-FFF2-40B4-BE49-F238E27FC236}">
                <a16:creationId xmlns:a16="http://schemas.microsoft.com/office/drawing/2014/main" id="{DE5EEC2B-2E98-402D-9E85-17053A8FBBCF}"/>
              </a:ext>
            </a:extLst>
          </p:cNvPr>
          <p:cNvSpPr/>
          <p:nvPr/>
        </p:nvSpPr>
        <p:spPr>
          <a:xfrm flipH="1">
            <a:off x="8022432" y="3089275"/>
            <a:ext cx="1439862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</a:t>
            </a:r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4DCA24D7-B4F2-45B9-910A-EC4968579883}"/>
              </a:ext>
            </a:extLst>
          </p:cNvPr>
          <p:cNvSpPr/>
          <p:nvPr/>
        </p:nvSpPr>
        <p:spPr>
          <a:xfrm flipH="1">
            <a:off x="8384382" y="4673600"/>
            <a:ext cx="1439862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</a:t>
            </a:r>
          </a:p>
        </p:txBody>
      </p:sp>
      <p:sp>
        <p:nvSpPr>
          <p:cNvPr id="12" name="Šipka doprava 11">
            <a:extLst>
              <a:ext uri="{FF2B5EF4-FFF2-40B4-BE49-F238E27FC236}">
                <a16:creationId xmlns:a16="http://schemas.microsoft.com/office/drawing/2014/main" id="{7DA4775E-8534-4DA3-876E-820D789DCEE0}"/>
              </a:ext>
            </a:extLst>
          </p:cNvPr>
          <p:cNvSpPr/>
          <p:nvPr/>
        </p:nvSpPr>
        <p:spPr>
          <a:xfrm flipH="1">
            <a:off x="7301708" y="5969000"/>
            <a:ext cx="17287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GVS, cvičení</a:t>
            </a:r>
          </a:p>
        </p:txBody>
      </p:sp>
      <p:sp>
        <p:nvSpPr>
          <p:cNvPr id="13" name="Šipka doprava 12">
            <a:extLst>
              <a:ext uri="{FF2B5EF4-FFF2-40B4-BE49-F238E27FC236}">
                <a16:creationId xmlns:a16="http://schemas.microsoft.com/office/drawing/2014/main" id="{7F051221-2273-4172-992D-5D08BC1EB869}"/>
              </a:ext>
            </a:extLst>
          </p:cNvPr>
          <p:cNvSpPr/>
          <p:nvPr/>
        </p:nvSpPr>
        <p:spPr>
          <a:xfrm>
            <a:off x="2802733" y="5969000"/>
            <a:ext cx="16906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SG ČR, 4. roč.</a:t>
            </a:r>
          </a:p>
        </p:txBody>
      </p:sp>
      <p:sp>
        <p:nvSpPr>
          <p:cNvPr id="14" name="Šipka doprava 13">
            <a:extLst>
              <a:ext uri="{FF2B5EF4-FFF2-40B4-BE49-F238E27FC236}">
                <a16:creationId xmlns:a16="http://schemas.microsoft.com/office/drawing/2014/main" id="{8AFD6EB1-F58B-484C-AF62-238808612E4D}"/>
              </a:ext>
            </a:extLst>
          </p:cNvPr>
          <p:cNvSpPr/>
          <p:nvPr/>
        </p:nvSpPr>
        <p:spPr>
          <a:xfrm>
            <a:off x="1505744" y="4614862"/>
            <a:ext cx="205105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/>
              <a:t>GVS, RG světa, 4. roč.</a:t>
            </a:r>
          </a:p>
        </p:txBody>
      </p:sp>
      <p:sp>
        <p:nvSpPr>
          <p:cNvPr id="15" name="Šipka doprava 14">
            <a:extLst>
              <a:ext uri="{FF2B5EF4-FFF2-40B4-BE49-F238E27FC236}">
                <a16:creationId xmlns:a16="http://schemas.microsoft.com/office/drawing/2014/main" id="{F10E5606-7DC6-48F4-A8FF-74FC7BEB7134}"/>
              </a:ext>
            </a:extLst>
          </p:cNvPr>
          <p:cNvSpPr/>
          <p:nvPr/>
        </p:nvSpPr>
        <p:spPr>
          <a:xfrm>
            <a:off x="2142333" y="3132137"/>
            <a:ext cx="1690687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FG</a:t>
            </a:r>
          </a:p>
        </p:txBody>
      </p:sp>
      <p:sp>
        <p:nvSpPr>
          <p:cNvPr id="16" name="Šipka doprava 15">
            <a:extLst>
              <a:ext uri="{FF2B5EF4-FFF2-40B4-BE49-F238E27FC236}">
                <a16:creationId xmlns:a16="http://schemas.microsoft.com/office/drawing/2014/main" id="{BE2FEF8E-CF4C-469C-AA62-F5DC4DD7E4B7}"/>
              </a:ext>
            </a:extLst>
          </p:cNvPr>
          <p:cNvSpPr/>
          <p:nvPr/>
        </p:nvSpPr>
        <p:spPr>
          <a:xfrm>
            <a:off x="3631408" y="2165350"/>
            <a:ext cx="1690687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/>
              <a:t>GIS – tvorba map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4FA37E-2ADD-4392-ABF7-BEC52F56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7C8882-E65C-41F2-89EE-DF6B3880E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7366A-80E6-4BCF-86B8-2B50069C0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3600" dirty="0">
                <a:solidFill>
                  <a:srgbClr val="FFFFFF"/>
                </a:solidFill>
              </a:rPr>
              <a:t>Etapa 3 – PZI – ČR (20</a:t>
            </a:r>
            <a:r>
              <a:rPr lang="cs-CZ" altLang="cs-CZ" sz="3600" dirty="0">
                <a:solidFill>
                  <a:srgbClr val="FFFFFF"/>
                </a:solidFill>
              </a:rPr>
              <a:t>14</a:t>
            </a:r>
            <a:r>
              <a:rPr lang="en-US" altLang="cs-CZ" sz="3600" dirty="0">
                <a:solidFill>
                  <a:srgbClr val="FFFFFF"/>
                </a:solidFill>
              </a:rPr>
              <a:t>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3" name="Obrázek 7">
            <a:extLst>
              <a:ext uri="{FF2B5EF4-FFF2-40B4-BE49-F238E27FC236}">
                <a16:creationId xmlns:a16="http://schemas.microsoft.com/office/drawing/2014/main" id="{92E2ACC6-29A5-4CDA-B1DB-FE228EE11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90" y="839434"/>
            <a:ext cx="4121935" cy="248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6">
            <a:extLst>
              <a:ext uri="{FF2B5EF4-FFF2-40B4-BE49-F238E27FC236}">
                <a16:creationId xmlns:a16="http://schemas.microsoft.com/office/drawing/2014/main" id="{63984B9C-D4F0-4E1D-B129-C50C95946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12" y="3619939"/>
            <a:ext cx="4164012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5">
            <a:extLst>
              <a:ext uri="{FF2B5EF4-FFF2-40B4-BE49-F238E27FC236}">
                <a16:creationId xmlns:a16="http://schemas.microsoft.com/office/drawing/2014/main" id="{9C8B6564-4C47-44B9-A89A-6AE22EE3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15" y="763148"/>
            <a:ext cx="4026817" cy="285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4">
            <a:extLst>
              <a:ext uri="{FF2B5EF4-FFF2-40B4-BE49-F238E27FC236}">
                <a16:creationId xmlns:a16="http://schemas.microsoft.com/office/drawing/2014/main" id="{6A927093-EC50-44F1-8A90-5BA3D8DBC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15" y="3730016"/>
            <a:ext cx="3918819" cy="261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25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6" name="Obdélník 7">
            <a:extLst>
              <a:ext uri="{FF2B5EF4-FFF2-40B4-BE49-F238E27FC236}">
                <a16:creationId xmlns:a16="http://schemas.microsoft.com/office/drawing/2014/main" id="{EAC398A3-58A9-4C80-A2E0-804BA50AC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65500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hlinkClick r:id="rId2"/>
              </a:rPr>
              <a:t>http://czechinvest.org/investicni-pobidky-nove</a:t>
            </a:r>
            <a:r>
              <a:rPr lang="cs-CZ" altLang="cs-CZ" sz="1400" dirty="0"/>
              <a:t> </a:t>
            </a: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2D3710CF-B68B-460B-99AC-F3FC2660B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300406"/>
            <a:ext cx="91122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AF95F906-8FD9-45EB-A016-D7DB742C2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800093"/>
            <a:ext cx="91440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22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pic>
        <p:nvPicPr>
          <p:cNvPr id="9" name="Obrázek 4">
            <a:extLst>
              <a:ext uri="{FF2B5EF4-FFF2-40B4-BE49-F238E27FC236}">
                <a16:creationId xmlns:a16="http://schemas.microsoft.com/office/drawing/2014/main" id="{4262BB6A-37A4-4BFF-A32C-A2AF24AF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1809750"/>
            <a:ext cx="8208561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929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 zvýšení konkurenceschopnosti českého průmyslu přistoupila vláda ČR v roce 1998 k zavedení systému investičních pobídek pro zahraniční i domácí investory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Realizační organizací pro zavádění systému investičních pobídek je Ministerstvem průmyslu a obchodu založená agentura </a:t>
            </a:r>
            <a:r>
              <a:rPr lang="cs-CZ" sz="1800" b="1" dirty="0"/>
              <a:t>CzechInvest </a:t>
            </a:r>
            <a:r>
              <a:rPr lang="cs-CZ" sz="1800" dirty="0"/>
              <a:t>(</a:t>
            </a:r>
            <a:r>
              <a:rPr lang="cs-CZ" sz="1800" dirty="0">
                <a:hlinkClick r:id="rId2"/>
              </a:rPr>
              <a:t>www.czechinvest.org</a:t>
            </a:r>
            <a:r>
              <a:rPr lang="cs-CZ" sz="1800" dirty="0"/>
              <a:t>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Právní úprava investičních pobídek: </a:t>
            </a:r>
            <a:r>
              <a:rPr lang="cs-CZ" sz="1800" b="1" dirty="0"/>
              <a:t>zákon č. 72/2000 Sb., o investičních pobídkách </a:t>
            </a:r>
            <a:r>
              <a:rPr lang="cs-CZ" sz="1800" dirty="0"/>
              <a:t>ve znění pozdějších předpisů</a:t>
            </a:r>
          </a:p>
          <a:p>
            <a:pPr marL="361950" indent="-36195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Investičními pobídkami se rozumí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 slevy na daních z příjmů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převod technicky vybaveného území za zvýhodněnou cenu,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c) hmotná podpora vytváření nových pracovních míst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d) hmotná podpora rekvalifikace nebo školení zaměstnanců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e) převod pozemků podle zvláštního právního předpisu, evidovaných v katastru nemovitostí jako zemědělské pozemky a převod ostatních druhů pozemků, a to za ceny zjištěné podle zvláštního právního předpisu účinného ke dni uzavření smlouvy o převodu</a:t>
            </a:r>
          </a:p>
        </p:txBody>
      </p:sp>
    </p:spTree>
    <p:extLst>
      <p:ext uri="{BB962C8B-B14F-4D97-AF65-F5344CB8AC3E}">
        <p14:creationId xmlns:p14="http://schemas.microsoft.com/office/powerpoint/2010/main" val="3463785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266700" indent="-2667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Právnické nebo fyzické osobě lze investiční pobídku poskytnout, pokud prokáže, že může splnit všeobecné podmínky stanovené tímto zákonem a zvláštní podmínky stanovené zvláštními právními předpisy.</a:t>
            </a:r>
            <a:br>
              <a:rPr lang="cs-CZ" sz="1700" dirty="0"/>
            </a:br>
            <a:r>
              <a:rPr lang="cs-CZ" sz="1700" dirty="0"/>
              <a:t>Všeobecnými podmínkami jsou: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a) zavedení nové výroby nebo rozšíření stávající výroby,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b) vynaložení prostředků do oborů zpracovatelského průmyslu</a:t>
            </a:r>
            <a:r>
              <a:rPr lang="cs-CZ" sz="1700" dirty="0"/>
              <a:t>; za zpracovatelský průmysl se nepovažuje dobývání nerostných surovin, výroba a rozvod elektřiny, plynu a vody, stavebnictví, opravy motorových vozidel, obchod a ostatní služby, doprava a zemědělství,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c) pořízení strojního zařízení za tržní cenu</a:t>
            </a:r>
            <a:r>
              <a:rPr lang="cs-CZ" sz="1700" dirty="0"/>
              <a:t>, určeného pro výrobní účely a vyrobeného ne více než 2 roky před pořízením; hodnota tohoto strojního zařízení musí tvořit nejméně 60 % celkové hodnoty pořízeného dlouhodobého hmotného a nehmotného </a:t>
            </a:r>
            <a:r>
              <a:rPr lang="cs-CZ" sz="1700"/>
              <a:t>majetku,</a:t>
            </a:r>
            <a:endParaRPr lang="cs-CZ" sz="1700" b="1" dirty="0"/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/>
              <a:t>d</a:t>
            </a:r>
            <a:r>
              <a:rPr lang="cs-CZ" sz="1700" b="1" dirty="0"/>
              <a:t>) šetrnost výroby, činností, procesů, stavby nebo zařízení k životnímu prostředí,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e) pořízení dlouhodobého hmotného a nehmotného majetku nejméně v částce 100 000 000 Kč, přičemž nejméně částka 50 000 000 Kč musí být financována z vlastního kapitálu </a:t>
            </a:r>
            <a:r>
              <a:rPr lang="cs-CZ" sz="1700" dirty="0"/>
              <a:t>právnické osoby nebo vlastními prostředky fyzické osoby; za splnění této podmínky se nepovažuje vynaložení investičních prostředků vytvořených ze zisku dosaženého z investiční akce posuzované pro účely poskytnutí veřejné podpory</a:t>
            </a:r>
          </a:p>
        </p:txBody>
      </p:sp>
    </p:spTree>
    <p:extLst>
      <p:ext uri="{BB962C8B-B14F-4D97-AF65-F5344CB8AC3E}">
        <p14:creationId xmlns:p14="http://schemas.microsoft.com/office/powerpoint/2010/main" val="3383634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>
            <a:extLst>
              <a:ext uri="{FF2B5EF4-FFF2-40B4-BE49-F238E27FC236}">
                <a16:creationId xmlns:a16="http://schemas.microsoft.com/office/drawing/2014/main" id="{0A4AD6C3-F784-49D5-9099-5208ED7D6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54" y="629424"/>
            <a:ext cx="9641541" cy="622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292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B7F859C1-8B38-4A62-88E5-B4F753FE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989139"/>
            <a:ext cx="76962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08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BC4F77-34E6-40CE-BF3B-6620C660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18071"/>
            <a:ext cx="8124825" cy="503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65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b="1" dirty="0"/>
              <a:t>Podnikatelská / průmyslová zóna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Ucelené území vymezené v závazné části schváleného územního plánu velkého územního celku či schváleného územního plánu obce jako území současně zastavěné</a:t>
            </a:r>
            <a:r>
              <a:rPr lang="cs-CZ" altLang="cs-CZ" sz="2400" b="1" dirty="0"/>
              <a:t> </a:t>
            </a:r>
            <a:r>
              <a:rPr lang="cs-CZ" altLang="cs-CZ" sz="2400" dirty="0"/>
              <a:t>převážně objekty </a:t>
            </a:r>
            <a:r>
              <a:rPr lang="cs-CZ" altLang="cs-CZ" sz="2400" b="1" dirty="0"/>
              <a:t>pro průmyslovou výrobu, obchod, služby </a:t>
            </a:r>
            <a:r>
              <a:rPr lang="cs-CZ" altLang="cs-CZ" sz="2400" dirty="0"/>
              <a:t>nebo jako zastavitelné</a:t>
            </a:r>
            <a:r>
              <a:rPr lang="cs-CZ" altLang="cs-CZ" sz="2400" b="1" dirty="0"/>
              <a:t> </a:t>
            </a:r>
            <a:r>
              <a:rPr lang="cs-CZ" altLang="cs-CZ" sz="2400" dirty="0"/>
              <a:t>území vhodné převážně pro umísťování průmyslové výroby, obchodu, služeb.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600" i="1" dirty="0"/>
              <a:t>	(podle </a:t>
            </a:r>
            <a:r>
              <a:rPr lang="en-US" altLang="cs-CZ" sz="1600" i="1" dirty="0" err="1"/>
              <a:t>zákona</a:t>
            </a:r>
            <a:r>
              <a:rPr lang="en-US" altLang="cs-CZ" sz="1600" i="1" dirty="0"/>
              <a:t> č. 50/1976 Sb., o </a:t>
            </a:r>
            <a:r>
              <a:rPr lang="en-US" altLang="cs-CZ" sz="1600" i="1" dirty="0" err="1"/>
              <a:t>územním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plánování</a:t>
            </a:r>
            <a:r>
              <a:rPr lang="en-US" altLang="cs-CZ" sz="1600" i="1" dirty="0"/>
              <a:t> a </a:t>
            </a:r>
            <a:r>
              <a:rPr lang="en-US" altLang="cs-CZ" sz="1600" i="1" dirty="0" err="1"/>
              <a:t>stavebním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řádu</a:t>
            </a:r>
            <a:r>
              <a:rPr lang="en-US" altLang="cs-CZ" sz="1600" i="1" dirty="0"/>
              <a:t>, </a:t>
            </a:r>
            <a:r>
              <a:rPr lang="en-US" altLang="cs-CZ" sz="1600" i="1" dirty="0" err="1"/>
              <a:t>ve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znění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pozdějších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předpisů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43040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odpořené průmyslové zony">
            <a:extLst>
              <a:ext uri="{FF2B5EF4-FFF2-40B4-BE49-F238E27FC236}">
                <a16:creationId xmlns:a16="http://schemas.microsoft.com/office/drawing/2014/main" id="{6DF97445-4A9D-4485-AED6-5B6C08C3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b="4185"/>
          <a:stretch>
            <a:fillRect/>
          </a:stretch>
        </p:blipFill>
        <p:spPr bwMode="auto">
          <a:xfrm>
            <a:off x="2351089" y="1"/>
            <a:ext cx="7488237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B1BED0A9-3D5C-491A-9996-A453059FF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4395788"/>
            <a:ext cx="846137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 b="1">
                <a:cs typeface="Times New Roman" panose="02020603050405020304" pitchFamily="18" charset="0"/>
              </a:rPr>
              <a:t>Podpořené průmyslové zóny od roku 1998 (Czechinvest)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Český Krumlov,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Prachatice,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Písek,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Blatná,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Domažlice,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Stod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, 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Plzeň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Ostrov,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Podbořany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Žatec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Klášterec nad Ohří, 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Chomutov,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Most,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Lovosice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Přestanov,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Ústí nad Labem,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Rumburk,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Liberec,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Slaný,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Tuchlovice,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Kladno,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Unhošť,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Zdice,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Žebrák,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Zlatníky-Hodkovice,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Poříčany,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Zruč nad Sázavou,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Kutná Hora (3)*,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Kolín,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Velim,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Nymburk,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Mladá Boleslav,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Jičín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Hořice,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Vrchlabí,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Trutnov,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Kvasiny,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Chrudim,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Svitavy,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Moravská Třebová,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Ždírec nad Doubravou,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Havlíčkův Brod,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Pelhřimov,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Kamenice nad Lipou,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Třebíč,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Velké Meziříčí,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Žďár nad Sázavou, </a:t>
            </a:r>
            <a:r>
              <a:rPr lang="cs-CZ" altLang="cs-CZ" sz="1300" b="1">
                <a:solidFill>
                  <a:srgbClr val="FF0000"/>
                </a:solidFill>
                <a:cs typeface="Times New Roman" panose="02020603050405020304" pitchFamily="18" charset="0"/>
              </a:rPr>
              <a:t>48</a:t>
            </a:r>
            <a:r>
              <a:rPr lang="cs-CZ" altLang="cs-CZ" sz="1300">
                <a:solidFill>
                  <a:srgbClr val="FF0000"/>
                </a:solidFill>
                <a:cs typeface="Times New Roman" panose="02020603050405020304" pitchFamily="18" charset="0"/>
              </a:rPr>
              <a:t> Bystřice nad Pernštejnem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Blansko,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Brno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Pohořelice,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Mikulov,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Velké Pavlovice,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Vyškov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Brankovice,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Hodonín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Staré Město,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Zlín,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Vsetín,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Holešov,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Valašské Meziříčí,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Hranice,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Velká Bystřice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Olomouc (3)*,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Uničov,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Šumperk,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Mošnov,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Paskov,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Ostrava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Frýdek - Místek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Nošovice,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Třanovice,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Třinec,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Český Těšín,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Karviná,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Krnov</a:t>
            </a:r>
            <a:endParaRPr lang="cs-CZ" alt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Úvod do geografie průmyslu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Průmyslová výroba je součást světového ekonomického systému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Průmyslová výroba je ovlivňována a ovlivňuje hospodářskou strukturu každého ekonomického systému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Vývoj průmyslu odráží změny  strategického zaměření výroby, které jsou svázány s aktuální úrovní technického pokroku, poptávkou a organizací výroby =</a:t>
            </a:r>
            <a:r>
              <a:rPr lang="en-US" sz="2200" dirty="0"/>
              <a:t>&gt;</a:t>
            </a:r>
            <a:r>
              <a:rPr lang="cs-CZ" sz="2200" dirty="0"/>
              <a:t> výsledkem je odvětvová struktura a prostorová diferenciace výroby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2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Fáze „moderního“ průmyslu: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Manufaktury a vznik moderních průmyslových podniků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Fordismus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 err="1"/>
              <a:t>Postfordismus</a:t>
            </a:r>
            <a:r>
              <a:rPr lang="cs-CZ" sz="2200" dirty="0"/>
              <a:t> / postmodernismus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180093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délník 4">
            <a:extLst>
              <a:ext uri="{FF2B5EF4-FFF2-40B4-BE49-F238E27FC236}">
                <a16:creationId xmlns:a16="http://schemas.microsoft.com/office/drawing/2014/main" id="{9A98FE73-99CA-47A4-BC99-208B2FE6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43664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Černovická terasa, Brno</a:t>
            </a: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E19FD21B-25E3-41F2-AF8F-BE182AA4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17699" r="7080" b="5972"/>
          <a:stretch>
            <a:fillRect/>
          </a:stretch>
        </p:blipFill>
        <p:spPr bwMode="auto">
          <a:xfrm>
            <a:off x="1524001" y="0"/>
            <a:ext cx="9166225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délník 4">
            <a:extLst>
              <a:ext uri="{FF2B5EF4-FFF2-40B4-BE49-F238E27FC236}">
                <a16:creationId xmlns:a16="http://schemas.microsoft.com/office/drawing/2014/main" id="{9CD42A29-6B11-4E06-AFAD-78D96B2D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43664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Černovická terasa, Brno</a:t>
            </a: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4D3BA307-C244-4AF9-BAE0-DAC1F844F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-20638"/>
            <a:ext cx="7954962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CTPARK</a:t>
            </a:r>
            <a:endParaRPr lang="sk-SK" sz="4400" b="1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D22EFEDB-9B6F-4E43-A97A-09297D99C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07" y="1849157"/>
            <a:ext cx="8254539" cy="46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2">
            <a:extLst>
              <a:ext uri="{FF2B5EF4-FFF2-40B4-BE49-F238E27FC236}">
                <a16:creationId xmlns:a16="http://schemas.microsoft.com/office/drawing/2014/main" id="{DBC8F03A-37B0-42DC-BBC7-ADE55E3C8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6488113"/>
            <a:ext cx="825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https://www.ctp.eu/industrial-warehouse-office-finder/?filter-availableonly=false/</a:t>
            </a:r>
          </a:p>
        </p:txBody>
      </p:sp>
    </p:spTree>
    <p:extLst>
      <p:ext uri="{BB962C8B-B14F-4D97-AF65-F5344CB8AC3E}">
        <p14:creationId xmlns:p14="http://schemas.microsoft.com/office/powerpoint/2010/main" val="2351788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3" descr="2006-silicon-valley-guide.jpg">
            <a:extLst>
              <a:ext uri="{FF2B5EF4-FFF2-40B4-BE49-F238E27FC236}">
                <a16:creationId xmlns:a16="http://schemas.microsoft.com/office/drawing/2014/main" id="{D258D30A-ABF1-40EB-B453-F5EAE5D0C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6" y="0"/>
            <a:ext cx="4506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bdélník 4">
            <a:extLst>
              <a:ext uri="{FF2B5EF4-FFF2-40B4-BE49-F238E27FC236}">
                <a16:creationId xmlns:a16="http://schemas.microsoft.com/office/drawing/2014/main" id="{DB8E1763-A7F4-460D-8ED3-9224ED32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888" y="1860550"/>
            <a:ext cx="6684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Nejjižnější část sanfranciského pobřeží v S Kalifornii ve USA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Název z r. 1971 – v americkém časopise </a:t>
            </a:r>
            <a:r>
              <a:rPr lang="cs-CZ" dirty="0" err="1">
                <a:latin typeface="Arial" charset="0"/>
                <a:cs typeface="Arial" charset="0"/>
              </a:rPr>
              <a:t>Electronic</a:t>
            </a:r>
            <a:r>
              <a:rPr lang="cs-CZ" dirty="0">
                <a:latin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cs typeface="Arial" charset="0"/>
              </a:rPr>
              <a:t>News</a:t>
            </a:r>
            <a:r>
              <a:rPr lang="cs-CZ" dirty="0">
                <a:latin typeface="Arial" charset="0"/>
                <a:cs typeface="Arial" charset="0"/>
              </a:rPr>
              <a:t> začala vycházet týdenní rubrika „Silicon </a:t>
            </a:r>
            <a:r>
              <a:rPr lang="cs-CZ" dirty="0" err="1">
                <a:latin typeface="Arial" charset="0"/>
                <a:cs typeface="Arial" charset="0"/>
              </a:rPr>
              <a:t>Valley</a:t>
            </a:r>
            <a:r>
              <a:rPr lang="cs-CZ" dirty="0">
                <a:latin typeface="Arial" charset="0"/>
                <a:cs typeface="Arial" charset="0"/>
              </a:rPr>
              <a:t> USA“ o velké koncentraci společností zabývajících se křemíkovými mikročipy a počítači 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Silicon </a:t>
            </a:r>
            <a:r>
              <a:rPr lang="cs-CZ" dirty="0" err="1">
                <a:latin typeface="Arial" charset="0"/>
                <a:cs typeface="Arial" charset="0"/>
              </a:rPr>
              <a:t>Valley</a:t>
            </a:r>
            <a:r>
              <a:rPr lang="cs-CZ" dirty="0">
                <a:latin typeface="Arial" charset="0"/>
                <a:cs typeface="Arial" charset="0"/>
              </a:rPr>
              <a:t> se skládá z 19 sídel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Za hlavní město je považováno San José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Pobřeží SF původně využíváno námořnictvem USA pro výzkumy – firmy se zde usadily, aby pracovaly pro námořnictvo, poté NASA a letecký výzkum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Dnes světové centrum počítačového a technologického výzkumu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35F90E2-2432-4335-95E2-E5C0C504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										Silicon  </a:t>
            </a:r>
            <a:r>
              <a:rPr lang="cs-CZ" altLang="cs-CZ" sz="4400" b="1" dirty="0" err="1"/>
              <a:t>Valley</a:t>
            </a:r>
            <a:endParaRPr lang="sk-SK" sz="4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Vědecko-technický park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Koncept vědeckotechnických parků se v zahraničí, zejména ve vyspělých zemích Evropské unie, používá již několik desítek let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Podnikatelská infrastruktura (průmyslová zóna, podnikatelské prostory k pronájmu) přispívající k růstu ekonomické úrovně regionu prostřednictvím podpory rozvoje a růstu firem se zajímavým nápadem a zaměřením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Často umístěn v blízkosti univerzity (případně může být i univerzitou provozován)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Dochází tak k rychlému přenosu informací z výzkumných pracovišť do firem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Kromě pronájmu prostor, montáže, výzkumu, technického vývoje a kancelářských prostor většinou park nabízí i službu </a:t>
            </a:r>
            <a:r>
              <a:rPr lang="cs-CZ" sz="1800" b="1" dirty="0"/>
              <a:t>Podnikatelský inkubátor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Součástí vědeckotechnického parku také bývá </a:t>
            </a:r>
            <a:r>
              <a:rPr lang="cs-CZ" sz="1800" b="1" dirty="0"/>
              <a:t>pracoviště pro transfer technologií</a:t>
            </a:r>
            <a:r>
              <a:rPr lang="cs-CZ" sz="1800" dirty="0"/>
              <a:t>, které pomáhá komerčně využít výsledky výzkumu v podnikové praxi.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Vědeckotechnické parky v ČR jsou sdruženy do </a:t>
            </a:r>
            <a:r>
              <a:rPr lang="cs-CZ" sz="1800" b="1" dirty="0"/>
              <a:t>Společnosti vědeckotechnických parků (</a:t>
            </a:r>
            <a:r>
              <a:rPr lang="cs-CZ" sz="1800" b="1" dirty="0">
                <a:hlinkClick r:id="rId2"/>
              </a:rPr>
              <a:t>http://www.svtp.cz/katalog/</a:t>
            </a:r>
            <a:r>
              <a:rPr lang="cs-CZ" sz="1800" b="1" dirty="0"/>
              <a:t>) </a:t>
            </a:r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3"/>
              </a:rPr>
              <a:t>BIC Brno,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4"/>
              </a:rPr>
              <a:t>Biology Park Brno,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5"/>
              </a:rPr>
              <a:t>Jihomoravské inovační centrum,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6"/>
              </a:rPr>
              <a:t>Podnikatelský inkubátor Brno - Jih,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7"/>
              </a:rPr>
              <a:t>Technologický inkubátor VUT a TI2 v Brně,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8"/>
              </a:rPr>
              <a:t>VTP Brno, a.s., Brno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058099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b="1"/>
              <a:t>Inovační centra</a:t>
            </a:r>
            <a:endParaRPr lang="sk-SK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Zaměřují se na podporu inovačního podnikání a komerčního využití výzkumu a vývoje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Zprostředkování propojení univerzit a </a:t>
            </a:r>
            <a:r>
              <a:rPr lang="cs-CZ" altLang="cs-CZ" b="1">
                <a:solidFill>
                  <a:schemeClr val="bg1"/>
                </a:solidFill>
              </a:rPr>
              <a:t>vědecko-výzkumných institucí s podnikatelskou sférou</a:t>
            </a:r>
            <a:r>
              <a:rPr lang="cs-CZ" altLang="cs-CZ">
                <a:solidFill>
                  <a:schemeClr val="bg1"/>
                </a:solidFill>
              </a:rPr>
              <a:t>, s cílem maximalizovat přínos výzkumu a vývoje na regionální a národní úrovni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146ACE8-D1C3-4BDF-8017-3322DD70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29988" r="1666" b="9473"/>
          <a:stretch>
            <a:fillRect/>
          </a:stretch>
        </p:blipFill>
        <p:spPr bwMode="auto">
          <a:xfrm>
            <a:off x="4308732" y="601351"/>
            <a:ext cx="6489819" cy="32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F4481C3E-2864-44AF-A3BA-585610AE5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54" y="3736202"/>
            <a:ext cx="7952677" cy="298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95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Podnikatelský inkubátor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2000" dirty="0"/>
              <a:t>Kombinace dotovaného (zvýhodněného) nájemného </a:t>
            </a:r>
            <a:r>
              <a:rPr lang="cs-CZ" altLang="cs-CZ" sz="2000" b="1" dirty="0"/>
              <a:t>pro začínající inovativní firmy</a:t>
            </a:r>
            <a:r>
              <a:rPr lang="cs-CZ" altLang="cs-CZ" sz="2000" dirty="0"/>
              <a:t> (firmy se zajímavým nápadem a zaměřením) spolu </a:t>
            </a:r>
            <a:r>
              <a:rPr lang="cs-CZ" altLang="cs-CZ" sz="2000" b="1" dirty="0"/>
              <a:t>s poradenskými službami</a:t>
            </a:r>
            <a:r>
              <a:rPr lang="cs-CZ" altLang="cs-CZ" sz="2000" dirty="0"/>
              <a:t>, které tyto firmu potřebují (pomoc s podnikatelským záměrem, s </a:t>
            </a:r>
            <a:r>
              <a:rPr lang="cs-CZ" altLang="cs-CZ" sz="2000" b="1" dirty="0"/>
              <a:t>marketingem a propagací</a:t>
            </a:r>
            <a:r>
              <a:rPr lang="cs-CZ" altLang="cs-CZ" sz="2000" dirty="0"/>
              <a:t>, se </a:t>
            </a:r>
            <a:r>
              <a:rPr lang="cs-CZ" altLang="cs-CZ" sz="2000" b="1" dirty="0"/>
              <a:t>zajištěním financí</a:t>
            </a:r>
            <a:r>
              <a:rPr lang="cs-CZ" altLang="cs-CZ" sz="2000" dirty="0"/>
              <a:t>, </a:t>
            </a:r>
            <a:r>
              <a:rPr lang="cs-CZ" altLang="cs-CZ" sz="2000" b="1" dirty="0"/>
              <a:t>s účetnictvím</a:t>
            </a:r>
            <a:r>
              <a:rPr lang="cs-CZ" altLang="cs-CZ" sz="2000" dirty="0"/>
              <a:t>, </a:t>
            </a:r>
            <a:r>
              <a:rPr lang="cs-CZ" altLang="cs-CZ" sz="2000" b="1" dirty="0"/>
              <a:t>právní služby </a:t>
            </a:r>
            <a:r>
              <a:rPr lang="cs-CZ" altLang="cs-CZ" sz="2000" dirty="0"/>
              <a:t>apod.). </a:t>
            </a:r>
          </a:p>
          <a:p>
            <a:pPr eaLnBrk="1" hangingPunct="1"/>
            <a:r>
              <a:rPr lang="cs-CZ" altLang="cs-CZ" sz="2000" dirty="0"/>
              <a:t>Smyslem inkubátorů je koncentrovat na jednom místě rozmanité nástroje podpory začínajícím podnikatelům, které umožní úspěšně zvládnout počáteční fázi existence jejich firmy</a:t>
            </a:r>
          </a:p>
          <a:p>
            <a:pPr eaLnBrk="1" hangingPunct="1"/>
            <a:r>
              <a:rPr lang="cs-CZ" altLang="cs-CZ" sz="2000" dirty="0"/>
              <a:t>Pokud podnikatel splní vstupní kritéria, může se stát nájemníkem v inkubátoru, nájem v inkubátoru je nekomerční, tj. dotovaný. Výhodou inkubátoru je koncentrace služeb a </a:t>
            </a:r>
            <a:r>
              <a:rPr lang="cs-CZ" altLang="cs-CZ" sz="2000" u="sng" dirty="0"/>
              <a:t>podpůrných aktivit na jednom místě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Příklad: JIC  (www.jic.cz)</a:t>
            </a:r>
          </a:p>
          <a:p>
            <a:pPr lvl="1" eaLnBrk="1" hangingPunct="1"/>
            <a:r>
              <a:rPr lang="cs-CZ" altLang="cs-CZ" sz="2000" dirty="0"/>
              <a:t>pro inkubované  firmy poskytuje finance, prostory, poradenství, kontakty, propagaci i PR a pomoc při transferu technologií</a:t>
            </a:r>
          </a:p>
        </p:txBody>
      </p:sp>
    </p:spTree>
    <p:extLst>
      <p:ext uri="{BB962C8B-B14F-4D97-AF65-F5344CB8AC3E}">
        <p14:creationId xmlns:p14="http://schemas.microsoft.com/office/powerpoint/2010/main" val="630067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sz="2600" b="1"/>
              <a:t>Technologická centra</a:t>
            </a:r>
            <a:endParaRPr lang="sk-SK" sz="2600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179388" indent="-179388" eaLnBrk="1" hangingPunct="1"/>
            <a:r>
              <a:rPr lang="cs-CZ" altLang="cs-CZ" sz="1700">
                <a:solidFill>
                  <a:schemeClr val="bg1"/>
                </a:solidFill>
              </a:rPr>
              <a:t>Centra zaměřená na </a:t>
            </a:r>
            <a:r>
              <a:rPr lang="cs-CZ" altLang="cs-CZ" sz="1700" b="1">
                <a:solidFill>
                  <a:schemeClr val="bg1"/>
                </a:solidFill>
              </a:rPr>
              <a:t>vývoj a inovace high-tech výrobků </a:t>
            </a:r>
            <a:r>
              <a:rPr lang="cs-CZ" altLang="cs-CZ" sz="1700">
                <a:solidFill>
                  <a:schemeClr val="bg1"/>
                </a:solidFill>
              </a:rPr>
              <a:t>a </a:t>
            </a:r>
            <a:r>
              <a:rPr lang="cs-CZ" altLang="cs-CZ" sz="1700" b="1">
                <a:solidFill>
                  <a:schemeClr val="bg1"/>
                </a:solidFill>
              </a:rPr>
              <a:t>technologií</a:t>
            </a:r>
            <a:r>
              <a:rPr lang="cs-CZ" altLang="cs-CZ" sz="1700">
                <a:solidFill>
                  <a:schemeClr val="bg1"/>
                </a:solidFill>
              </a:rPr>
              <a:t>, </a:t>
            </a:r>
            <a:r>
              <a:rPr lang="cs-CZ" altLang="cs-CZ" sz="1700" b="1">
                <a:solidFill>
                  <a:schemeClr val="bg1"/>
                </a:solidFill>
              </a:rPr>
              <a:t>včetně vývoje specifického software </a:t>
            </a:r>
            <a:r>
              <a:rPr lang="cs-CZ" altLang="cs-CZ" sz="1700">
                <a:solidFill>
                  <a:schemeClr val="bg1"/>
                </a:solidFill>
              </a:rPr>
              <a:t>a aplikací, které jsou součástí těchto výrobků a technologií, zabývající se pravidelnými změnami produktů, produkčních řad, výrobních procesů, technologií, existujících vývojových služeb a dalších rozpracovaných operací, pokud takové změny představují jejich vylepšení, a existuje předpoklad, že budou přeneseny a </a:t>
            </a:r>
            <a:r>
              <a:rPr lang="cs-CZ" altLang="cs-CZ" sz="1700" b="1">
                <a:solidFill>
                  <a:schemeClr val="bg1"/>
                </a:solidFill>
              </a:rPr>
              <a:t>použity ve výrobě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284D4AA-7465-46C9-BFD5-6DADC5BB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0566" y="1111641"/>
            <a:ext cx="4811730" cy="46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87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Centra strategických služeb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Centra zabývající se vybranými aktivitami společností, které se vyznačují </a:t>
            </a:r>
            <a:r>
              <a:rPr lang="cs-CZ" altLang="cs-CZ" sz="2400" b="1" dirty="0"/>
              <a:t>úzkou návazností na informační technologie a výrazným mezinárodním zaměřením</a:t>
            </a:r>
            <a:r>
              <a:rPr lang="cs-CZ" altLang="cs-CZ" sz="2400" dirty="0"/>
              <a:t>, zejména pak:</a:t>
            </a:r>
          </a:p>
          <a:p>
            <a:pPr lvl="1" eaLnBrk="1" hangingPunct="1"/>
            <a:r>
              <a:rPr lang="cs-CZ" altLang="cs-CZ" sz="2400" dirty="0"/>
              <a:t>centra sdílených služeb</a:t>
            </a:r>
          </a:p>
          <a:p>
            <a:pPr lvl="1" eaLnBrk="1" hangingPunct="1"/>
            <a:r>
              <a:rPr lang="cs-CZ" altLang="cs-CZ" sz="2400" dirty="0"/>
              <a:t>high-tech opravárenská centra</a:t>
            </a:r>
          </a:p>
          <a:p>
            <a:pPr lvl="1" eaLnBrk="1" hangingPunct="1"/>
            <a:r>
              <a:rPr lang="cs-CZ" altLang="cs-CZ" sz="2400" dirty="0"/>
              <a:t>centra pro vývoj software</a:t>
            </a:r>
          </a:p>
          <a:p>
            <a:pPr lvl="1" eaLnBrk="1" hangingPunct="1"/>
            <a:r>
              <a:rPr lang="cs-CZ" altLang="cs-CZ" sz="2400" dirty="0"/>
              <a:t>expertní a řešitelská centra pro informační a telekomunikační technologie</a:t>
            </a:r>
          </a:p>
        </p:txBody>
      </p:sp>
    </p:spTree>
    <p:extLst>
      <p:ext uri="{BB962C8B-B14F-4D97-AF65-F5344CB8AC3E}">
        <p14:creationId xmlns:p14="http://schemas.microsoft.com/office/powerpoint/2010/main" val="3366207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Inovační strategie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900" dirty="0"/>
              <a:t>Nástroj, jehož prostřednictvím dochází k budování inovační infrastruktury potřebné pro tvorbu inovací</a:t>
            </a:r>
          </a:p>
          <a:p>
            <a:pPr eaLnBrk="1" hangingPunct="1"/>
            <a:r>
              <a:rPr lang="cs-CZ" altLang="cs-CZ" sz="1900" dirty="0"/>
              <a:t>Souborem opatření na řešení problémů a potřeb, které byly identifikovány na základě průzkumu podnikatelské a vědeckovýzkumné sféry </a:t>
            </a:r>
          </a:p>
          <a:p>
            <a:pPr eaLnBrk="1" hangingPunct="1"/>
            <a:r>
              <a:rPr lang="cs-CZ" altLang="cs-CZ" sz="1900" dirty="0"/>
              <a:t>Inovace představují v současné globalizované ekonomice hlavní konkurenční výhodu vyspělých ekonomik</a:t>
            </a:r>
          </a:p>
          <a:p>
            <a:pPr eaLnBrk="1" hangingPunct="1"/>
            <a:r>
              <a:rPr lang="cs-CZ" altLang="cs-CZ" sz="1900" dirty="0"/>
              <a:t>První regionální inovační strategie byly iniciovány ze strany Evropské komise v roce 1994 za účelem snížení regionálních rozdílů</a:t>
            </a:r>
          </a:p>
          <a:p>
            <a:pPr eaLnBrk="1" hangingPunct="1"/>
            <a:r>
              <a:rPr lang="cs-CZ" altLang="cs-CZ" sz="1900" dirty="0"/>
              <a:t>V  ČR byla jižní Morava prvním regionem v ČR, který se začal soustavně věnovat podpoře inovací, a to již v roce 2001</a:t>
            </a:r>
          </a:p>
          <a:p>
            <a:pPr lvl="1" eaLnBrk="1" hangingPunct="1"/>
            <a:r>
              <a:rPr lang="cs-CZ" altLang="cs-CZ" sz="1900" dirty="0"/>
              <a:t>2002 –JMK jako první region vypracoval a následně zrealizoval regionální inovační strategii</a:t>
            </a:r>
          </a:p>
          <a:p>
            <a:pPr lvl="1" eaLnBrk="1" hangingPunct="1"/>
            <a:r>
              <a:rPr lang="cs-CZ" altLang="cs-CZ" sz="1900" dirty="0"/>
              <a:t>Aktivity realizované v rámci obou dosavadních inovačních strategií (RIS I, RIS II, RIS III) stavějí jižní Moravu na přední místo v oblasti podpory inovací a inovačního podnikání v ČR</a:t>
            </a:r>
          </a:p>
        </p:txBody>
      </p:sp>
    </p:spTree>
    <p:extLst>
      <p:ext uri="{BB962C8B-B14F-4D97-AF65-F5344CB8AC3E}">
        <p14:creationId xmlns:p14="http://schemas.microsoft.com/office/powerpoint/2010/main" val="121226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1 a 2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b="1" u="sng" dirty="0"/>
              <a:t>Etapa 1</a:t>
            </a:r>
            <a:r>
              <a:rPr lang="cs-CZ" sz="20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Počáteční fáze průmyslu – 2. pol. 18. stol. až poslední třetina 19. století (období poklesu hospodářské nadvlády Velké Británie)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 Vznik </a:t>
            </a:r>
            <a:r>
              <a:rPr lang="cs-CZ" sz="2000" b="1" dirty="0"/>
              <a:t>manufaktur</a:t>
            </a:r>
            <a:r>
              <a:rPr lang="cs-CZ" sz="2000" dirty="0"/>
              <a:t> a postupná transformace na </a:t>
            </a:r>
            <a:r>
              <a:rPr lang="cs-CZ" sz="2000" b="1" dirty="0"/>
              <a:t>moderní průmyslové podniky</a:t>
            </a:r>
            <a:r>
              <a:rPr lang="cs-CZ" sz="2000" dirty="0"/>
              <a:t> (podniky se strojní výrobou)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b="1" dirty="0"/>
          </a:p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 b="1" u="sng" dirty="0"/>
              <a:t>Etapa 2 = fordismus</a:t>
            </a:r>
            <a:r>
              <a:rPr lang="cs-CZ" sz="20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Konec 19. století až 60./70. léta 20. století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Henry Ford – podle nového způsobu výroby automobilů pomocí montážní linky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i="1" dirty="0">
                <a:solidFill>
                  <a:srgbClr val="C00000"/>
                </a:solidFill>
              </a:rPr>
              <a:t>„Nic na světě není tak těžké, rozdělíte-li si to na malé práce“. </a:t>
            </a:r>
            <a:r>
              <a:rPr lang="cs-CZ" sz="2000" dirty="0">
                <a:solidFill>
                  <a:srgbClr val="C00000"/>
                </a:solidFill>
              </a:rPr>
              <a:t>Henry Ford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Masová produkce standardizovaných výrobků spojených se systematicky rostoucím trhem masového konzumenta, regulovaný keynesiánskými makroekonomickými opatřeními</a:t>
            </a:r>
          </a:p>
          <a:p>
            <a:endParaRPr lang="sk-SK" sz="1600" dirty="0"/>
          </a:p>
        </p:txBody>
      </p:sp>
      <p:pic>
        <p:nvPicPr>
          <p:cNvPr id="4" name="Obrázek 3" descr="250px-Henry_ford_1919.jpg">
            <a:extLst>
              <a:ext uri="{FF2B5EF4-FFF2-40B4-BE49-F238E27FC236}">
                <a16:creationId xmlns:a16="http://schemas.microsoft.com/office/drawing/2014/main" id="{82F979CA-E20B-47DC-B018-D1995C08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538" y="5387975"/>
            <a:ext cx="11525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126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After</a:t>
            </a:r>
            <a:r>
              <a:rPr lang="cs-CZ" altLang="cs-CZ" sz="4400" b="1" dirty="0"/>
              <a:t> care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Následná péče o investory zahrnuje širokou škálu činností: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podpora expanzí, reinvestic, rozvoje výzkumu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pomoc s hledáním vhodných průmyslových zón a podnikatelských nemovitostí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poradenství ohledně čerpání investičních pobídek a spolufinancování projektů ze strukturálních fondů EU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vyhledání dodavatelů v daném regionu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podpora v oblasti lidských zdrojů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rozvoj spolupráce investorů se středními, vyššími odbornými a vysokými školami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zprostředkování vyjednávání s místní samosprávou, státní správou a veřejnými institucemi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předkládání návrhů investorů na změny české legislativy Vládě ČR a kultivace českého podnikatelského prostředí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organizace odborných seminářů, pracovních snídaní s vrcholnými představiteli státní správy, diskusních kulatých stolů a společenských akcí</a:t>
            </a:r>
          </a:p>
        </p:txBody>
      </p:sp>
    </p:spTree>
    <p:extLst>
      <p:ext uri="{BB962C8B-B14F-4D97-AF65-F5344CB8AC3E}">
        <p14:creationId xmlns:p14="http://schemas.microsoft.com/office/powerpoint/2010/main" val="4179788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100" b="1" dirty="0"/>
              <a:t>Etapa 4 – 4. průmyslová revoluce (průmysl 4.0)</a:t>
            </a:r>
            <a:endParaRPr lang="sk-SK" sz="31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Automatizace, robotizace, digitalizace ... a s tím související změny na trhu práce</a:t>
            </a:r>
          </a:p>
          <a:p>
            <a:pPr lvl="1"/>
            <a:r>
              <a:rPr lang="cs-CZ" altLang="cs-CZ" sz="2000" dirty="0"/>
              <a:t>Internet věcí</a:t>
            </a:r>
          </a:p>
          <a:p>
            <a:pPr lvl="1"/>
            <a:r>
              <a:rPr lang="cs-CZ" altLang="cs-CZ" sz="2000" dirty="0"/>
              <a:t>Internet služeb</a:t>
            </a:r>
          </a:p>
          <a:p>
            <a:pPr lvl="1"/>
            <a:r>
              <a:rPr lang="cs-CZ" altLang="cs-CZ" sz="2000" dirty="0"/>
              <a:t>Digitální ekonomika</a:t>
            </a:r>
          </a:p>
          <a:p>
            <a:r>
              <a:rPr lang="cs-CZ" altLang="cs-CZ" sz="2400" dirty="0"/>
              <a:t>Základní vize v roce 2011: </a:t>
            </a:r>
            <a:r>
              <a:rPr lang="cs-CZ" altLang="cs-CZ" sz="2400" i="1" dirty="0"/>
              <a:t>vzniknou „chytré továrny“, které budou využívat kyberneticko-fyzikální systémy …ty převezmou opakující se a jednoduché činnosti, které do té doby vykonávali lidé … mohla být ohrožena zaměstnanost osob s nízkou kvalifikací … měla by vznikat nová pracovní místa, která však budou vyžadovat vyšší kvalifikaci zaměstnanců</a:t>
            </a:r>
          </a:p>
          <a:p>
            <a:r>
              <a:rPr lang="cs-CZ" altLang="cs-CZ" sz="2400" dirty="0"/>
              <a:t>Rizika: hackerské útoky a zneužití dat</a:t>
            </a:r>
            <a:endParaRPr lang="cs-CZ" alt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521978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Informační revoluce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Zvyšující se dynamika změn informačních technologií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Vznik tzv. </a:t>
            </a:r>
            <a:r>
              <a:rPr lang="cs-CZ" sz="1800" b="1" dirty="0"/>
              <a:t>globální informační společnosti</a:t>
            </a:r>
            <a:r>
              <a:rPr lang="cs-CZ" sz="1800" dirty="0"/>
              <a:t>, která buduje globální informační infrastrukturu, založenou především na využití síťových technologií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„Učící se společnosti“ – znalostní společnost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„</a:t>
            </a:r>
            <a:r>
              <a:rPr lang="cs-CZ" sz="1800" b="1" dirty="0"/>
              <a:t>Teorie učících se regionů</a:t>
            </a:r>
            <a:r>
              <a:rPr lang="cs-CZ" sz="1800" dirty="0"/>
              <a:t>“ – zdrojem konkurenceschopnosti v současném světě jsou vědomosti, schopnost učit se a vytváření kulturního klimatu, které napomáhá tvorbě inovací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Dopady informační revoluce však nejsou pro celou lidskou populaci stejné. Schopnost  využívat moderní informační a komunikační  technologie, především pak internet, dělí lidskou populaci na úspěšné a méně úspěšné na vítěze a poražené. Úroveň využití ICT ovlivňuje  konkurenceschopnost jednotlivců, firem,  regionů, odvětví, států a celých kontinentů. 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/>
              <a:t>Digitální ekonomika – poprvé v dějinách hospodářský růst a strukturální změny v ekonomice nezávisejí prvotně na surovinách, strojích a metodách jejich využívání, ale na schopnosti lidí pracovat s  informacemi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029631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Globalizace – shrnutí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9460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Světový průmysl 21. století je charakteristický velkou prostorovou i strukturální dynamikou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Hosp</a:t>
            </a:r>
            <a:r>
              <a:rPr lang="cs-CZ" dirty="0"/>
              <a:t>odářsky</a:t>
            </a:r>
            <a:r>
              <a:rPr lang="cs-CZ" sz="1800" dirty="0"/>
              <a:t> méně rozvinuté státy procházejí procesem industrializace a průmysl hraje důležitou roli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Vyspělé státy – </a:t>
            </a:r>
            <a:r>
              <a:rPr lang="cs-CZ" sz="1800" dirty="0" err="1"/>
              <a:t>deindustrializace</a:t>
            </a:r>
            <a:r>
              <a:rPr lang="cs-CZ" sz="1800" dirty="0"/>
              <a:t> – význam průmyslu se snižuje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u="sng" dirty="0" err="1"/>
              <a:t>Reindustralizace</a:t>
            </a:r>
            <a:r>
              <a:rPr lang="cs-CZ" sz="1800" dirty="0"/>
              <a:t> – ve vyspělých oblastech – udržení průmyslového potenciálu regionu při restrukturalizaci průmyslu k high-tech odvětví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21. stol. </a:t>
            </a:r>
            <a:r>
              <a:rPr lang="cs-CZ" sz="1800" b="1" dirty="0"/>
              <a:t>– změna průmyslové mapy světa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19., 20. stol. – stabilní jádrové oblasti průmyslu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21. stol.  – přesun některých výrob do </a:t>
            </a:r>
            <a:r>
              <a:rPr lang="cs-CZ" sz="1800" u="sng" dirty="0"/>
              <a:t>nově vzniklých průmyslových oblastí s nejvýhodnějšími lokalizačními faktory</a:t>
            </a:r>
            <a:r>
              <a:rPr lang="cs-CZ" sz="1800" dirty="0"/>
              <a:t> (pracovní síla…) – hl. J a JV Asie a další oblasti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Ve vyspělých zemích tlak na rozvoj průmyslových výrob s vysokou přidanou hodnotou doplněných výzkumem a technologickým vývojem -</a:t>
            </a:r>
            <a:r>
              <a:rPr lang="en-US" sz="1800" dirty="0"/>
              <a:t>&gt;</a:t>
            </a:r>
            <a:r>
              <a:rPr lang="cs-CZ" sz="1800" dirty="0"/>
              <a:t> postupné prohlubování mezi technologicky vyspělými oblastmi a „montážními“ oblastmi s masovou produkcí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Opakem </a:t>
            </a:r>
            <a:r>
              <a:rPr lang="cs-CZ" sz="1800" b="1" dirty="0" err="1"/>
              <a:t>glokalizace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03594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3" descr="13.jpg">
            <a:extLst>
              <a:ext uri="{FF2B5EF4-FFF2-40B4-BE49-F238E27FC236}">
                <a16:creationId xmlns:a16="http://schemas.microsoft.com/office/drawing/2014/main" id="{5721B08F-484D-43B1-AA91-7082F8D82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2" y="0"/>
            <a:ext cx="5091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Obrázek 4" descr="Ford_assembly_line_-_1913.jpg">
            <a:extLst>
              <a:ext uri="{FF2B5EF4-FFF2-40B4-BE49-F238E27FC236}">
                <a16:creationId xmlns:a16="http://schemas.microsoft.com/office/drawing/2014/main" id="{9EFF32D2-9C5A-4C0E-AC08-1A2EDB27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606426"/>
            <a:ext cx="29527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6" descr="fordism.jpg">
            <a:extLst>
              <a:ext uri="{FF2B5EF4-FFF2-40B4-BE49-F238E27FC236}">
                <a16:creationId xmlns:a16="http://schemas.microsoft.com/office/drawing/2014/main" id="{FA7F177A-1C46-4FE7-B984-DDA735F4F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148930"/>
            <a:ext cx="29527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</a:t>
            </a:r>
            <a:r>
              <a:rPr lang="cs-CZ" altLang="cs-CZ" sz="4400" b="1" dirty="0" err="1"/>
              <a:t>postfordizmus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1900" u="sng" dirty="0"/>
              <a:t>Etapa 3 = </a:t>
            </a:r>
            <a:r>
              <a:rPr lang="cs-CZ" sz="1900" b="1" u="sng" dirty="0" err="1"/>
              <a:t>postfodrdimus</a:t>
            </a:r>
            <a:r>
              <a:rPr lang="cs-CZ" sz="1900" b="1" u="sng" dirty="0"/>
              <a:t>/postmodernismus</a:t>
            </a:r>
            <a:r>
              <a:rPr lang="cs-CZ" sz="19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Počátek v 70. letech na vrcholu fordismu do současnosti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Nový systém kapitalistické akumulace, který se zformoval jako reakce na krizi fordismu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Období charakteristické: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strukturální transformací hospodářství,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strukturálními změnami v průmyslové výrobě,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prostorovými přesuny,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významem nových technologií,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organizačními a institucionálními změnami,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změnami v zaměstnanosti,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globalizací ekonomických a sociálních vazeb,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změnami v ekonomickém myšlení, chování a motivací.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0414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 descr="84598-top_foto2-psbud.jpg">
            <a:extLst>
              <a:ext uri="{FF2B5EF4-FFF2-40B4-BE49-F238E27FC236}">
                <a16:creationId xmlns:a16="http://schemas.microsoft.com/office/drawing/2014/main" id="{CCD8297A-2F78-4005-A345-21B084F3E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91" y="4243294"/>
            <a:ext cx="40322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ázek 5" descr="tovarna100319.jpg">
            <a:extLst>
              <a:ext uri="{FF2B5EF4-FFF2-40B4-BE49-F238E27FC236}">
                <a16:creationId xmlns:a16="http://schemas.microsoft.com/office/drawing/2014/main" id="{82EE9853-5785-40E9-AEB0-F9A41F7F6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01" y="876300"/>
            <a:ext cx="420687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6" descr="tovarna-automobily.jpg">
            <a:extLst>
              <a:ext uri="{FF2B5EF4-FFF2-40B4-BE49-F238E27FC236}">
                <a16:creationId xmlns:a16="http://schemas.microsoft.com/office/drawing/2014/main" id="{8036323C-EBAE-4BF4-9CF7-3F7C9F41D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6" y="693738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4" descr="fordpost.gif">
            <a:extLst>
              <a:ext uri="{FF2B5EF4-FFF2-40B4-BE49-F238E27FC236}">
                <a16:creationId xmlns:a16="http://schemas.microsoft.com/office/drawing/2014/main" id="{E6E7795A-3782-4A94-A7E5-26AD60DE3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593725"/>
            <a:ext cx="72104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</a:t>
            </a:r>
            <a:r>
              <a:rPr lang="cs-CZ" altLang="cs-CZ" sz="4400" b="1" dirty="0" err="1"/>
              <a:t>Deindustrializace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 err="1"/>
              <a:t>Deindustrializace</a:t>
            </a:r>
            <a:r>
              <a:rPr lang="cs-CZ" sz="1800" dirty="0"/>
              <a:t> – další typický jev pro tuto etapu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Pokles zaměstnanosti v průmyslu (hl. u výrob s nižší přidanou hodnotou) a navazující sociální a ekonomické změny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Typický jev pro vyspělé světové ekonomiky -</a:t>
            </a:r>
            <a:r>
              <a:rPr lang="en-US" sz="1800" dirty="0"/>
              <a:t>&gt;</a:t>
            </a:r>
            <a:r>
              <a:rPr lang="cs-CZ" sz="1800" dirty="0"/>
              <a:t> přesun výrob do tranzitních nebo rozvojových zemí (</a:t>
            </a:r>
            <a:r>
              <a:rPr lang="cs-CZ" sz="1800" b="1" dirty="0" err="1"/>
              <a:t>delokalizace</a:t>
            </a:r>
            <a:r>
              <a:rPr lang="cs-CZ" sz="1800" b="1" dirty="0"/>
              <a:t> výroby</a:t>
            </a:r>
            <a:r>
              <a:rPr lang="cs-CZ" sz="1800" dirty="0"/>
              <a:t>) -</a:t>
            </a:r>
            <a:r>
              <a:rPr lang="en-US" sz="1800" dirty="0"/>
              <a:t>&gt;</a:t>
            </a:r>
            <a:r>
              <a:rPr lang="cs-CZ" sz="1800" dirty="0"/>
              <a:t> růst terciérního sektoru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</a:t>
            </a:r>
            <a:r>
              <a:rPr lang="cs-CZ" sz="1800" b="1" dirty="0"/>
              <a:t> Outsourcing</a:t>
            </a:r>
            <a:r>
              <a:rPr lang="cs-CZ" sz="1800" dirty="0"/>
              <a:t> – najmutí zahraničního dodavatele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</a:t>
            </a:r>
            <a:r>
              <a:rPr lang="cs-CZ" sz="1800" b="1" dirty="0" err="1"/>
              <a:t>Offshoring</a:t>
            </a:r>
            <a:r>
              <a:rPr lang="cs-CZ" sz="1800" dirty="0"/>
              <a:t> – založení dceřiné společnosti v zahraničí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 rámci </a:t>
            </a:r>
            <a:r>
              <a:rPr lang="cs-CZ" sz="1800" dirty="0" err="1"/>
              <a:t>deindustrializace</a:t>
            </a:r>
            <a:r>
              <a:rPr lang="cs-CZ" sz="1800" dirty="0"/>
              <a:t> také rozvoj </a:t>
            </a:r>
            <a:r>
              <a:rPr lang="cs-CZ" sz="1800" b="1" dirty="0"/>
              <a:t>high-tech</a:t>
            </a:r>
            <a:r>
              <a:rPr lang="cs-CZ" sz="1800" dirty="0"/>
              <a:t> oborů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Obory s nadprůměrnou úrovní uplatňovaných vědeckých a technických znalostí a systematickým zaváděním </a:t>
            </a:r>
            <a:r>
              <a:rPr lang="cs-CZ" sz="1800" u="sng" dirty="0"/>
              <a:t>inovací</a:t>
            </a:r>
            <a:r>
              <a:rPr lang="cs-CZ" sz="1800" dirty="0"/>
              <a:t> ve výrobních procesech (elektronika, optické a lékařské přístroje)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Na základě úzké spolupráce průmyslu s vědeckou základnou vznikají specializovaná </a:t>
            </a:r>
            <a:r>
              <a:rPr lang="cs-CZ" sz="1800" u="sng" dirty="0"/>
              <a:t>inovační a technologická centra – vědeckotechnické parky (technologické, vědecké)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Instituce orientované do oblasti vědy, nových technologií a inovací – hl. cílem je zajišťování transferu technologií a podpora inovačního podnikání (viz dále)</a:t>
            </a:r>
            <a:endParaRPr lang="cs-CZ" sz="1600" dirty="0"/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89542935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Technológia s návrhom Dividenda</Template>
  <TotalTime>149</TotalTime>
  <Words>2986</Words>
  <Application>Microsoft Office PowerPoint</Application>
  <PresentationFormat>Širokouhlá</PresentationFormat>
  <Paragraphs>277</Paragraphs>
  <Slides>43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43</vt:i4>
      </vt:variant>
    </vt:vector>
  </HeadingPairs>
  <TitlesOfParts>
    <vt:vector size="49" baseType="lpstr">
      <vt:lpstr>Arial</vt:lpstr>
      <vt:lpstr>Calibri</vt:lpstr>
      <vt:lpstr>Gill Sans MT</vt:lpstr>
      <vt:lpstr>Wingdings</vt:lpstr>
      <vt:lpstr>Wingdings 2</vt:lpstr>
      <vt:lpstr>Dividenda</vt:lpstr>
      <vt:lpstr>Historie moderního průmyslu</vt:lpstr>
      <vt:lpstr>Úvod</vt:lpstr>
      <vt:lpstr>Úvod do geografie průmyslu</vt:lpstr>
      <vt:lpstr>Etapa 1 a 2</vt:lpstr>
      <vt:lpstr>Prezentácia programu PowerPoint</vt:lpstr>
      <vt:lpstr>Etapa 3 - postfordizmus</vt:lpstr>
      <vt:lpstr>Prezentácia programu PowerPoint</vt:lpstr>
      <vt:lpstr>Prezentácia programu PowerPoint</vt:lpstr>
      <vt:lpstr>Etapa 3 - Deindustrializace</vt:lpstr>
      <vt:lpstr>Etapa 3 – Nadnárodní společnosti</vt:lpstr>
      <vt:lpstr>Největší nadnárodní společnosti – 2020 vs 2015 vs 2005</vt:lpstr>
      <vt:lpstr>Global 500, 2015</vt:lpstr>
      <vt:lpstr>Global 500, 2020</vt:lpstr>
      <vt:lpstr>Global 500, 2020, Evropa</vt:lpstr>
      <vt:lpstr>Prezentácia programu PowerPoint</vt:lpstr>
      <vt:lpstr>Etapa 3 - PZI</vt:lpstr>
      <vt:lpstr>Etapa 3 - PZI</vt:lpstr>
      <vt:lpstr>Etapa 3 – PZI – ČR (2008)</vt:lpstr>
      <vt:lpstr>Etapa 3 – PZI – ČR (2011)</vt:lpstr>
      <vt:lpstr>Etapa 3 – PZI – ČR (2014)</vt:lpstr>
      <vt:lpstr>Etapa 3 - PZI</vt:lpstr>
      <vt:lpstr>Etapa 3 - PZI</vt:lpstr>
      <vt:lpstr>Investiční pobídky v ČR</vt:lpstr>
      <vt:lpstr>Investiční pobídky v ČR</vt:lpstr>
      <vt:lpstr>Prezentácia programu PowerPoint</vt:lpstr>
      <vt:lpstr>Investiční pobídky v ČR</vt:lpstr>
      <vt:lpstr>Investiční pobídky v ČR</vt:lpstr>
      <vt:lpstr>Podnikatelská / průmyslová zóna</vt:lpstr>
      <vt:lpstr>Prezentácia programu PowerPoint</vt:lpstr>
      <vt:lpstr>Prezentácia programu PowerPoint</vt:lpstr>
      <vt:lpstr>Prezentácia programu PowerPoint</vt:lpstr>
      <vt:lpstr>CTPARK</vt:lpstr>
      <vt:lpstr>          Silicon  Valley</vt:lpstr>
      <vt:lpstr>Vědecko-technický park</vt:lpstr>
      <vt:lpstr>Inovační centra</vt:lpstr>
      <vt:lpstr>Podnikatelský inkubátor</vt:lpstr>
      <vt:lpstr>Technologická centra</vt:lpstr>
      <vt:lpstr>Centra strategických služeb</vt:lpstr>
      <vt:lpstr>Inovační strategie</vt:lpstr>
      <vt:lpstr>After care</vt:lpstr>
      <vt:lpstr>Etapa 4 – 4. průmyslová revoluce (průmysl 4.0)</vt:lpstr>
      <vt:lpstr>Informační revoluce</vt:lpstr>
      <vt:lpstr>Globalizace – 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Ze0116 Geografie výrobní sféry</dc:title>
  <dc:creator>Jozef Lopuch</dc:creator>
  <cp:lastModifiedBy>Jozef Lopuch</cp:lastModifiedBy>
  <cp:revision>17</cp:revision>
  <dcterms:created xsi:type="dcterms:W3CDTF">2022-02-11T15:43:24Z</dcterms:created>
  <dcterms:modified xsi:type="dcterms:W3CDTF">2023-03-28T09:42:37Z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