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1" r:id="rId5"/>
    <p:sldId id="259" r:id="rId6"/>
    <p:sldId id="264" r:id="rId7"/>
    <p:sldId id="262" r:id="rId8"/>
    <p:sldId id="265" r:id="rId9"/>
    <p:sldId id="263" r:id="rId10"/>
    <p:sldId id="266" r:id="rId11"/>
    <p:sldId id="268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DFCF-2C2F-4239-83BA-E464A065A100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9D6-389A-4060-8B5C-B2363E6EF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20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DFCF-2C2F-4239-83BA-E464A065A100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9D6-389A-4060-8B5C-B2363E6EF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62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DFCF-2C2F-4239-83BA-E464A065A100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9D6-389A-4060-8B5C-B2363E6EF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5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DFCF-2C2F-4239-83BA-E464A065A100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9D6-389A-4060-8B5C-B2363E6EF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54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DFCF-2C2F-4239-83BA-E464A065A100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9D6-389A-4060-8B5C-B2363E6EF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86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DFCF-2C2F-4239-83BA-E464A065A100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9D6-389A-4060-8B5C-B2363E6EF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47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DFCF-2C2F-4239-83BA-E464A065A100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9D6-389A-4060-8B5C-B2363E6EFBA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423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DFCF-2C2F-4239-83BA-E464A065A100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9D6-389A-4060-8B5C-B2363E6EF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09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DFCF-2C2F-4239-83BA-E464A065A100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9D6-389A-4060-8B5C-B2363E6EF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0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DFCF-2C2F-4239-83BA-E464A065A100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9D6-389A-4060-8B5C-B2363E6EF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98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F9DDFCF-2C2F-4239-83BA-E464A065A100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9D6-389A-4060-8B5C-B2363E6EF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9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F9DDFCF-2C2F-4239-83BA-E464A065A100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A5A59D6-389A-4060-8B5C-B2363E6EF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6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7X9AAeDCr4" TargetMode="External"/><Relationship Id="rId2" Type="http://schemas.openxmlformats.org/officeDocument/2006/relationships/hyperlink" Target="https://www.youtube.com/watch?v=kCYoSqj1UF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yIwUjrvaXjM" TargetMode="External"/><Relationship Id="rId5" Type="http://schemas.openxmlformats.org/officeDocument/2006/relationships/hyperlink" Target="https://www.youtube.com/watch?v=FCLqo056Wbc" TargetMode="External"/><Relationship Id="rId4" Type="http://schemas.openxmlformats.org/officeDocument/2006/relationships/hyperlink" Target="https://www.youtube.com/watch?v=7zyplVPJuF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YS0vFAnB4Q?feature=oembe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XseQc0Y1hU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D307C2-72F2-AC17-2CC7-E9A9FFA671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Hawaiian English (Pidgin)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06290BE-3BDD-F688-25B3-CB3E9270CA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fický objekt 4" descr="Palma obrys">
            <a:extLst>
              <a:ext uri="{FF2B5EF4-FFF2-40B4-BE49-F238E27FC236}">
                <a16:creationId xmlns:a16="http://schemas.microsoft.com/office/drawing/2014/main" id="{BECBAA7E-0BBF-C05A-1760-C0A30F582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1625" y="4483568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85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3286F7-B05F-4828-F2D6-62659AB14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Israel </a:t>
            </a:r>
            <a:r>
              <a:rPr lang="en-US" sz="2800" b="1" dirty="0" err="1"/>
              <a:t>Kamakawiwo'ole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CE876E-33DE-045B-F53C-43D797A1A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know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/no/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0:12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 each other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a:da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0:22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House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ha:s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0:52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Together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tugeda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1:21</a:t>
            </a:r>
          </a:p>
          <a:p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You know">
            <a:hlinkClick r:id="" action="ppaction://media"/>
            <a:extLst>
              <a:ext uri="{FF2B5EF4-FFF2-40B4-BE49-F238E27FC236}">
                <a16:creationId xmlns:a16="http://schemas.microsoft.com/office/drawing/2014/main" id="{226EE660-C9E1-4F98-178D-9F374C7C85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697896" y="2601159"/>
            <a:ext cx="450574" cy="450574"/>
          </a:xfrm>
          <a:prstGeom prst="rect">
            <a:avLst/>
          </a:prstGeom>
        </p:spPr>
      </p:pic>
      <p:pic>
        <p:nvPicPr>
          <p:cNvPr id="5" name="Met each other">
            <a:hlinkClick r:id="" action="ppaction://media"/>
            <a:extLst>
              <a:ext uri="{FF2B5EF4-FFF2-40B4-BE49-F238E27FC236}">
                <a16:creationId xmlns:a16="http://schemas.microsoft.com/office/drawing/2014/main" id="{46DDE99A-0F68-F3CB-FED3-9AB34EF115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645426" y="3000797"/>
            <a:ext cx="450574" cy="450574"/>
          </a:xfrm>
          <a:prstGeom prst="rect">
            <a:avLst/>
          </a:prstGeom>
        </p:spPr>
      </p:pic>
      <p:pic>
        <p:nvPicPr>
          <p:cNvPr id="6" name="House">
            <a:hlinkClick r:id="" action="ppaction://media"/>
            <a:extLst>
              <a:ext uri="{FF2B5EF4-FFF2-40B4-BE49-F238E27FC236}">
                <a16:creationId xmlns:a16="http://schemas.microsoft.com/office/drawing/2014/main" id="{C0713E73-7052-B140-EC7C-FD48E827D08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697896" y="3422366"/>
            <a:ext cx="450574" cy="450574"/>
          </a:xfrm>
          <a:prstGeom prst="rect">
            <a:avLst/>
          </a:prstGeom>
        </p:spPr>
      </p:pic>
      <p:pic>
        <p:nvPicPr>
          <p:cNvPr id="7" name="Together">
            <a:hlinkClick r:id="" action="ppaction://media"/>
            <a:extLst>
              <a:ext uri="{FF2B5EF4-FFF2-40B4-BE49-F238E27FC236}">
                <a16:creationId xmlns:a16="http://schemas.microsoft.com/office/drawing/2014/main" id="{E6379918-D7C4-9220-F8B7-5098497FE9B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645426" y="3814124"/>
            <a:ext cx="450574" cy="45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7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79078B-449B-6909-F526-52FAA1EA1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326" y="964692"/>
            <a:ext cx="8165432" cy="1188720"/>
          </a:xfrm>
        </p:spPr>
        <p:txBody>
          <a:bodyPr/>
          <a:lstStyle/>
          <a:p>
            <a:r>
              <a:rPr lang="en-US" dirty="0"/>
              <a:t>Other examples of pidgin / </a:t>
            </a:r>
            <a:r>
              <a:rPr lang="en-US" dirty="0" err="1"/>
              <a:t>hawaiian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EE60E6-EA7F-C341-9949-1A1307A10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8284464" cy="368254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https://www.youtube.com/watch?v=kCYoSqj1UFM</a:t>
            </a:r>
            <a:r>
              <a:rPr lang="en-US" dirty="0"/>
              <a:t> – Hawaiian Pidgin English - School</a:t>
            </a:r>
          </a:p>
          <a:p>
            <a:endParaRPr lang="cs-CZ" dirty="0">
              <a:hlinkClick r:id="rId3"/>
            </a:endParaRPr>
          </a:p>
          <a:p>
            <a:r>
              <a:rPr lang="en-US" dirty="0">
                <a:hlinkClick r:id="rId3"/>
              </a:rPr>
              <a:t>https://www.youtube.com/watch?v=O7X9AAeDCr4</a:t>
            </a:r>
            <a:r>
              <a:rPr lang="en-US" dirty="0"/>
              <a:t> – Educational video</a:t>
            </a:r>
          </a:p>
          <a:p>
            <a:endParaRPr lang="cs-CZ" dirty="0">
              <a:hlinkClick r:id="rId4"/>
            </a:endParaRPr>
          </a:p>
          <a:p>
            <a:r>
              <a:rPr lang="en-US" dirty="0">
                <a:hlinkClick r:id="rId4"/>
              </a:rPr>
              <a:t>https://www.youtube.com/watch?v=7zyplVPJuF4</a:t>
            </a:r>
            <a:r>
              <a:rPr lang="cs-CZ" dirty="0"/>
              <a:t> – Pidgin vs. Siri</a:t>
            </a:r>
          </a:p>
          <a:p>
            <a:endParaRPr lang="cs-CZ" dirty="0"/>
          </a:p>
          <a:p>
            <a:r>
              <a:rPr lang="en-US" dirty="0">
                <a:hlinkClick r:id="rId5"/>
              </a:rPr>
              <a:t>https://www.youtube.com/watch?v=FCLqo056Wbc</a:t>
            </a:r>
            <a:r>
              <a:rPr lang="cs-CZ" dirty="0"/>
              <a:t> – Interview </a:t>
            </a:r>
            <a:r>
              <a:rPr lang="cs-CZ" dirty="0" err="1"/>
              <a:t>with</a:t>
            </a:r>
            <a:r>
              <a:rPr lang="cs-CZ" dirty="0"/>
              <a:t> Sebastian </a:t>
            </a:r>
            <a:r>
              <a:rPr lang="cs-CZ" dirty="0" err="1"/>
              <a:t>Zietz</a:t>
            </a:r>
            <a:endParaRPr lang="cs-CZ" dirty="0"/>
          </a:p>
          <a:p>
            <a:endParaRPr lang="cs-CZ" dirty="0"/>
          </a:p>
          <a:p>
            <a:r>
              <a:rPr lang="en-US" dirty="0">
                <a:hlinkClick r:id="rId6"/>
              </a:rPr>
              <a:t>https://www.youtube.com/watch?v=yIwUjrvaXjM</a:t>
            </a:r>
            <a:r>
              <a:rPr lang="cs-CZ" dirty="0"/>
              <a:t> – Lilo and </a:t>
            </a:r>
            <a:r>
              <a:rPr lang="cs-CZ" dirty="0" err="1"/>
              <a:t>Stitch</a:t>
            </a:r>
            <a:r>
              <a:rPr lang="cs-CZ" dirty="0"/>
              <a:t> – </a:t>
            </a:r>
            <a:r>
              <a:rPr lang="cs-CZ" dirty="0" err="1"/>
              <a:t>Hawaiian</a:t>
            </a:r>
            <a:r>
              <a:rPr lang="cs-CZ" dirty="0"/>
              <a:t> Song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795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Tropy obrys">
            <a:extLst>
              <a:ext uri="{FF2B5EF4-FFF2-40B4-BE49-F238E27FC236}">
                <a16:creationId xmlns:a16="http://schemas.microsoft.com/office/drawing/2014/main" id="{351FF5C0-23A3-EB71-6953-0504370FA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86931" y="719931"/>
            <a:ext cx="5418137" cy="5418137"/>
          </a:xfrm>
        </p:spPr>
      </p:pic>
    </p:spTree>
    <p:extLst>
      <p:ext uri="{BB962C8B-B14F-4D97-AF65-F5344CB8AC3E}">
        <p14:creationId xmlns:p14="http://schemas.microsoft.com/office/powerpoint/2010/main" val="3222413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118BE2-91C9-25A5-2FF0-6C8D36FF0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HISTORY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58D9B5-60F8-4281-F639-6DF09F37B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404040"/>
                </a:solidFill>
              </a:rPr>
              <a:t>Trade with Asia (1770s)</a:t>
            </a:r>
          </a:p>
          <a:p>
            <a:r>
              <a:rPr lang="en-US">
                <a:solidFill>
                  <a:srgbClr val="404040"/>
                </a:solidFill>
              </a:rPr>
              <a:t>Immigrants from China, Portugal, Japan, Korea, Puerto Rico, Russia, Spain, the Philippines (1830s)</a:t>
            </a:r>
          </a:p>
          <a:p>
            <a:r>
              <a:rPr lang="en-US">
                <a:solidFill>
                  <a:srgbClr val="404040"/>
                </a:solidFill>
              </a:rPr>
              <a:t>Need for mutually intelligible language </a:t>
            </a:r>
            <a:r>
              <a:rPr lang="en-US">
                <a:solidFill>
                  <a:srgbClr val="404040"/>
                </a:solidFill>
                <a:sym typeface="Wingdings" panose="05000000000000000000" pitchFamily="2" charset="2"/>
              </a:rPr>
              <a:t> Hawaiian  Pidgin Hawaiian  </a:t>
            </a:r>
            <a:r>
              <a:rPr lang="en-US" b="1">
                <a:solidFill>
                  <a:srgbClr val="404040"/>
                </a:solidFill>
                <a:sym typeface="Wingdings" panose="05000000000000000000" pitchFamily="2" charset="2"/>
              </a:rPr>
              <a:t>Pidgin English</a:t>
            </a:r>
          </a:p>
          <a:p>
            <a:endParaRPr lang="en-US">
              <a:solidFill>
                <a:srgbClr val="404040"/>
              </a:solidFill>
            </a:endParaRPr>
          </a:p>
          <a:p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48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F47E20B-1205-4238-A82B-90EF577F3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3567AC-EB9A-47A9-B6EC-B5BDB73B1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64FCE78-8C26-7767-00C6-557090603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820010"/>
            <a:ext cx="3415288" cy="321265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History</a:t>
            </a:r>
          </a:p>
        </p:txBody>
      </p:sp>
      <p:pic>
        <p:nvPicPr>
          <p:cNvPr id="13" name="Zástupný obsah 12" descr="Obsah obrázku osoba, exteriér, tráva, stojící&#10;&#10;Popis byl vytvořen automaticky">
            <a:extLst>
              <a:ext uri="{FF2B5EF4-FFF2-40B4-BE49-F238E27FC236}">
                <a16:creationId xmlns:a16="http://schemas.microsoft.com/office/drawing/2014/main" id="{4C5FA59C-B404-8880-0E27-C912638FDC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r="7890" b="-2"/>
          <a:stretch/>
        </p:blipFill>
        <p:spPr>
          <a:xfrm>
            <a:off x="4654297" y="10"/>
            <a:ext cx="7537702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80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81BAEA-FBE4-E9D1-8C14-52E541807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51871"/>
            <a:ext cx="7729728" cy="1188720"/>
          </a:xfrm>
        </p:spPr>
        <p:txBody>
          <a:bodyPr/>
          <a:lstStyle/>
          <a:p>
            <a:r>
              <a:rPr lang="en-US" dirty="0"/>
              <a:t>Pidgin </a:t>
            </a:r>
            <a:r>
              <a:rPr lang="en-US" dirty="0">
                <a:sym typeface="Wingdings" panose="05000000000000000000" pitchFamily="2" charset="2"/>
              </a:rPr>
              <a:t> English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D145CA-8E59-D20D-8359-0A5696823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171540"/>
            <a:ext cx="7729728" cy="4034589"/>
          </a:xfrm>
        </p:spPr>
        <p:txBody>
          <a:bodyPr>
            <a:noAutofit/>
          </a:bodyPr>
          <a:lstStyle/>
          <a:p>
            <a:r>
              <a:rPr lang="en-US" sz="1700" dirty="0"/>
              <a:t>Da </a:t>
            </a:r>
            <a:r>
              <a:rPr lang="en-US" sz="1700" dirty="0" err="1"/>
              <a:t>kaet</a:t>
            </a:r>
            <a:r>
              <a:rPr lang="en-US" sz="1700" dirty="0"/>
              <a:t> </a:t>
            </a:r>
            <a:r>
              <a:rPr lang="en-US" sz="1700" b="1" dirty="0" err="1"/>
              <a:t>ste</a:t>
            </a:r>
            <a:r>
              <a:rPr lang="en-US" sz="1700" dirty="0"/>
              <a:t> in da </a:t>
            </a:r>
            <a:r>
              <a:rPr lang="en-US" sz="1700" dirty="0" err="1"/>
              <a:t>haus</a:t>
            </a:r>
            <a:r>
              <a:rPr lang="en-US" sz="1700" dirty="0"/>
              <a:t>. </a:t>
            </a:r>
          </a:p>
          <a:p>
            <a:pPr marL="0" indent="0">
              <a:buNone/>
            </a:pPr>
            <a:r>
              <a:rPr lang="en-US" sz="1700" i="1" dirty="0">
                <a:sym typeface="Wingdings" panose="05000000000000000000" pitchFamily="2" charset="2"/>
              </a:rPr>
              <a:t>	The cat</a:t>
            </a:r>
            <a:r>
              <a:rPr lang="en-US" sz="1700" b="1" i="1" dirty="0">
                <a:sym typeface="Wingdings" panose="05000000000000000000" pitchFamily="2" charset="2"/>
              </a:rPr>
              <a:t>’s</a:t>
            </a:r>
            <a:r>
              <a:rPr lang="en-US" sz="1700" i="1" dirty="0">
                <a:sym typeface="Wingdings" panose="05000000000000000000" pitchFamily="2" charset="2"/>
              </a:rPr>
              <a:t> in the house.</a:t>
            </a:r>
          </a:p>
          <a:p>
            <a:pPr marL="0" indent="0">
              <a:buNone/>
            </a:pPr>
            <a:endParaRPr lang="en-US" sz="1700" dirty="0">
              <a:sym typeface="Wingdings" panose="05000000000000000000" pitchFamily="2" charset="2"/>
            </a:endParaRPr>
          </a:p>
          <a:p>
            <a:r>
              <a:rPr lang="en-US" sz="1700" b="1" dirty="0"/>
              <a:t>Get</a:t>
            </a:r>
            <a:r>
              <a:rPr lang="en-US" sz="1700" dirty="0"/>
              <a:t> </a:t>
            </a:r>
            <a:r>
              <a:rPr lang="en-US" sz="1700" dirty="0" err="1"/>
              <a:t>tu</a:t>
            </a:r>
            <a:r>
              <a:rPr lang="en-US" sz="1700" dirty="0"/>
              <a:t> </a:t>
            </a:r>
            <a:r>
              <a:rPr lang="en-US" sz="1700" dirty="0" err="1"/>
              <a:t>mach</a:t>
            </a:r>
            <a:r>
              <a:rPr lang="en-US" sz="1700" dirty="0"/>
              <a:t> </a:t>
            </a:r>
            <a:r>
              <a:rPr lang="en-US" sz="1700" dirty="0" err="1"/>
              <a:t>turis</a:t>
            </a:r>
            <a:r>
              <a:rPr lang="en-US" sz="1700" dirty="0"/>
              <a:t> </a:t>
            </a:r>
            <a:r>
              <a:rPr lang="en-US" sz="1700" dirty="0" err="1"/>
              <a:t>naudeiz</a:t>
            </a:r>
            <a:endParaRPr lang="en-US" sz="1700" dirty="0"/>
          </a:p>
          <a:p>
            <a:pPr marL="685800" lvl="3" indent="0">
              <a:buNone/>
            </a:pPr>
            <a:r>
              <a:rPr lang="en-US" sz="1700" b="1" i="1" dirty="0">
                <a:sym typeface="Wingdings" panose="05000000000000000000" pitchFamily="2" charset="2"/>
              </a:rPr>
              <a:t>	There are </a:t>
            </a:r>
            <a:r>
              <a:rPr lang="en-US" sz="1700" i="1" dirty="0">
                <a:sym typeface="Wingdings" panose="05000000000000000000" pitchFamily="2" charset="2"/>
              </a:rPr>
              <a:t>too many tourists nowadays.</a:t>
            </a:r>
          </a:p>
          <a:p>
            <a:pPr marL="0" indent="0">
              <a:buNone/>
            </a:pPr>
            <a:endParaRPr lang="en-US" sz="1700" dirty="0">
              <a:sym typeface="Wingdings" panose="05000000000000000000" pitchFamily="2" charset="2"/>
            </a:endParaRPr>
          </a:p>
          <a:p>
            <a:r>
              <a:rPr lang="en-US" sz="1700" dirty="0" err="1">
                <a:sym typeface="Wingdings" panose="05000000000000000000" pitchFamily="2" charset="2"/>
              </a:rPr>
              <a:t>Haed</a:t>
            </a:r>
            <a:r>
              <a:rPr lang="en-US" sz="1700" dirty="0">
                <a:sym typeface="Wingdings" panose="05000000000000000000" pitchFamily="2" charset="2"/>
              </a:rPr>
              <a:t> dis </a:t>
            </a:r>
            <a:r>
              <a:rPr lang="en-US" sz="1700" dirty="0" err="1">
                <a:sym typeface="Wingdings" panose="05000000000000000000" pitchFamily="2" charset="2"/>
              </a:rPr>
              <a:t>ol</a:t>
            </a:r>
            <a:r>
              <a:rPr lang="en-US" sz="1700" dirty="0">
                <a:sym typeface="Wingdings" panose="05000000000000000000" pitchFamily="2" charset="2"/>
              </a:rPr>
              <a:t> grin </a:t>
            </a:r>
            <a:r>
              <a:rPr lang="en-US" sz="1700" dirty="0" err="1">
                <a:sym typeface="Wingdings" panose="05000000000000000000" pitchFamily="2" charset="2"/>
              </a:rPr>
              <a:t>haus</a:t>
            </a:r>
            <a:r>
              <a:rPr lang="en-US" sz="1700" dirty="0"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r>
              <a:rPr lang="en-US" sz="1700" b="1" i="1" dirty="0">
                <a:sym typeface="Wingdings" panose="05000000000000000000" pitchFamily="2" charset="2"/>
              </a:rPr>
              <a:t>	There was</a:t>
            </a:r>
            <a:r>
              <a:rPr lang="en-US" sz="1700" i="1" dirty="0">
                <a:sym typeface="Wingdings" panose="05000000000000000000" pitchFamily="2" charset="2"/>
              </a:rPr>
              <a:t> this old green house.</a:t>
            </a:r>
          </a:p>
          <a:p>
            <a:pPr marL="0" indent="0">
              <a:buNone/>
            </a:pPr>
            <a:endParaRPr lang="en-US" sz="1700" dirty="0">
              <a:sym typeface="Wingdings" panose="05000000000000000000" pitchFamily="2" charset="2"/>
            </a:endParaRPr>
          </a:p>
          <a:p>
            <a:r>
              <a:rPr lang="en-US" sz="1700" b="1" dirty="0">
                <a:sym typeface="Wingdings" panose="05000000000000000000" pitchFamily="2" charset="2"/>
              </a:rPr>
              <a:t>Mai</a:t>
            </a:r>
            <a:r>
              <a:rPr lang="en-US" sz="1700" dirty="0">
                <a:sym typeface="Wingdings" panose="05000000000000000000" pitchFamily="2" charset="2"/>
              </a:rPr>
              <a:t> </a:t>
            </a:r>
            <a:r>
              <a:rPr lang="en-US" sz="1700" dirty="0" err="1">
                <a:sym typeface="Wingdings" panose="05000000000000000000" pitchFamily="2" charset="2"/>
              </a:rPr>
              <a:t>sista</a:t>
            </a:r>
            <a:r>
              <a:rPr lang="en-US" sz="1700" dirty="0">
                <a:sym typeface="Wingdings" panose="05000000000000000000" pitchFamily="2" charset="2"/>
              </a:rPr>
              <a:t> </a:t>
            </a:r>
            <a:r>
              <a:rPr lang="en-US" sz="1700" dirty="0" err="1">
                <a:sym typeface="Wingdings" panose="05000000000000000000" pitchFamily="2" charset="2"/>
              </a:rPr>
              <a:t>nat</a:t>
            </a:r>
            <a:r>
              <a:rPr lang="en-US" sz="1700" dirty="0">
                <a:sym typeface="Wingdings" panose="05000000000000000000" pitchFamily="2" charset="2"/>
              </a:rPr>
              <a:t> </a:t>
            </a:r>
            <a:r>
              <a:rPr lang="en-US" sz="1700" dirty="0" err="1">
                <a:sym typeface="Wingdings" panose="05000000000000000000" pitchFamily="2" charset="2"/>
              </a:rPr>
              <a:t>skini</a:t>
            </a:r>
            <a:r>
              <a:rPr lang="en-US" sz="1700" dirty="0"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r>
              <a:rPr lang="en-US" sz="1700" b="1" i="1" dirty="0">
                <a:sym typeface="Wingdings" panose="05000000000000000000" pitchFamily="2" charset="2"/>
              </a:rPr>
              <a:t>	My</a:t>
            </a:r>
            <a:r>
              <a:rPr lang="en-US" sz="1700" i="1" dirty="0">
                <a:sym typeface="Wingdings" panose="05000000000000000000" pitchFamily="2" charset="2"/>
              </a:rPr>
              <a:t> sister is not skinny.</a:t>
            </a:r>
            <a:endParaRPr lang="en-US" sz="1700" i="1" dirty="0"/>
          </a:p>
        </p:txBody>
      </p:sp>
    </p:spTree>
    <p:extLst>
      <p:ext uri="{BB962C8B-B14F-4D97-AF65-F5344CB8AC3E}">
        <p14:creationId xmlns:p14="http://schemas.microsoft.com/office/powerpoint/2010/main" val="80589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CDD3C1-B338-121F-8CCC-05B28A35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words and their origin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A2A170-416D-7E5C-651F-8D670E805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Hawaiian:	 </a:t>
            </a:r>
            <a:r>
              <a:rPr lang="en-US" b="1" dirty="0"/>
              <a:t>pau</a:t>
            </a:r>
            <a:r>
              <a:rPr lang="en-US" dirty="0"/>
              <a:t> - finished</a:t>
            </a:r>
          </a:p>
          <a:p>
            <a:pPr marL="1084263" lvl="5" indent="0">
              <a:buNone/>
            </a:pPr>
            <a:r>
              <a:rPr lang="en-US" sz="1800" dirty="0"/>
              <a:t>	 </a:t>
            </a:r>
            <a:r>
              <a:rPr lang="en-US" sz="1800" b="1" dirty="0"/>
              <a:t>puka</a:t>
            </a:r>
            <a:r>
              <a:rPr lang="en-US" sz="1800" dirty="0"/>
              <a:t> - hole</a:t>
            </a:r>
          </a:p>
          <a:p>
            <a:pPr marL="1084263" lvl="5" indent="0">
              <a:buNone/>
            </a:pPr>
            <a:r>
              <a:rPr lang="en-US" sz="1800" dirty="0"/>
              <a:t>	 </a:t>
            </a:r>
            <a:r>
              <a:rPr lang="en-US" sz="1800" b="1" dirty="0"/>
              <a:t>akamai</a:t>
            </a:r>
            <a:r>
              <a:rPr lang="en-US" sz="1800" dirty="0"/>
              <a:t> - clever</a:t>
            </a:r>
          </a:p>
          <a:p>
            <a:endParaRPr lang="en-US" dirty="0"/>
          </a:p>
          <a:p>
            <a:r>
              <a:rPr lang="en-US" dirty="0"/>
              <a:t>Japanese:	 </a:t>
            </a:r>
            <a:r>
              <a:rPr lang="en-US" b="1" dirty="0" err="1"/>
              <a:t>obake</a:t>
            </a:r>
            <a:r>
              <a:rPr lang="en-US" dirty="0"/>
              <a:t> – ghost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Portuguese:	 </a:t>
            </a:r>
            <a:r>
              <a:rPr lang="en-US" b="1" dirty="0"/>
              <a:t>malasada</a:t>
            </a:r>
            <a:r>
              <a:rPr lang="en-US" dirty="0"/>
              <a:t> - doughnut	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65096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815FDFB-CF06-4999-B753-400F6DDB60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EEFF000-66D3-E0CC-0D50-EEB505895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 dirty="0"/>
              <a:t>Hawaiian slang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BE847E4-8AD4-4367-8E66-57B801851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0440" y="640555"/>
            <a:ext cx="5151120" cy="33120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59EF903-D3B6-439B-9E47-5D7F6F1D4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6556" y="795952"/>
            <a:ext cx="4818888" cy="2980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édium 3" title="hawaiian slang">
            <a:hlinkClick r:id="" action="ppaction://media"/>
            <a:extLst>
              <a:ext uri="{FF2B5EF4-FFF2-40B4-BE49-F238E27FC236}">
                <a16:creationId xmlns:a16="http://schemas.microsoft.com/office/drawing/2014/main" id="{8BB929F1-0937-59CC-5799-852581CBB32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51148" y="1028243"/>
            <a:ext cx="4489704" cy="253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6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B2768F-6122-73C1-B192-CD8BF669A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Pronunciation rules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D776B1-832C-463C-27CE-7F4F4BD79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0674" y="2502568"/>
            <a:ext cx="8670758" cy="37538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/>
              <a:t>Omission:</a:t>
            </a:r>
          </a:p>
          <a:p>
            <a:pPr lvl="2"/>
            <a:r>
              <a:rPr lang="en-US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END - 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 know </a:t>
            </a:r>
            <a:r>
              <a:rPr lang="en-U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ju</a:t>
            </a:r>
            <a:r>
              <a:rPr lang="en-US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no/</a:t>
            </a: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go </a:t>
            </a:r>
            <a:r>
              <a:rPr lang="en-U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go/</a:t>
            </a: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US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/</a:t>
            </a:r>
            <a:r>
              <a:rPr lang="en-US" sz="2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</a:t>
            </a:r>
            <a:r>
              <a:rPr lang="en-US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</a:p>
          <a:p>
            <a:pPr lvl="2"/>
            <a:r>
              <a:rPr lang="en-U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“R” – 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parking</a:t>
            </a:r>
            <a:r>
              <a:rPr lang="en-U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 /</a:t>
            </a:r>
            <a:r>
              <a:rPr lang="en-US" sz="2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pahking</a:t>
            </a:r>
            <a:r>
              <a:rPr lang="en-U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scared</a:t>
            </a:r>
            <a:r>
              <a:rPr lang="en-U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 /sked/</a:t>
            </a:r>
            <a:endParaRPr lang="en-US" sz="2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Prolongation -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inder 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baɪndɜ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:/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folder 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foldɜ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:/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house 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ha:s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		      met each other 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a:da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432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5038FB-FDB9-8AA6-6D3B-BDBEC4DDD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Pronunciation rules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DF7B73-724C-2356-A47E-2B61A6FE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073" y="2638044"/>
            <a:ext cx="9488905" cy="3778798"/>
          </a:xfrm>
        </p:spPr>
        <p:txBody>
          <a:bodyPr>
            <a:normAutofit fontScale="625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Word ending (-er)</a:t>
            </a:r>
          </a:p>
          <a:p>
            <a:pPr marL="685800" lvl="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b="1" dirty="0">
                <a:ea typeface="Calibri" panose="020F0502020204030204" pitchFamily="34" charset="0"/>
                <a:cs typeface="Times New Roman" panose="02020603050405020304" pitchFamily="18" charset="0"/>
              </a:rPr>
              <a:t>British schwa - </a:t>
            </a:r>
            <a:r>
              <a:rPr lang="en-US" sz="3400" dirty="0"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3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ater /</a:t>
            </a:r>
            <a:r>
              <a:rPr lang="en-US" sz="3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leid</a:t>
            </a:r>
            <a:r>
              <a:rPr lang="en-US" sz="2900" b="1" dirty="0" err="1"/>
              <a:t>ə</a:t>
            </a:r>
            <a:r>
              <a:rPr lang="en-US" sz="3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/, together /</a:t>
            </a:r>
            <a:r>
              <a:rPr lang="en-US" sz="3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tuged</a:t>
            </a:r>
            <a:r>
              <a:rPr lang="en-US" sz="2900" b="1" dirty="0" err="1"/>
              <a:t>ə</a:t>
            </a:r>
            <a:r>
              <a:rPr lang="en-US" sz="3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/, binder /</a:t>
            </a:r>
            <a:r>
              <a:rPr lang="en-US" sz="3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3400" b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aɪ</a:t>
            </a:r>
            <a:r>
              <a:rPr lang="en-US" sz="3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2900" b="1" dirty="0" err="1"/>
              <a:t>ə</a:t>
            </a:r>
            <a:r>
              <a:rPr lang="en-US" sz="3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/, </a:t>
            </a:r>
          </a:p>
          <a:p>
            <a:pPr marL="457200" lvl="3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400" dirty="0">
                <a:ea typeface="Calibri" panose="020F0502020204030204" pitchFamily="34" charset="0"/>
                <a:cs typeface="Times New Roman" panose="02020603050405020304" pitchFamily="18" charset="0"/>
              </a:rPr>
              <a:t>		             f</a:t>
            </a:r>
            <a:r>
              <a:rPr lang="en-US" sz="3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older /</a:t>
            </a:r>
            <a:r>
              <a:rPr lang="en-US" sz="3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fold</a:t>
            </a:r>
            <a:r>
              <a:rPr lang="en-US" sz="2900" b="1" dirty="0" err="1"/>
              <a:t>ə</a:t>
            </a:r>
            <a:r>
              <a:rPr lang="en-US" sz="3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</a:p>
          <a:p>
            <a:pPr marL="685800" lvl="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“da” - </a:t>
            </a:r>
            <a:r>
              <a:rPr lang="en-US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later /</a:t>
            </a:r>
            <a:r>
              <a:rPr lang="en-US" sz="3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leid</a:t>
            </a:r>
            <a:r>
              <a:rPr lang="en-US" sz="3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/, together /</a:t>
            </a:r>
            <a:r>
              <a:rPr lang="en-US" sz="3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tuged</a:t>
            </a:r>
            <a:r>
              <a:rPr lang="en-US" sz="3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/, binder /</a:t>
            </a:r>
            <a:r>
              <a:rPr lang="en-US" sz="3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34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aɪ</a:t>
            </a:r>
            <a:r>
              <a:rPr lang="en-US" sz="3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3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/, folder /</a:t>
            </a:r>
            <a:r>
              <a:rPr lang="en-US" sz="3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fold</a:t>
            </a:r>
            <a:r>
              <a:rPr lang="en-US" sz="3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</a:p>
          <a:p>
            <a:pPr marL="685800" lvl="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b="1" dirty="0">
                <a:ea typeface="Calibri" panose="020F0502020204030204" pitchFamily="34" charset="0"/>
                <a:cs typeface="Times New Roman" panose="02020603050405020304" pitchFamily="18" charset="0"/>
              </a:rPr>
              <a:t>Reversed epsilon - </a:t>
            </a:r>
            <a:r>
              <a:rPr lang="en-US" sz="3400" dirty="0"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3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ater /</a:t>
            </a:r>
            <a:r>
              <a:rPr lang="en-US" sz="3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leid</a:t>
            </a:r>
            <a:r>
              <a:rPr lang="en-US" sz="29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ɜ</a:t>
            </a:r>
            <a:r>
              <a:rPr lang="en-US" sz="2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/, </a:t>
            </a:r>
            <a:r>
              <a:rPr lang="en-US" sz="3400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ogether /</a:t>
            </a:r>
            <a:r>
              <a:rPr lang="en-US" sz="3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tuged</a:t>
            </a:r>
            <a:r>
              <a:rPr lang="en-US" sz="29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ɜ</a:t>
            </a:r>
            <a:r>
              <a:rPr lang="en-US" sz="2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/, binder /</a:t>
            </a:r>
            <a:r>
              <a:rPr lang="en-US" sz="3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3400" b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aɪ</a:t>
            </a:r>
            <a:r>
              <a:rPr lang="en-US" sz="3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29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ɜ</a:t>
            </a:r>
            <a:r>
              <a:rPr lang="en-US" sz="2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/, </a:t>
            </a:r>
            <a:endParaRPr lang="en-US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3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400" dirty="0">
                <a:ea typeface="Calibri" panose="020F0502020204030204" pitchFamily="34" charset="0"/>
                <a:cs typeface="Times New Roman" panose="02020603050405020304" pitchFamily="18" charset="0"/>
              </a:rPr>
              <a:t>			     f</a:t>
            </a:r>
            <a:r>
              <a:rPr lang="en-US" sz="3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older /</a:t>
            </a:r>
            <a:r>
              <a:rPr lang="en-US" sz="3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fold</a:t>
            </a:r>
            <a:r>
              <a:rPr lang="en-US" sz="29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ɜ</a:t>
            </a:r>
            <a:r>
              <a:rPr lang="en-US" sz="2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706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2F47AA-BCD6-459E-943A-C0F2D1CF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A9C09D7-1C01-3295-D675-8D8A3C351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386744"/>
            <a:ext cx="4486656" cy="1645920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000" b="1" dirty="0"/>
              <a:t>Israel </a:t>
            </a:r>
            <a:r>
              <a:rPr lang="en-US" sz="2000" b="1" dirty="0" err="1"/>
              <a:t>Kamakawiwo'ole</a:t>
            </a:r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B4B292-1E22-44FD-81FD-DB5989CE1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1" y="640080"/>
            <a:ext cx="5455920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C1FFDE-D473-471B-84F4-B89AD8B6C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9069" y="802767"/>
            <a:ext cx="5129784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édium 3" title="Israel Kamakawiwo'ole interview - The Makaha Sons of Ni'ihau - マカハサンズ">
            <a:hlinkClick r:id="" action="ppaction://media"/>
            <a:extLst>
              <a:ext uri="{FF2B5EF4-FFF2-40B4-BE49-F238E27FC236}">
                <a16:creationId xmlns:a16="http://schemas.microsoft.com/office/drawing/2014/main" id="{12C7FA99-51F2-C67D-8CC9-FE562A0CA36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79109" y="1588008"/>
            <a:ext cx="4489704" cy="336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9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107</TotalTime>
  <Words>407</Words>
  <Application>Microsoft Office PowerPoint</Application>
  <PresentationFormat>Širokoúhlá obrazovka</PresentationFormat>
  <Paragraphs>62</Paragraphs>
  <Slides>12</Slides>
  <Notes>0</Notes>
  <HiddenSlides>0</HiddenSlides>
  <MMClips>6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Gill Sans MT</vt:lpstr>
      <vt:lpstr>Balík</vt:lpstr>
      <vt:lpstr>Hawaiian English (Pidgin)</vt:lpstr>
      <vt:lpstr>HISTORY</vt:lpstr>
      <vt:lpstr>History</vt:lpstr>
      <vt:lpstr>Pidgin  English</vt:lpstr>
      <vt:lpstr>Different words and their origin</vt:lpstr>
      <vt:lpstr>Hawaiian slang</vt:lpstr>
      <vt:lpstr>Pronunciation rules</vt:lpstr>
      <vt:lpstr>Pronunciation rules</vt:lpstr>
      <vt:lpstr>Israel Kamakawiwo'ole</vt:lpstr>
      <vt:lpstr>Israel Kamakawiwo'ole</vt:lpstr>
      <vt:lpstr>Other examples of pidgin / hawaiian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Vít Dostál</dc:creator>
  <cp:lastModifiedBy>Vít Dostál</cp:lastModifiedBy>
  <cp:revision>18</cp:revision>
  <dcterms:created xsi:type="dcterms:W3CDTF">2022-12-08T20:54:19Z</dcterms:created>
  <dcterms:modified xsi:type="dcterms:W3CDTF">2022-12-08T22:52:58Z</dcterms:modified>
</cp:coreProperties>
</file>