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69" r:id="rId7"/>
    <p:sldId id="271" r:id="rId8"/>
    <p:sldId id="268" r:id="rId9"/>
    <p:sldId id="265" r:id="rId10"/>
    <p:sldId id="259" r:id="rId11"/>
    <p:sldId id="260" r:id="rId12"/>
    <p:sldId id="258" r:id="rId13"/>
    <p:sldId id="261" r:id="rId14"/>
    <p:sldId id="256" r:id="rId15"/>
    <p:sldId id="263" r:id="rId16"/>
    <p:sldId id="264" r:id="rId17"/>
    <p:sldId id="262" r:id="rId18"/>
    <p:sldId id="267" r:id="rId19"/>
    <p:sldId id="266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518-3AAD-4AB4-9274-B494EBAD9C2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7E29-EE53-4E4D-8D92-1BA0BBFED6F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2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A3A0F-2FC2-493A-A8FD-C087F953B3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42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518-3AAD-4AB4-9274-B494EBAD9C2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0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E4BF3-1FBF-4243-9AEB-116B4EB0AD5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03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FD0E-6D73-4C66-8D97-38C62701CEC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22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B3BC-798D-41D7-86D8-2289DEE5D9E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5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6812F-E5EC-4BA8-86CF-FDCFC54D6F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2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20F3-7F3A-418C-BC86-CED55C0ECC1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8007-829E-45FE-999E-558A10EF6B9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6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97CC-BC13-47AD-B278-B1F10FE1F4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7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E4BF3-1FBF-4243-9AEB-116B4EB0AD5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5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DF88-3479-46D2-AF2C-F837F5C19C4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67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7E29-EE53-4E4D-8D92-1BA0BBFED6F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10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A3A0F-2FC2-493A-A8FD-C087F953B3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67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518-3AAD-4AB4-9274-B494EBAD9C2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9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E4BF3-1FBF-4243-9AEB-116B4EB0AD5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89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FD0E-6D73-4C66-8D97-38C62701CEC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0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B3BC-798D-41D7-86D8-2289DEE5D9E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3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6812F-E5EC-4BA8-86CF-FDCFC54D6F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1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20F3-7F3A-418C-BC86-CED55C0ECC1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6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8007-829E-45FE-999E-558A10EF6B9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0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FD0E-6D73-4C66-8D97-38C62701CEC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28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97CC-BC13-47AD-B278-B1F10FE1F4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34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DF88-3479-46D2-AF2C-F837F5C19C4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3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7E29-EE53-4E4D-8D92-1BA0BBFED6F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33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A3A0F-2FC2-493A-A8FD-C087F953B3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92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3B599-0766-4615-B66C-4C96E26961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5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3730-0A05-491D-B620-374DC816A0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23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46AB-2937-4639-8183-CB996E318FA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99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69BB-0466-4535-9D55-DE23925BE4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05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8CDA-42AC-4950-9B36-ABA84D60EB6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46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0D43-2BA4-428E-944D-A3349FEC89D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4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B3BC-798D-41D7-86D8-2289DEE5D9E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2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8D3BC-F047-47A6-AF34-6230D1FA647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98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1F4E-3396-472C-AC01-90F8B3CD690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679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C31B-B406-4368-B342-38F332EC051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6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2063-5BBE-4EDB-BAA1-50FCE14D296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61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D465-FFCC-4D5D-B831-3452D684DD3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38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3B599-0766-4615-B66C-4C96E26961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65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3730-0A05-491D-B620-374DC816A0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36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46AB-2937-4639-8183-CB996E318FA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51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69BB-0466-4535-9D55-DE23925BE4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78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8CDA-42AC-4950-9B36-ABA84D60EB6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6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6812F-E5EC-4BA8-86CF-FDCFC54D6F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38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0D43-2BA4-428E-944D-A3349FEC89D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91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8D3BC-F047-47A6-AF34-6230D1FA647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04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1F4E-3396-472C-AC01-90F8B3CD690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53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C31B-B406-4368-B342-38F332EC051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64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2063-5BBE-4EDB-BAA1-50FCE14D296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11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D465-FFCC-4D5D-B831-3452D684DD3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87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3B599-0766-4615-B66C-4C96E26961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23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3730-0A05-491D-B620-374DC816A0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90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46AB-2937-4639-8183-CB996E318FA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7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69BB-0466-4535-9D55-DE23925BE4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3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20F3-7F3A-418C-BC86-CED55C0ECC1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77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8CDA-42AC-4950-9B36-ABA84D60EB6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57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0D43-2BA4-428E-944D-A3349FEC89D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45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8D3BC-F047-47A6-AF34-6230D1FA647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03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1F4E-3396-472C-AC01-90F8B3CD690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23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C31B-B406-4368-B342-38F332EC051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844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2063-5BBE-4EDB-BAA1-50FCE14D296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56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D465-FFCC-4D5D-B831-3452D684DD3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8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8007-829E-45FE-999E-558A10EF6B9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2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97CC-BC13-47AD-B278-B1F10FE1F4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8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DF88-3479-46D2-AF2C-F837F5C19C4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9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2EF63-9F66-407F-BC20-51B804470283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4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2EF63-9F66-407F-BC20-51B804470283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8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2EF63-9F66-407F-BC20-51B804470283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1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E16B-4BBD-446F-AB8E-85F0AA3314D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4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E16B-4BBD-446F-AB8E-85F0AA3314D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E16B-4BBD-446F-AB8E-85F0AA3314D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4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DECF55E-0251-9578-D771-6A1EC83E6C08}"/>
              </a:ext>
            </a:extLst>
          </p:cNvPr>
          <p:cNvSpPr txBox="1"/>
          <p:nvPr/>
        </p:nvSpPr>
        <p:spPr>
          <a:xfrm>
            <a:off x="1015068" y="511727"/>
            <a:ext cx="9924176" cy="5543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cvičení ze Základu obecné zoologie: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Tkáně (histologie) I. – EPITELY 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Úkol 1: Pozorování a zakreslení trvalých preparátu – typy epitelu podle tvaru epiteliálních buněk: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epitel dlaždicový: např. plicní alveoly savců – 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plíce kočky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oko morčete, oko králíka 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rohovka savce zevnitř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epitel kubický: např. folikuly štítné žlázy (člověk)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epitel cylindrický: jednovrstevný cylindrický 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bezobratlí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např. resorpční epitel trávicí sliznice tenkého střeva (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králík, kapr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Úkol 2: Pozorování a zakreslení trvalých preparátu – typy epitelu podle poctu vrstev epiteliálních buněk: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epitel jednovrstevný: bezobratlí (cylindrický), folikuly štítné žlázy (kubický – člověk),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epitel víceřadý: sliznice dýchacích cest – 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plicní alveoly obojživelníku (plíce kuňky)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tracheoly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prudušinky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savcu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plíce kočky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epitel vrstevnatý (= vícevrstevný, mnohovrstevný): rohovka savce zvenku – 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oko králíka, morčete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epitel přechodný: močové cesty savců – </a:t>
            </a:r>
            <a:r>
              <a:rPr lang="cs-C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močovod (králík)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66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731" y="0"/>
            <a:ext cx="940972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803573" y="2130136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epitel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870864" y="4426527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žláza</a:t>
            </a:r>
          </a:p>
        </p:txBody>
      </p:sp>
    </p:spTree>
    <p:extLst>
      <p:ext uri="{BB962C8B-B14F-4D97-AF65-F5344CB8AC3E}">
        <p14:creationId xmlns:p14="http://schemas.microsoft.com/office/powerpoint/2010/main" val="170427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26" y="1"/>
            <a:ext cx="9235455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69628" y="461356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epitel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439891" y="3605645"/>
            <a:ext cx="317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rohovatějící buňky</a:t>
            </a:r>
          </a:p>
        </p:txBody>
      </p:sp>
    </p:spTree>
    <p:extLst>
      <p:ext uri="{BB962C8B-B14F-4D97-AF65-F5344CB8AC3E}">
        <p14:creationId xmlns:p14="http://schemas.microsoft.com/office/powerpoint/2010/main" val="2311771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65" y="0"/>
            <a:ext cx="9634201" cy="68852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40827" y="358486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epitel</a:t>
            </a:r>
          </a:p>
        </p:txBody>
      </p:sp>
    </p:spTree>
    <p:extLst>
      <p:ext uri="{BB962C8B-B14F-4D97-AF65-F5344CB8AC3E}">
        <p14:creationId xmlns:p14="http://schemas.microsoft.com/office/powerpoint/2010/main" val="24943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359150" y="6216650"/>
            <a:ext cx="5741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Přechodní epitel – výstelka močovodu králíka na příčném řezu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 b="1">
                <a:solidFill>
                  <a:srgbClr val="000000"/>
                </a:solidFill>
              </a:rPr>
              <a:t>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231904" y="2564905"/>
            <a:ext cx="3783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FFFFFF"/>
                </a:solidFill>
              </a:rPr>
              <a:t>přechodný epitel naplněný</a:t>
            </a:r>
          </a:p>
        </p:txBody>
      </p:sp>
    </p:spTree>
    <p:extLst>
      <p:ext uri="{BB962C8B-B14F-4D97-AF65-F5344CB8AC3E}">
        <p14:creationId xmlns:p14="http://schemas.microsoft.com/office/powerpoint/2010/main" val="2775741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6633"/>
            <a:ext cx="8955872" cy="66433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71864" y="2060849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FFFFFF"/>
                </a:solidFill>
              </a:rPr>
              <a:t>vrstevnatý epitel</a:t>
            </a:r>
          </a:p>
        </p:txBody>
      </p:sp>
    </p:spTree>
    <p:extLst>
      <p:ext uri="{BB962C8B-B14F-4D97-AF65-F5344CB8AC3E}">
        <p14:creationId xmlns:p14="http://schemas.microsoft.com/office/powerpoint/2010/main" val="347991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0FE6FC-B51B-40CB-937C-9014F58DB78B}"/>
              </a:ext>
            </a:extLst>
          </p:cNvPr>
          <p:cNvSpPr txBox="1"/>
          <p:nvPr/>
        </p:nvSpPr>
        <p:spPr>
          <a:xfrm>
            <a:off x="337350" y="74235"/>
            <a:ext cx="10901779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Bef>
                <a:spcPts val="600"/>
              </a:spcBef>
            </a:pPr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Tkáně (histologie) II. – </a:t>
            </a:r>
            <a:r>
              <a:rPr lang="cs-CZ" sz="2000" b="1" u="sng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</a:t>
            </a:r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cs-CZ" sz="2000" b="1" u="sng" dirty="0">
              <a:effectLst/>
              <a:latin typeface="Times New Roman" panose="02020603050405020304" pitchFamily="18" charset="0"/>
            </a:endParaRPr>
          </a:p>
          <a:p>
            <a:pPr marL="683895" indent="-683895" algn="just">
              <a:spcBef>
                <a:spcPts val="600"/>
              </a:spcBef>
              <a:spcAft>
                <a:spcPts val="0"/>
              </a:spcAft>
              <a:tabLst>
                <a:tab pos="4093845" algn="l"/>
              </a:tabLst>
            </a:pPr>
            <a:r>
              <a:rPr lang="cs-CZ" sz="2000" b="1" u="sng" dirty="0">
                <a:effectLst/>
                <a:latin typeface="Times New Roman" panose="02020603050405020304" pitchFamily="18" charset="0"/>
              </a:rPr>
              <a:t>Úkol 1: Pozorování a zakreslení trvalých preparátů – druhy epitelů podle funkce: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 krycí: </a:t>
            </a:r>
          </a:p>
          <a:p>
            <a:pPr marL="269875" indent="-269875" algn="just">
              <a:spcBef>
                <a:spcPts val="600"/>
              </a:spcBef>
              <a:spcAft>
                <a:spcPts val="0"/>
              </a:spcAft>
              <a:tabLst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1.1. rohovatějící vrstevnatý epitel – epidermis savců </a:t>
            </a:r>
            <a:r>
              <a:rPr lang="cs-C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kůže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člověka - břicha</a:t>
            </a:r>
            <a:r>
              <a:rPr lang="cs-C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 indent="-269875" algn="just">
              <a:spcBef>
                <a:spcPts val="600"/>
              </a:spcBef>
              <a:spcAft>
                <a:spcPts val="0"/>
              </a:spcAft>
              <a:tabLst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1.2. nerohovatějící vrstevnatý epitel – 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epidermis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obojživelníků </a:t>
            </a:r>
            <a:r>
              <a:rPr lang="cs-C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kůže kuňky, skokan</a:t>
            </a:r>
            <a:r>
              <a:rPr lang="cs-C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sliznice jícnu (člověka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Bef>
                <a:spcPts val="600"/>
              </a:spcBef>
              <a:tabLst>
                <a:tab pos="226504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26504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 resorpční (mikroklky): trávicí sliznice </a:t>
            </a:r>
            <a:r>
              <a:rPr lang="cs-CZ" sz="2000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(střevo králíka, kapra – viz epitely 1.)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resorpční (jednovrstevný cylindrický) </a:t>
            </a:r>
            <a:r>
              <a:rPr lang="cs-CZ" sz="2000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 bezobratlí – viz epitely 1.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 řasinkové: bezobratlí –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hepatopankreas (jaterní žláza) hlemýždě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vejcovody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(ovidukty)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(vejcovod člověka)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chámovody (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spermidukty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savců (prase)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 smyslové: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sítnice oka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chuťové pupeny, čichová sliznice, vnitřní ucho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 sekreční = žlázové (tubulózní a zvláště alveolární žlázy): např. 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mléčná žláza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(krávy) 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nebo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předstojná žláza = 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prostata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(člověka),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kůže se žlázou člověka, kůže hřbetu kuňky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 zárodečné: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vaječníky (ovaria) prasete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varlata (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testes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myši – nadvarle (příp. člověk)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70510" algn="l"/>
                <a:tab pos="45021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epitely pigmentové: </a:t>
            </a:r>
            <a:r>
              <a:rPr lang="cs-C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sítnice obratlovců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(oko morčete, králíka – viz epitely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</a:p>
          <a:p>
            <a:pPr>
              <a:tabLst>
                <a:tab pos="1680210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8785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14400" y="938893"/>
            <a:ext cx="45576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Seznam preparátů (obrázků):</a:t>
            </a:r>
          </a:p>
          <a:p>
            <a:r>
              <a:rPr lang="cs-CZ" dirty="0" err="1"/>
              <a:t>Dlaždicovitý</a:t>
            </a:r>
            <a:r>
              <a:rPr lang="cs-CZ" dirty="0"/>
              <a:t> epitel</a:t>
            </a:r>
          </a:p>
          <a:p>
            <a:r>
              <a:rPr lang="cs-CZ" dirty="0"/>
              <a:t>Kubický epitel</a:t>
            </a:r>
          </a:p>
          <a:p>
            <a:r>
              <a:rPr lang="cs-CZ" dirty="0"/>
              <a:t>Řasinkový cylindrický epitel u bezobratlých</a:t>
            </a:r>
          </a:p>
          <a:p>
            <a:r>
              <a:rPr lang="cs-CZ" dirty="0"/>
              <a:t>Cylindrický epitel u obratlovců</a:t>
            </a:r>
          </a:p>
          <a:p>
            <a:r>
              <a:rPr lang="cs-CZ" dirty="0"/>
              <a:t>Pigmentový epitel</a:t>
            </a:r>
          </a:p>
          <a:p>
            <a:r>
              <a:rPr lang="cs-CZ"/>
              <a:t>Nerohovatějící </a:t>
            </a:r>
            <a:r>
              <a:rPr lang="cs-CZ" dirty="0"/>
              <a:t>vrstevnatý epitel u skokana</a:t>
            </a:r>
          </a:p>
          <a:p>
            <a:r>
              <a:rPr lang="cs-CZ" dirty="0"/>
              <a:t>Rohovatějící epitel u člověka</a:t>
            </a:r>
          </a:p>
          <a:p>
            <a:r>
              <a:rPr lang="cs-CZ" dirty="0"/>
              <a:t>Přechodný epitel u savce</a:t>
            </a:r>
          </a:p>
          <a:p>
            <a:r>
              <a:rPr lang="cs-CZ" dirty="0"/>
              <a:t>Vrstevnatý epitel u savce</a:t>
            </a:r>
          </a:p>
        </p:txBody>
      </p:sp>
    </p:spTree>
    <p:extLst>
      <p:ext uri="{BB962C8B-B14F-4D97-AF65-F5344CB8AC3E}">
        <p14:creationId xmlns:p14="http://schemas.microsoft.com/office/powerpoint/2010/main" val="306576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Dlaždicový epitel – přepážka mezi plicními alveoly kočky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24189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1524000" y="594995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Žlázový (jednovrstevný kubický) epitel – výstelka folikulů štítné žlázy člověka 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104113" y="335699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Kubické buňky</a:t>
            </a:r>
          </a:p>
        </p:txBody>
      </p:sp>
    </p:spTree>
    <p:extLst>
      <p:ext uri="{BB962C8B-B14F-4D97-AF65-F5344CB8AC3E}">
        <p14:creationId xmlns:p14="http://schemas.microsoft.com/office/powerpoint/2010/main" val="356790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zárodečné epitely – epitely gonád! </a:t>
            </a:r>
            <a:br>
              <a:rPr lang="cs-CZ" altLang="cs-CZ" sz="3200" b="1"/>
            </a:br>
            <a:r>
              <a:rPr lang="cs-CZ" altLang="cs-CZ" sz="3200" b="1"/>
              <a:t>(např. varlat)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63676"/>
            <a:ext cx="808672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824788" y="649128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55841" y="458112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Kubické buňky</a:t>
            </a:r>
          </a:p>
        </p:txBody>
      </p:sp>
    </p:spTree>
    <p:extLst>
      <p:ext uri="{BB962C8B-B14F-4D97-AF65-F5344CB8AC3E}">
        <p14:creationId xmlns:p14="http://schemas.microsoft.com/office/powerpoint/2010/main" val="11891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Řasinkový (jednovrstevný cylindrický) epitel – hepatopankreas hlemýždě 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87689" y="285293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Cylindrické buňky</a:t>
            </a:r>
          </a:p>
        </p:txBody>
      </p:sp>
    </p:spTree>
    <p:extLst>
      <p:ext uri="{BB962C8B-B14F-4D97-AF65-F5344CB8AC3E}">
        <p14:creationId xmlns:p14="http://schemas.microsoft.com/office/powerpoint/2010/main" val="2433451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524000" y="60039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Resorpční (jednovrstevný cylindrický) epitel na příčném řezu tenkým střevem králíka 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55841" y="306896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Cylindrický epitel</a:t>
            </a:r>
          </a:p>
        </p:txBody>
      </p:sp>
    </p:spTree>
    <p:extLst>
      <p:ext uri="{BB962C8B-B14F-4D97-AF65-F5344CB8AC3E}">
        <p14:creationId xmlns:p14="http://schemas.microsoft.com/office/powerpoint/2010/main" val="219359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79" y="0"/>
            <a:ext cx="9260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74761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545</Words>
  <Application>Microsoft Office PowerPoint</Application>
  <PresentationFormat>Širokoúhlá obrazovka</PresentationFormat>
  <Paragraphs>53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Arial</vt:lpstr>
      <vt:lpstr>Times New Roman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5. zárodečné epitely – epitely gonád!  (např. varlat)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Alena Žákovská</cp:lastModifiedBy>
  <cp:revision>12</cp:revision>
  <dcterms:created xsi:type="dcterms:W3CDTF">2020-03-17T14:46:13Z</dcterms:created>
  <dcterms:modified xsi:type="dcterms:W3CDTF">2024-02-29T15:10:46Z</dcterms:modified>
</cp:coreProperties>
</file>