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1E1BF-B75A-4B6C-A7AF-AABBDF2598B5}" type="datetimeFigureOut">
              <a:rPr lang="cs-CZ" smtClean="0"/>
              <a:t>06.02.2023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A39AC-D4B2-48EE-B333-0F1A03943D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9930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1E1BF-B75A-4B6C-A7AF-AABBDF2598B5}" type="datetimeFigureOut">
              <a:rPr lang="cs-CZ" smtClean="0"/>
              <a:t>06.02.2023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A39AC-D4B2-48EE-B333-0F1A03943D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7029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1E1BF-B75A-4B6C-A7AF-AABBDF2598B5}" type="datetimeFigureOut">
              <a:rPr lang="cs-CZ" smtClean="0"/>
              <a:t>06.02.2023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A39AC-D4B2-48EE-B333-0F1A03943D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9285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1E1BF-B75A-4B6C-A7AF-AABBDF2598B5}" type="datetimeFigureOut">
              <a:rPr lang="cs-CZ" smtClean="0"/>
              <a:t>06.02.2023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A39AC-D4B2-48EE-B333-0F1A03943D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2178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1E1BF-B75A-4B6C-A7AF-AABBDF2598B5}" type="datetimeFigureOut">
              <a:rPr lang="cs-CZ" smtClean="0"/>
              <a:t>06.02.2023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A39AC-D4B2-48EE-B333-0F1A03943D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5155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1E1BF-B75A-4B6C-A7AF-AABBDF2598B5}" type="datetimeFigureOut">
              <a:rPr lang="cs-CZ" smtClean="0"/>
              <a:t>06.02.2023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A39AC-D4B2-48EE-B333-0F1A03943D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7261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1E1BF-B75A-4B6C-A7AF-AABBDF2598B5}" type="datetimeFigureOut">
              <a:rPr lang="cs-CZ" smtClean="0"/>
              <a:t>06.02.2023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A39AC-D4B2-48EE-B333-0F1A03943D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0933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1E1BF-B75A-4B6C-A7AF-AABBDF2598B5}" type="datetimeFigureOut">
              <a:rPr lang="cs-CZ" smtClean="0"/>
              <a:t>06.02.2023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A39AC-D4B2-48EE-B333-0F1A03943D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4122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1E1BF-B75A-4B6C-A7AF-AABBDF2598B5}" type="datetimeFigureOut">
              <a:rPr lang="cs-CZ" smtClean="0"/>
              <a:t>06.02.2023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A39AC-D4B2-48EE-B333-0F1A03943D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5120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1E1BF-B75A-4B6C-A7AF-AABBDF2598B5}" type="datetimeFigureOut">
              <a:rPr lang="cs-CZ" smtClean="0"/>
              <a:t>06.02.2023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A39AC-D4B2-48EE-B333-0F1A03943D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5747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1E1BF-B75A-4B6C-A7AF-AABBDF2598B5}" type="datetimeFigureOut">
              <a:rPr lang="cs-CZ" smtClean="0"/>
              <a:t>06.02.2023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A39AC-D4B2-48EE-B333-0F1A03943D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8981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41E1BF-B75A-4B6C-A7AF-AABBDF2598B5}" type="datetimeFigureOut">
              <a:rPr lang="cs-CZ" smtClean="0"/>
              <a:t>06.02.2023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A39AC-D4B2-48EE-B333-0F1A03943D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38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4000" b="1" dirty="0"/>
              <a:t>cvičení ze Základů </a:t>
            </a:r>
            <a:r>
              <a:rPr lang="cs-CZ" sz="4000" b="1"/>
              <a:t>obecné zoologie: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b="1" dirty="0"/>
              <a:t>Tkáně (histologie) IV. –</a:t>
            </a:r>
            <a:r>
              <a:rPr lang="cs-CZ" b="1" cap="all" dirty="0"/>
              <a:t> nervy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907335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782300" cy="1325563"/>
          </a:xfrm>
        </p:spPr>
        <p:txBody>
          <a:bodyPr>
            <a:normAutofit/>
          </a:bodyPr>
          <a:lstStyle/>
          <a:p>
            <a:r>
              <a:rPr lang="cs-CZ" sz="3600" dirty="0"/>
              <a:t>10. - 11. cvičení ze Základů obecné zoologie (ZOZL):</a:t>
            </a:r>
            <a:br>
              <a:rPr lang="cs-CZ" sz="3600" dirty="0"/>
            </a:br>
            <a:r>
              <a:rPr lang="cs-CZ" sz="3600" dirty="0"/>
              <a:t>Tkáně (histologie) IV. – nervy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b="1" dirty="0"/>
              <a:t>Pozorování a zakreslení trvalých preparátů tkání – nervová tkáň: </a:t>
            </a:r>
          </a:p>
          <a:p>
            <a:pPr marL="0" indent="0">
              <a:buNone/>
            </a:pPr>
            <a:r>
              <a:rPr lang="cs-CZ" dirty="0"/>
              <a:t>Úkol č. 1: </a:t>
            </a:r>
          </a:p>
          <a:p>
            <a:r>
              <a:rPr lang="cs-CZ" dirty="0"/>
              <a:t>Nervová buňka, obaly nerv. vlákna</a:t>
            </a:r>
          </a:p>
          <a:p>
            <a:r>
              <a:rPr lang="cs-CZ" dirty="0"/>
              <a:t>	šedá hmota míchy: motorické neurony (s výběžky) předních míšních rohů savce a gliové buňky (astrocyty – alespoň jádra) – příčný řez míchou králíka, mícha psa</a:t>
            </a:r>
          </a:p>
          <a:p>
            <a:r>
              <a:rPr lang="cs-CZ" dirty="0"/>
              <a:t>	šedá kůra mozková: pyramidální neurony (s výběžky) a gliové buňky (astrocyty – alespoň jádra) – koncový mozek králíka, potkana (?); kotěte (AgNO3), mozek kotěte</a:t>
            </a:r>
          </a:p>
          <a:p>
            <a:r>
              <a:rPr lang="cs-CZ" dirty="0"/>
              <a:t>	šedá hmota mozečku: </a:t>
            </a:r>
            <a:r>
              <a:rPr lang="cs-CZ" dirty="0" err="1"/>
              <a:t>pseudounipolární</a:t>
            </a:r>
            <a:r>
              <a:rPr lang="cs-CZ" dirty="0"/>
              <a:t> neurony – mozeček holuba; Purkyňovy buňky mozečku kotěte (AgNO3), mozeček potkana</a:t>
            </a:r>
          </a:p>
          <a:p>
            <a:r>
              <a:rPr lang="cs-CZ" dirty="0"/>
              <a:t>	bílá hmota mozečku: oligodendroglie (alespoň jádra), </a:t>
            </a:r>
            <a:r>
              <a:rPr lang="cs-CZ" dirty="0" err="1"/>
              <a:t>myelinizované</a:t>
            </a:r>
            <a:r>
              <a:rPr lang="cs-CZ" dirty="0"/>
              <a:t> axony – zejména mozeček kotěte (AgNO3), mozeček potkana</a:t>
            </a:r>
          </a:p>
          <a:p>
            <a:r>
              <a:rPr lang="cs-CZ" dirty="0"/>
              <a:t>	mícha podélně i příčně: bílá a šedá hmota (vidět a uvědomit si rozdíly) + ependym – mícha psa (podélně), králíka (příčně)</a:t>
            </a:r>
          </a:p>
          <a:p>
            <a:r>
              <a:rPr lang="cs-CZ" dirty="0"/>
              <a:t>	periferní nervy: myelinová a </a:t>
            </a:r>
            <a:r>
              <a:rPr lang="cs-CZ" dirty="0" err="1"/>
              <a:t>Schwannova</a:t>
            </a:r>
            <a:r>
              <a:rPr lang="cs-CZ" dirty="0"/>
              <a:t> pochva (alespoň jádra </a:t>
            </a:r>
            <a:r>
              <a:rPr lang="cs-CZ" dirty="0" err="1"/>
              <a:t>Schwannových</a:t>
            </a:r>
            <a:r>
              <a:rPr lang="cs-CZ" dirty="0"/>
              <a:t> buněk), případně i neurony spinálního ganglia (ve vazivových pouzdrech) – míšní uzlina (Ganglion </a:t>
            </a:r>
            <a:r>
              <a:rPr lang="cs-CZ" dirty="0" err="1"/>
              <a:t>spinale</a:t>
            </a:r>
            <a:r>
              <a:rPr lang="cs-CZ" dirty="0"/>
              <a:t>) psa (</a:t>
            </a:r>
            <a:r>
              <a:rPr lang="cs-CZ" dirty="0" err="1"/>
              <a:t>Canis</a:t>
            </a:r>
            <a:r>
              <a:rPr lang="cs-CZ" dirty="0"/>
              <a:t>)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17949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49600" y="365125"/>
            <a:ext cx="5689600" cy="612775"/>
          </a:xfrm>
        </p:spPr>
        <p:txBody>
          <a:bodyPr>
            <a:normAutofit fontScale="90000"/>
          </a:bodyPr>
          <a:lstStyle/>
          <a:p>
            <a:r>
              <a:rPr lang="cs-CZ" sz="3200" dirty="0"/>
              <a:t>Nervová buňka, obaly nerv. vlákna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854" y="791225"/>
            <a:ext cx="6039492" cy="548733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210" y="2286001"/>
            <a:ext cx="5660088" cy="22987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 flipH="1">
            <a:off x="1595119" y="6451600"/>
            <a:ext cx="2062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teorie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924800" y="5753100"/>
            <a:ext cx="69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praxe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9436100" y="3987800"/>
            <a:ext cx="224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Jádrofibroblastu</a:t>
            </a:r>
            <a:r>
              <a:rPr lang="cs-CZ" b="1" dirty="0"/>
              <a:t>/</a:t>
            </a:r>
            <a:r>
              <a:rPr lang="cs-CZ" b="1" dirty="0" err="1"/>
              <a:t>cytu</a:t>
            </a:r>
            <a:endParaRPr lang="cs-CZ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8098452" y="3390899"/>
            <a:ext cx="1481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endoneurium</a:t>
            </a:r>
            <a:endParaRPr lang="cs-CZ" b="1" dirty="0"/>
          </a:p>
        </p:txBody>
      </p:sp>
      <p:sp>
        <p:nvSpPr>
          <p:cNvPr id="10" name="TextovéPole 9"/>
          <p:cNvSpPr txBox="1"/>
          <p:nvPr/>
        </p:nvSpPr>
        <p:spPr>
          <a:xfrm flipH="1">
            <a:off x="9812019" y="2768600"/>
            <a:ext cx="2197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nervová vlákna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9897720" y="3250685"/>
            <a:ext cx="2076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j. </a:t>
            </a:r>
            <a:r>
              <a:rPr lang="cs-CZ" b="1" dirty="0" err="1"/>
              <a:t>Schwanovy</a:t>
            </a:r>
            <a:r>
              <a:rPr lang="cs-CZ" b="1" dirty="0"/>
              <a:t> buňky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119634" y="1378119"/>
            <a:ext cx="5907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Nakreslit teoretický obrázek neuronu a obalů vlákna s popisy </a:t>
            </a:r>
          </a:p>
          <a:p>
            <a:r>
              <a:rPr lang="cs-CZ" dirty="0"/>
              <a:t>(vlevo) a obrázek reálného nerv. vlákna (vpravo)</a:t>
            </a:r>
          </a:p>
        </p:txBody>
      </p:sp>
    </p:spTree>
    <p:extLst>
      <p:ext uri="{BB962C8B-B14F-4D97-AF65-F5344CB8AC3E}">
        <p14:creationId xmlns:p14="http://schemas.microsoft.com/office/powerpoint/2010/main" val="3837221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Příčný řez mozečku – </a:t>
            </a:r>
            <a:r>
              <a:rPr lang="cs-CZ" sz="2000" dirty="0"/>
              <a:t>nakreslit celkový pohled a detail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5551" y="1925875"/>
            <a:ext cx="5727205" cy="435133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743200" y="2705100"/>
            <a:ext cx="1600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Gyrus</a:t>
            </a:r>
            <a:r>
              <a:rPr lang="cs-CZ" b="1" dirty="0"/>
              <a:t> </a:t>
            </a:r>
            <a:r>
              <a:rPr lang="cs-CZ" b="1" dirty="0" err="1"/>
              <a:t>cerebelli</a:t>
            </a:r>
            <a:endParaRPr lang="cs-CZ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2265697" y="3374469"/>
            <a:ext cx="2114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stratum</a:t>
            </a:r>
            <a:r>
              <a:rPr lang="cs-CZ" b="1" dirty="0"/>
              <a:t> </a:t>
            </a:r>
            <a:r>
              <a:rPr lang="cs-CZ" b="1" dirty="0" err="1"/>
              <a:t>granulosum</a:t>
            </a:r>
            <a:endParaRPr lang="cs-CZ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2755900" y="4101544"/>
            <a:ext cx="27896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Dřeň mozečku – bílá hmota</a:t>
            </a:r>
          </a:p>
          <a:p>
            <a:r>
              <a:rPr lang="cs-CZ" b="1" dirty="0"/>
              <a:t> -</a:t>
            </a:r>
            <a:r>
              <a:rPr lang="cs-CZ" b="1" dirty="0" err="1"/>
              <a:t>myelinizované</a:t>
            </a:r>
            <a:r>
              <a:rPr lang="cs-CZ" b="1" dirty="0"/>
              <a:t> </a:t>
            </a:r>
            <a:r>
              <a:rPr lang="cs-CZ" b="1" dirty="0" err="1"/>
              <a:t>axony,a</a:t>
            </a:r>
            <a:endParaRPr lang="cs-CZ" b="1" dirty="0"/>
          </a:p>
          <a:p>
            <a:r>
              <a:rPr lang="cs-CZ" b="1" dirty="0"/>
              <a:t>oligodendroglie</a:t>
            </a:r>
          </a:p>
        </p:txBody>
      </p:sp>
      <p:sp>
        <p:nvSpPr>
          <p:cNvPr id="8" name="Obdélník 7"/>
          <p:cNvSpPr/>
          <p:nvPr/>
        </p:nvSpPr>
        <p:spPr>
          <a:xfrm>
            <a:off x="1422996" y="3916878"/>
            <a:ext cx="2052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err="1"/>
              <a:t>stratum</a:t>
            </a:r>
            <a:r>
              <a:rPr lang="cs-CZ" b="1" dirty="0"/>
              <a:t> </a:t>
            </a:r>
            <a:r>
              <a:rPr lang="cs-CZ" b="1" dirty="0" err="1"/>
              <a:t>moleculare</a:t>
            </a:r>
            <a:endParaRPr lang="cs-CZ" b="1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677" y="1212572"/>
            <a:ext cx="5831719" cy="5202422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6945245" y="3629117"/>
            <a:ext cx="2330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jádro Purkyňovy buňky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9984565" y="1266442"/>
            <a:ext cx="2078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stratum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granulosum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6508686" y="2781809"/>
            <a:ext cx="2640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dendrity Purkyňovy buňky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9267536" y="4845895"/>
            <a:ext cx="25514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Jádra </a:t>
            </a:r>
            <a:r>
              <a:rPr lang="cs-CZ" dirty="0" err="1">
                <a:solidFill>
                  <a:schemeClr val="bg1"/>
                </a:solidFill>
              </a:rPr>
              <a:t>pseudounipolárních</a:t>
            </a:r>
            <a:r>
              <a:rPr lang="cs-CZ" dirty="0">
                <a:solidFill>
                  <a:schemeClr val="bg1"/>
                </a:solidFill>
              </a:rPr>
              <a:t> neuronů</a:t>
            </a:r>
          </a:p>
        </p:txBody>
      </p:sp>
    </p:spTree>
    <p:extLst>
      <p:ext uri="{BB962C8B-B14F-4D97-AF65-F5344CB8AC3E}">
        <p14:creationId xmlns:p14="http://schemas.microsoft.com/office/powerpoint/2010/main" val="3170100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3600" y="4980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Šedá hmota mozečku, bílá hmota mozečku,</a:t>
            </a:r>
            <a:br>
              <a:rPr lang="cs-CZ" sz="3600" dirty="0"/>
            </a:br>
            <a:r>
              <a:rPr lang="cs-CZ" sz="3600" dirty="0"/>
              <a:t> </a:t>
            </a:r>
            <a:r>
              <a:rPr lang="cs-CZ" sz="2400" dirty="0"/>
              <a:t>celkový pohled – popsat šedou a bílou hmotu a jejich složení, nakreslit Purkyňovy buňky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3700" y="1355302"/>
            <a:ext cx="7295773" cy="482166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546600" y="2442924"/>
            <a:ext cx="1698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Šedá hmota vně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807200" y="3564493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Bílá hmota uvnitř</a:t>
            </a:r>
          </a:p>
        </p:txBody>
      </p:sp>
      <p:sp>
        <p:nvSpPr>
          <p:cNvPr id="8" name="Obdélník 7"/>
          <p:cNvSpPr/>
          <p:nvPr/>
        </p:nvSpPr>
        <p:spPr>
          <a:xfrm>
            <a:off x="191049" y="171033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dirty="0"/>
              <a:t>šedá hmota mozečku </a:t>
            </a:r>
            <a:r>
              <a:rPr lang="cs-CZ" dirty="0"/>
              <a:t>– </a:t>
            </a:r>
          </a:p>
          <a:p>
            <a:r>
              <a:rPr lang="cs-CZ" dirty="0"/>
              <a:t>součástí jsou </a:t>
            </a:r>
            <a:r>
              <a:rPr lang="cs-CZ" dirty="0" err="1"/>
              <a:t>pseudounipolární</a:t>
            </a:r>
            <a:r>
              <a:rPr lang="cs-CZ" dirty="0"/>
              <a:t> neurony</a:t>
            </a:r>
          </a:p>
          <a:p>
            <a:r>
              <a:rPr lang="cs-CZ" dirty="0"/>
              <a:t>a jejich výběžky, gliové buňky</a:t>
            </a:r>
            <a:br>
              <a:rPr lang="cs-CZ" dirty="0"/>
            </a:br>
            <a:endParaRPr lang="cs-CZ" dirty="0"/>
          </a:p>
        </p:txBody>
      </p:sp>
      <p:sp>
        <p:nvSpPr>
          <p:cNvPr id="10" name="Obdélník 9"/>
          <p:cNvSpPr/>
          <p:nvPr/>
        </p:nvSpPr>
        <p:spPr>
          <a:xfrm>
            <a:off x="191049" y="2812256"/>
            <a:ext cx="43555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bílá hmota mozečku </a:t>
            </a:r>
            <a:r>
              <a:rPr lang="cs-CZ" dirty="0"/>
              <a:t>– </a:t>
            </a:r>
            <a:r>
              <a:rPr lang="cs-CZ" dirty="0" err="1"/>
              <a:t>myelinizovaná</a:t>
            </a:r>
            <a:r>
              <a:rPr lang="cs-CZ" dirty="0"/>
              <a:t> vlákna</a:t>
            </a:r>
          </a:p>
          <a:p>
            <a:r>
              <a:rPr lang="cs-CZ" dirty="0"/>
              <a:t>součástí jsou oligodendroglie (alespoň jádra)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34" y="3916435"/>
            <a:ext cx="4039963" cy="268467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989901" y="3581466"/>
            <a:ext cx="1792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Purkyňovy buňky</a:t>
            </a:r>
          </a:p>
        </p:txBody>
      </p:sp>
    </p:spTree>
    <p:extLst>
      <p:ext uri="{BB962C8B-B14F-4D97-AF65-F5344CB8AC3E}">
        <p14:creationId xmlns:p14="http://schemas.microsoft.com/office/powerpoint/2010/main" val="2399890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28749" y="-58723"/>
            <a:ext cx="4756558" cy="1115838"/>
          </a:xfrm>
        </p:spPr>
        <p:txBody>
          <a:bodyPr>
            <a:normAutofit/>
          </a:bodyPr>
          <a:lstStyle/>
          <a:p>
            <a:r>
              <a:rPr lang="cs-CZ" sz="3600" dirty="0"/>
              <a:t>Mícha – šedá hmota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28749" y="878646"/>
            <a:ext cx="4023715" cy="4351338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7015992" y="5229984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šedá hmota obsahuje těla nerv. buněk a vlákna</a:t>
            </a:r>
          </a:p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 Horn cell - motorické neurony s výběžky </a:t>
            </a:r>
          </a:p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jádra velká, obsahují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Nisslova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tělíska</a:t>
            </a:r>
          </a:p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NN jádro neuroglie</a:t>
            </a:r>
          </a:p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NB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Nisslova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tělíska</a:t>
            </a:r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533" y="878646"/>
            <a:ext cx="5585701" cy="455480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308062" y="352055"/>
            <a:ext cx="51965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/>
              <a:t>Mícha – řez míchou, </a:t>
            </a:r>
            <a:r>
              <a:rPr lang="cs-CZ" dirty="0"/>
              <a:t>barvení stříbrem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222566" y="5316987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VH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ventral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horn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dorsal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horn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spojené šedými komisury (GC)</a:t>
            </a:r>
          </a:p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Bílá hmota je tvořena nervovými vlákny s vzestupnými a sestupnými cestami</a:t>
            </a:r>
          </a:p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vidět VF ventrální zářez a dorzální kořeny, kolem pia mater</a:t>
            </a:r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361528" y="40906"/>
            <a:ext cx="6199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Kresba levého i pravého obrázku s popisy</a:t>
            </a:r>
          </a:p>
        </p:txBody>
      </p:sp>
    </p:spTree>
    <p:extLst>
      <p:ext uri="{BB962C8B-B14F-4D97-AF65-F5344CB8AC3E}">
        <p14:creationId xmlns:p14="http://schemas.microsoft.com/office/powerpoint/2010/main" val="1052833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solidFill>
                  <a:srgbClr val="000000"/>
                </a:solidFill>
                <a:latin typeface="Arial" panose="020B0604020202020204" pitchFamily="34" charset="0"/>
              </a:rPr>
              <a:t>MOZEK</a:t>
            </a:r>
            <a:endParaRPr lang="cs-CZ" sz="3600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sz="3200" dirty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cs-CZ" sz="3200" b="1" dirty="0">
                <a:solidFill>
                  <a:srgbClr val="000000"/>
                </a:solidFill>
                <a:latin typeface="Arial" panose="020B0604020202020204" pitchFamily="34" charset="0"/>
              </a:rPr>
              <a:t>Mozková kůra –šedá hmota</a:t>
            </a:r>
            <a:r>
              <a:rPr lang="cs-CZ" sz="3200" dirty="0">
                <a:solidFill>
                  <a:srgbClr val="000000"/>
                </a:solidFill>
                <a:latin typeface="Arial" panose="020B0604020202020204" pitchFamily="34" charset="0"/>
              </a:rPr>
              <a:t>, typické uspořádané nervové a gliové buňky, </a:t>
            </a:r>
            <a:r>
              <a:rPr lang="cs-CZ" sz="3200" dirty="0" err="1">
                <a:solidFill>
                  <a:srgbClr val="000000"/>
                </a:solidFill>
                <a:latin typeface="Arial" panose="020B0604020202020204" pitchFamily="34" charset="0"/>
              </a:rPr>
              <a:t>myelinizované</a:t>
            </a:r>
            <a:r>
              <a:rPr lang="cs-CZ" sz="3200" dirty="0">
                <a:solidFill>
                  <a:srgbClr val="000000"/>
                </a:solidFill>
                <a:latin typeface="Arial" panose="020B0604020202020204" pitchFamily="34" charset="0"/>
              </a:rPr>
              <a:t> a </a:t>
            </a:r>
            <a:r>
              <a:rPr lang="cs-CZ" sz="3200" dirty="0" err="1">
                <a:solidFill>
                  <a:srgbClr val="000000"/>
                </a:solidFill>
                <a:latin typeface="Arial" panose="020B0604020202020204" pitchFamily="34" charset="0"/>
              </a:rPr>
              <a:t>nemyelinizované</a:t>
            </a:r>
            <a:r>
              <a:rPr lang="cs-CZ" sz="3200" dirty="0">
                <a:solidFill>
                  <a:srgbClr val="000000"/>
                </a:solidFill>
                <a:latin typeface="Arial" panose="020B0604020202020204" pitchFamily="34" charset="0"/>
              </a:rPr>
              <a:t> výběžky do morfologicky rozdílných vrstev</a:t>
            </a:r>
          </a:p>
          <a:p>
            <a:pPr marL="0" indent="0">
              <a:buNone/>
            </a:pPr>
            <a:r>
              <a:rPr lang="cs-CZ" sz="3200" dirty="0">
                <a:solidFill>
                  <a:srgbClr val="000000"/>
                </a:solidFill>
                <a:latin typeface="Arial" panose="020B0604020202020204" pitchFamily="34" charset="0"/>
              </a:rPr>
              <a:t>•Šest vrstev kůry</a:t>
            </a:r>
          </a:p>
          <a:p>
            <a:pPr marL="0" indent="0">
              <a:buNone/>
            </a:pP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 Vrstva molekulární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–lamina 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molecularis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 -tenká zevní vrstva kůry s drobnými multipolárními neurony, výběžky uloženy převážně rovnoběžně s povrchem mozku, málo buněk, početná vlákna</a:t>
            </a:r>
          </a:p>
          <a:p>
            <a:pPr marL="0" indent="0">
              <a:buNone/>
            </a:pP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II. Zevní zrnitá vrstva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–lamina 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granularis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externa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 –hustě uspořádané drobné granulární neurony, malé pyramidové 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bky</a:t>
            </a:r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III. Zevní pyramidová vrstva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–lamina 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pyramidalis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externa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 –středně velké pyramidové buňky, nepyramidové b., řídce uspořádané</a:t>
            </a:r>
          </a:p>
          <a:p>
            <a:pPr marL="0" indent="0">
              <a:buNone/>
            </a:pP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IV. Vnitřní zrnitá vrstva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–lamina 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granularis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 interna –hustě nakupené malé granulární neurony</a:t>
            </a:r>
          </a:p>
          <a:p>
            <a:pPr marL="0" indent="0">
              <a:buNone/>
            </a:pP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V. Vnitřní pyramidová vrstva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–lamina 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pyramidalis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 interna –nepočetné střední a veliké pyramidové buňky</a:t>
            </a:r>
          </a:p>
          <a:p>
            <a:pPr marL="0" indent="0">
              <a:buNone/>
            </a:pP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VI. </a:t>
            </a:r>
            <a:r>
              <a:rPr lang="cs-CZ" b="1" dirty="0" err="1">
                <a:solidFill>
                  <a:srgbClr val="000000"/>
                </a:solidFill>
                <a:latin typeface="Arial" panose="020B0604020202020204" pitchFamily="34" charset="0"/>
              </a:rPr>
              <a:t>Polyformní</a:t>
            </a:r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 vrstva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–lamina 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multiformis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 -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polyformní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 neurony hvězdicovité, vřetenovité</a:t>
            </a:r>
          </a:p>
          <a:p>
            <a:pPr marL="0" indent="0">
              <a:buNone/>
            </a:pPr>
            <a:r>
              <a:rPr lang="cs-CZ" sz="3200" dirty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cs-CZ" sz="3200" b="1" dirty="0">
                <a:solidFill>
                  <a:srgbClr val="000000"/>
                </a:solidFill>
                <a:latin typeface="Arial" panose="020B0604020202020204" pitchFamily="34" charset="0"/>
              </a:rPr>
              <a:t>Bílá hmota </a:t>
            </a:r>
            <a:r>
              <a:rPr lang="cs-CZ" sz="3200" dirty="0">
                <a:solidFill>
                  <a:srgbClr val="000000"/>
                </a:solidFill>
                <a:latin typeface="Arial" panose="020B0604020202020204" pitchFamily="34" charset="0"/>
              </a:rPr>
              <a:t>–</a:t>
            </a:r>
            <a:r>
              <a:rPr lang="cs-CZ" sz="3200" dirty="0" err="1">
                <a:solidFill>
                  <a:srgbClr val="000000"/>
                </a:solidFill>
                <a:latin typeface="Arial" panose="020B0604020202020204" pitchFamily="34" charset="0"/>
              </a:rPr>
              <a:t>myelinizované</a:t>
            </a:r>
            <a:r>
              <a:rPr lang="cs-CZ" sz="3200" dirty="0">
                <a:solidFill>
                  <a:srgbClr val="000000"/>
                </a:solidFill>
                <a:latin typeface="Arial" panose="020B0604020202020204" pitchFamily="34" charset="0"/>
              </a:rPr>
              <a:t> axony, neuroglie, cévy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9112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80467"/>
            <a:ext cx="5453543" cy="1325563"/>
          </a:xfrm>
        </p:spPr>
        <p:txBody>
          <a:bodyPr>
            <a:normAutofit/>
          </a:bodyPr>
          <a:lstStyle/>
          <a:p>
            <a:r>
              <a:rPr lang="cs-CZ" sz="3600" dirty="0"/>
              <a:t>Mozková kůra- šedá hmota</a:t>
            </a:r>
            <a:br>
              <a:rPr lang="cs-CZ" sz="3600" dirty="0"/>
            </a:br>
            <a:r>
              <a:rPr lang="cs-CZ" sz="2800" dirty="0"/>
              <a:t>I-VI. Šest vrstev kůry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50761" y="413271"/>
            <a:ext cx="4867324" cy="6444729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749416" y="2427396"/>
            <a:ext cx="6096000" cy="274645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 - céva a kolem pia mater</a:t>
            </a:r>
          </a:p>
          <a:p>
            <a:pPr>
              <a:lnSpc>
                <a:spcPct val="107000"/>
              </a:lnSpc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CC - mozková kůra</a:t>
            </a:r>
          </a:p>
          <a:p>
            <a:pPr>
              <a:lnSpc>
                <a:spcPct val="107000"/>
              </a:lnSpc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WM - bílá hmota</a:t>
            </a:r>
          </a:p>
          <a:p>
            <a:pPr>
              <a:lnSpc>
                <a:spcPct val="107000"/>
              </a:lnSpc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PM - Pia mater</a:t>
            </a:r>
          </a:p>
          <a:p>
            <a:pPr>
              <a:lnSpc>
                <a:spcPct val="107000"/>
              </a:lnSpc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NN - neuroglie – gliové buňky, jádra buněk</a:t>
            </a:r>
          </a:p>
          <a:p>
            <a:pPr>
              <a:lnSpc>
                <a:spcPct val="107000"/>
              </a:lnSpc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PV - pyramidální buňka</a:t>
            </a:r>
          </a:p>
          <a:p>
            <a:pPr>
              <a:lnSpc>
                <a:spcPct val="107000"/>
              </a:lnSpc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 - malé kapiláry</a:t>
            </a:r>
          </a:p>
          <a:p>
            <a:pPr>
              <a:lnSpc>
                <a:spcPct val="107000"/>
              </a:lnSpc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GC – granulární buňka</a:t>
            </a:r>
          </a:p>
          <a:p>
            <a:pPr>
              <a:lnSpc>
                <a:spcPct val="107000"/>
              </a:lnSpc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FC -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fusiformní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buňka</a:t>
            </a:r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947956" y="1669409"/>
            <a:ext cx="3666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Nakreslete vrstvy šedé kůry a popište</a:t>
            </a:r>
          </a:p>
        </p:txBody>
      </p:sp>
    </p:spTree>
    <p:extLst>
      <p:ext uri="{BB962C8B-B14F-4D97-AF65-F5344CB8AC3E}">
        <p14:creationId xmlns:p14="http://schemas.microsoft.com/office/powerpoint/2010/main" val="47397202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665</Words>
  <Application>Microsoft Office PowerPoint</Application>
  <PresentationFormat>Širokoúhlá obrazovka</PresentationFormat>
  <Paragraphs>74</Paragraphs>
  <Slides>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Motiv Office</vt:lpstr>
      <vt:lpstr>cvičení ze Základů obecné zoologie: </vt:lpstr>
      <vt:lpstr>10. - 11. cvičení ze Základů obecné zoologie (ZOZL): Tkáně (histologie) IV. – nervy</vt:lpstr>
      <vt:lpstr>Nervová buňka, obaly nerv. vlákna</vt:lpstr>
      <vt:lpstr>Příčný řez mozečku – nakreslit celkový pohled a detail</vt:lpstr>
      <vt:lpstr>Šedá hmota mozečku, bílá hmota mozečku,  celkový pohled – popsat šedou a bílou hmotu a jejich složení, nakreslit Purkyňovy buňky</vt:lpstr>
      <vt:lpstr>Mícha – šedá hmota</vt:lpstr>
      <vt:lpstr>MOZEK</vt:lpstr>
      <vt:lpstr>Mozková kůra- šedá hmota I-VI. Šest vrstev kůry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cvičení ze Základů obecné zoologie (ZOZL):</dc:title>
  <dc:creator>Žákovská</dc:creator>
  <cp:lastModifiedBy>Alena Žákovská</cp:lastModifiedBy>
  <cp:revision>22</cp:revision>
  <dcterms:created xsi:type="dcterms:W3CDTF">2020-04-14T14:12:58Z</dcterms:created>
  <dcterms:modified xsi:type="dcterms:W3CDTF">2023-02-06T13:31:32Z</dcterms:modified>
</cp:coreProperties>
</file>