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</p:sldMasterIdLst>
  <p:handoutMasterIdLst>
    <p:handoutMasterId r:id="rId42"/>
  </p:handoutMasterIdLst>
  <p:sldIdLst>
    <p:sldId id="257" r:id="rId9"/>
    <p:sldId id="258" r:id="rId10"/>
    <p:sldId id="259" r:id="rId11"/>
    <p:sldId id="260" r:id="rId12"/>
    <p:sldId id="261" r:id="rId13"/>
    <p:sldId id="262" r:id="rId14"/>
    <p:sldId id="290" r:id="rId15"/>
    <p:sldId id="263" r:id="rId16"/>
    <p:sldId id="275" r:id="rId17"/>
    <p:sldId id="277" r:id="rId18"/>
    <p:sldId id="278" r:id="rId19"/>
    <p:sldId id="279" r:id="rId20"/>
    <p:sldId id="283" r:id="rId21"/>
    <p:sldId id="264" r:id="rId22"/>
    <p:sldId id="276" r:id="rId23"/>
    <p:sldId id="289" r:id="rId24"/>
    <p:sldId id="282" r:id="rId25"/>
    <p:sldId id="280" r:id="rId26"/>
    <p:sldId id="265" r:id="rId27"/>
    <p:sldId id="284" r:id="rId28"/>
    <p:sldId id="285" r:id="rId29"/>
    <p:sldId id="286" r:id="rId30"/>
    <p:sldId id="266" r:id="rId31"/>
    <p:sldId id="267" r:id="rId32"/>
    <p:sldId id="287" r:id="rId33"/>
    <p:sldId id="288" r:id="rId34"/>
    <p:sldId id="269" r:id="rId35"/>
    <p:sldId id="268" r:id="rId36"/>
    <p:sldId id="270" r:id="rId37"/>
    <p:sldId id="272" r:id="rId38"/>
    <p:sldId id="273" r:id="rId39"/>
    <p:sldId id="271" r:id="rId40"/>
    <p:sldId id="274" r:id="rId41"/>
  </p:sldIdLst>
  <p:sldSz cx="12192000" cy="6858000"/>
  <p:notesSz cx="6858000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29BDF-1A5C-4650-9902-101A498AF5C6}" type="datetimeFigureOut">
              <a:rPr lang="cs-CZ" smtClean="0"/>
              <a:t>26.02.2024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6F2C7E-515E-4AD9-BFD1-38900F66BD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41246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7E609-C6B2-400E-ACC7-F05936BD6F6C}" type="datetimeFigureOut">
              <a:rPr lang="cs-CZ" smtClean="0"/>
              <a:t>26.02.2024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CCB3-1927-4D85-A2CF-536A1CF3B5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986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7E609-C6B2-400E-ACC7-F05936BD6F6C}" type="datetimeFigureOut">
              <a:rPr lang="cs-CZ" smtClean="0"/>
              <a:t>26.02.2024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CCB3-1927-4D85-A2CF-536A1CF3B5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006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7E609-C6B2-400E-ACC7-F05936BD6F6C}" type="datetimeFigureOut">
              <a:rPr lang="cs-CZ" smtClean="0"/>
              <a:t>26.02.2024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CCB3-1927-4D85-A2CF-536A1CF3B5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2567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77E207-3ACD-436D-8CA3-D7BBC64D9BFF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539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D7E210-91DD-4969-9B11-F457DFBBD9D4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6073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F5C0BE-7FAC-4171-966E-0B1E76B0A171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921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DCE027-A0A5-4E10-A93B-6FB8A7628D46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809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F89090-FF38-4894-96FB-4D78D1DB9ABD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805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F294F7-2034-442B-A16E-585DF82B86A0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949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D3AADC-AB86-4747-942C-568BABF35B6F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345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2B8011-B34F-40B4-93F9-EDA304B33D25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433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7E609-C6B2-400E-ACC7-F05936BD6F6C}" type="datetimeFigureOut">
              <a:rPr lang="cs-CZ" smtClean="0"/>
              <a:t>26.02.2024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CCB3-1927-4D85-A2CF-536A1CF3B5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38983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F90BD8-AD5A-480A-BF8C-0C146A5188D7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602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B402C7-F68F-4785-8F4B-40B1A3EE18A2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88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1B6B82-75CE-4D5C-BF44-11BA3B586F36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436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77E207-3ACD-436D-8CA3-D7BBC64D9BFF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030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D7E210-91DD-4969-9B11-F457DFBBD9D4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0017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F5C0BE-7FAC-4171-966E-0B1E76B0A171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2450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DCE027-A0A5-4E10-A93B-6FB8A7628D46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888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F89090-FF38-4894-96FB-4D78D1DB9ABD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5610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F294F7-2034-442B-A16E-585DF82B86A0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7238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D3AADC-AB86-4747-942C-568BABF35B6F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751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7E609-C6B2-400E-ACC7-F05936BD6F6C}" type="datetimeFigureOut">
              <a:rPr lang="cs-CZ" smtClean="0"/>
              <a:t>26.02.2024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CCB3-1927-4D85-A2CF-536A1CF3B5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84003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2B8011-B34F-40B4-93F9-EDA304B33D25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0591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F90BD8-AD5A-480A-BF8C-0C146A5188D7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1295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B402C7-F68F-4785-8F4B-40B1A3EE18A2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9820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1B6B82-75CE-4D5C-BF44-11BA3B586F36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124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77E207-3ACD-436D-8CA3-D7BBC64D9BFF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7517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D7E210-91DD-4969-9B11-F457DFBBD9D4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6753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F5C0BE-7FAC-4171-966E-0B1E76B0A171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1818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DCE027-A0A5-4E10-A93B-6FB8A7628D46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5036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F89090-FF38-4894-96FB-4D78D1DB9ABD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8882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F294F7-2034-442B-A16E-585DF82B86A0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353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7E609-C6B2-400E-ACC7-F05936BD6F6C}" type="datetimeFigureOut">
              <a:rPr lang="cs-CZ" smtClean="0"/>
              <a:t>26.02.2024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CCB3-1927-4D85-A2CF-536A1CF3B5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37680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D3AADC-AB86-4747-942C-568BABF35B6F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9268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2B8011-B34F-40B4-93F9-EDA304B33D25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4025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F90BD8-AD5A-480A-BF8C-0C146A5188D7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3564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B402C7-F68F-4785-8F4B-40B1A3EE18A2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1125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1B6B82-75CE-4D5C-BF44-11BA3B586F36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649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0DD6FE-AE75-45EE-B1A0-42DCDD4F557B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5025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D581D0-8459-4DB9-AAB2-D14A93CE57DF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920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48BE9A-2223-44C8-BFB2-095AC41C09FB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114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DD75FE-E2DD-4C91-9C8F-64B23C72D2A6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4832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739E2F-5F2D-4CFE-921C-8E7F4FFDCC17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677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7E609-C6B2-400E-ACC7-F05936BD6F6C}" type="datetimeFigureOut">
              <a:rPr lang="cs-CZ" smtClean="0"/>
              <a:t>26.02.2024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CCB3-1927-4D85-A2CF-536A1CF3B5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24577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BEC230-E68A-44A5-9951-CA888F5A4349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5169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03C874-CFC2-4643-AB13-DB652E2FB8F4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1559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9182F8-A9C5-4F34-8F73-49C045B03EE4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1351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3BBF1C-C6F8-40FA-9E85-8C41AC9E76DC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0071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E43F80-7D97-4C12-B0CE-A6DFA9130120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4123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1CFAE-71D6-48C9-8FB7-46D10999F087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922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0DD6FE-AE75-45EE-B1A0-42DCDD4F557B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6226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D581D0-8459-4DB9-AAB2-D14A93CE57DF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6857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48BE9A-2223-44C8-BFB2-095AC41C09FB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2993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DD75FE-E2DD-4C91-9C8F-64B23C72D2A6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818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7E609-C6B2-400E-ACC7-F05936BD6F6C}" type="datetimeFigureOut">
              <a:rPr lang="cs-CZ" smtClean="0"/>
              <a:t>26.02.2024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CCB3-1927-4D85-A2CF-536A1CF3B5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6694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739E2F-5F2D-4CFE-921C-8E7F4FFDCC17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7623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BEC230-E68A-44A5-9951-CA888F5A4349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0329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03C874-CFC2-4643-AB13-DB652E2FB8F4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6958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9182F8-A9C5-4F34-8F73-49C045B03EE4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4477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3BBF1C-C6F8-40FA-9E85-8C41AC9E76DC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9973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E43F80-7D97-4C12-B0CE-A6DFA9130120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558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1CFAE-71D6-48C9-8FB7-46D10999F087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8237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0DD6FE-AE75-45EE-B1A0-42DCDD4F557B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601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D581D0-8459-4DB9-AAB2-D14A93CE57DF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5200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48BE9A-2223-44C8-BFB2-095AC41C09FB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803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7E609-C6B2-400E-ACC7-F05936BD6F6C}" type="datetimeFigureOut">
              <a:rPr lang="cs-CZ" smtClean="0"/>
              <a:t>26.02.2024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CCB3-1927-4D85-A2CF-536A1CF3B5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64032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DD75FE-E2DD-4C91-9C8F-64B23C72D2A6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6842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739E2F-5F2D-4CFE-921C-8E7F4FFDCC17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7089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BEC230-E68A-44A5-9951-CA888F5A4349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027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03C874-CFC2-4643-AB13-DB652E2FB8F4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3582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9182F8-A9C5-4F34-8F73-49C045B03EE4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5737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3BBF1C-C6F8-40FA-9E85-8C41AC9E76DC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2362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E43F80-7D97-4C12-B0CE-A6DFA9130120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0938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1CFAE-71D6-48C9-8FB7-46D10999F087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5122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EE30DD-6F7D-4821-A3CE-A9C6353EAAA3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7311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ABBB3C-1E7E-4999-AA79-82CB664B059C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573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7E609-C6B2-400E-ACC7-F05936BD6F6C}" type="datetimeFigureOut">
              <a:rPr lang="cs-CZ" smtClean="0"/>
              <a:t>26.02.2024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CCB3-1927-4D85-A2CF-536A1CF3B5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51576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8273D-B0E4-41F1-A2C1-DE5E4E2050F9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7807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CCF5FC-B847-47D7-8B41-9B8C12FD593C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8221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236DB0-5A71-45AC-8CF8-CF874EA11101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4041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D621B4-D808-437A-8632-E2983D6AFDA8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5352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7E1FED-79DB-405C-964F-B5834735BD65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8655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4A4061-A35F-451C-9B22-3FD20A054874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9919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FCC2A6-3EA6-4005-9A0B-2D6FC37AC6B2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3647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6E9A0C-7C47-461E-80D6-82FB65D95A5C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8127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FF9468-F511-42FF-9D02-63BB0FF87FBA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991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7E609-C6B2-400E-ACC7-F05936BD6F6C}" type="datetimeFigureOut">
              <a:rPr lang="cs-CZ" smtClean="0"/>
              <a:t>26.02.2024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CCB3-1927-4D85-A2CF-536A1CF3B5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0555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7E609-C6B2-400E-ACC7-F05936BD6F6C}" type="datetimeFigureOut">
              <a:rPr lang="cs-CZ" smtClean="0"/>
              <a:t>26.02.2024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3CCB3-1927-4D85-A2CF-536A1CF3B5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9435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9B6E8F-7514-45AD-9D48-FCEF2A2497E3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71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9B6E8F-7514-45AD-9D48-FCEF2A2497E3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83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9B6E8F-7514-45AD-9D48-FCEF2A2497E3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91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0CAA19-4394-457F-B73C-92028B418227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09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0CAA19-4394-457F-B73C-92028B418227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28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0CAA19-4394-457F-B73C-92028B418227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77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87E374-C03B-4A00-BB14-81AF184CCDC9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745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f3.cuni.cz/histologie/253.htm" TargetMode="External"/><Relationship Id="rId2" Type="http://schemas.openxmlformats.org/officeDocument/2006/relationships/hyperlink" Target="https://web.archive.org/web/20060924081444/http:/www.med.muni.cz/histol/atlas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heu.upol.cz/Atlas/indexp.htm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-68263"/>
            <a:ext cx="12192000" cy="6926263"/>
          </a:xfrm>
          <a:prstGeom prst="rect">
            <a:avLst/>
          </a:prstGeom>
        </p:spPr>
      </p:pic>
      <p:sp useBgFill="1">
        <p:nvSpPr>
          <p:cNvPr id="7" name="TextovéPole 6"/>
          <p:cNvSpPr txBox="1"/>
          <p:nvPr/>
        </p:nvSpPr>
        <p:spPr>
          <a:xfrm>
            <a:off x="2415859" y="-82063"/>
            <a:ext cx="6117637" cy="307776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cs-CZ" sz="3200" dirty="0">
                <a:solidFill>
                  <a:srgbClr val="002060"/>
                </a:solidFill>
              </a:rPr>
              <a:t>   </a:t>
            </a:r>
            <a:r>
              <a:rPr lang="cs-CZ" sz="3200" b="1" dirty="0">
                <a:solidFill>
                  <a:srgbClr val="002060"/>
                </a:solidFill>
              </a:rPr>
              <a:t>ZÁKLADY HISTOLOGIE </a:t>
            </a:r>
          </a:p>
          <a:p>
            <a:pPr algn="just"/>
            <a:endParaRPr lang="cs-CZ" sz="4800" b="1" dirty="0">
              <a:solidFill>
                <a:srgbClr val="002060"/>
              </a:solidFill>
            </a:endParaRPr>
          </a:p>
          <a:p>
            <a:pPr algn="just"/>
            <a:r>
              <a:rPr lang="cs-CZ" sz="3200" b="1" dirty="0">
                <a:solidFill>
                  <a:srgbClr val="002060"/>
                </a:solidFill>
              </a:rPr>
              <a:t>doc. RNDr. Alena Žákovská, Ph.D.</a:t>
            </a:r>
          </a:p>
          <a:p>
            <a:pPr algn="just"/>
            <a:r>
              <a:rPr lang="cs-CZ" sz="3200" b="1" dirty="0">
                <a:solidFill>
                  <a:srgbClr val="002060"/>
                </a:solidFill>
              </a:rPr>
              <a:t>Mgr. Monika Dušková, Ph.D.</a:t>
            </a:r>
          </a:p>
          <a:p>
            <a:pPr algn="just"/>
            <a:r>
              <a:rPr lang="cs-CZ" sz="3200" b="1" dirty="0">
                <a:solidFill>
                  <a:srgbClr val="002060"/>
                </a:solidFill>
              </a:rPr>
              <a:t>RNDr. Helena Nejezchlebová, Ph.D</a:t>
            </a:r>
            <a:r>
              <a:rPr lang="cs-CZ" sz="3200" b="1" dirty="0"/>
              <a:t>.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5324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ChangeArrowheads="1"/>
          </p:cNvSpPr>
          <p:nvPr/>
        </p:nvSpPr>
        <p:spPr bwMode="auto">
          <a:xfrm>
            <a:off x="1524000" y="6156326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000" b="1">
                <a:solidFill>
                  <a:srgbClr val="000000"/>
                </a:solidFill>
              </a:rPr>
              <a:t>Dlaždicový epitel – přepážka mezi plicními alveoly kočky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000" b="1">
                <a:solidFill>
                  <a:srgbClr val="000000"/>
                </a:solidFill>
              </a:rPr>
              <a:t>(foto: M. Nakládal)</a:t>
            </a:r>
          </a:p>
        </p:txBody>
      </p:sp>
    </p:spTree>
    <p:extLst>
      <p:ext uri="{BB962C8B-B14F-4D97-AF65-F5344CB8AC3E}">
        <p14:creationId xmlns:p14="http://schemas.microsoft.com/office/powerpoint/2010/main" val="2891042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1993784" y="6005324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000" b="1" dirty="0">
                <a:solidFill>
                  <a:srgbClr val="000000"/>
                </a:solidFill>
              </a:rPr>
              <a:t>Kubický epitel – výstelka folikulů štítné žlázy člověka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000" b="1" dirty="0">
                <a:solidFill>
                  <a:srgbClr val="000000"/>
                </a:solidFill>
              </a:rPr>
              <a:t>(foto: M. Nakládal)</a:t>
            </a:r>
          </a:p>
        </p:txBody>
      </p:sp>
    </p:spTree>
    <p:extLst>
      <p:ext uri="{BB962C8B-B14F-4D97-AF65-F5344CB8AC3E}">
        <p14:creationId xmlns:p14="http://schemas.microsoft.com/office/powerpoint/2010/main" val="913298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1524000" y="6003926"/>
            <a:ext cx="9144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cs-CZ" altLang="cs-CZ" sz="2000" b="1">
                <a:solidFill>
                  <a:srgbClr val="000000"/>
                </a:solidFill>
              </a:rPr>
              <a:t>Cylindrický epitel – resorpční epitel na příčném řezu střevem králíka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cs-CZ" altLang="cs-CZ" sz="2000" b="1">
                <a:solidFill>
                  <a:srgbClr val="000000"/>
                </a:solidFill>
              </a:rPr>
              <a:t>(foto: M. Nakládal)</a:t>
            </a:r>
          </a:p>
        </p:txBody>
      </p:sp>
    </p:spTree>
    <p:extLst>
      <p:ext uri="{BB962C8B-B14F-4D97-AF65-F5344CB8AC3E}">
        <p14:creationId xmlns:p14="http://schemas.microsoft.com/office/powerpoint/2010/main" val="152370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1431721" y="560869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000" b="1" dirty="0"/>
              <a:t>Řasinkový (jednovrstevný cylindrický) epitel – hepatopankreas hlemýždě (foto: M. Nakládal)</a:t>
            </a:r>
          </a:p>
        </p:txBody>
      </p:sp>
    </p:spTree>
    <p:extLst>
      <p:ext uri="{BB962C8B-B14F-4D97-AF65-F5344CB8AC3E}">
        <p14:creationId xmlns:p14="http://schemas.microsoft.com/office/powerpoint/2010/main" val="823315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7" r="5714"/>
          <a:stretch/>
        </p:blipFill>
        <p:spPr>
          <a:xfrm>
            <a:off x="676894" y="522514"/>
            <a:ext cx="11086233" cy="599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1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6388"/>
            <a:ext cx="9126538" cy="655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8739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1991745" y="126243"/>
            <a:ext cx="57419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dirty="0">
                <a:solidFill>
                  <a:srgbClr val="000000"/>
                </a:solidFill>
              </a:rPr>
              <a:t>Přechodní epitel – výstelka močovodu králíka na příčném řezu (foto: M. Nakládal)</a:t>
            </a:r>
          </a:p>
        </p:txBody>
      </p:sp>
    </p:spTree>
    <p:extLst>
      <p:ext uri="{BB962C8B-B14F-4D97-AF65-F5344CB8AC3E}">
        <p14:creationId xmlns:p14="http://schemas.microsoft.com/office/powerpoint/2010/main" val="1714779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72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5227638"/>
            <a:ext cx="5786438" cy="163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7620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1524000" y="6156326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000" b="1">
                <a:solidFill>
                  <a:srgbClr val="000000"/>
                </a:solidFill>
              </a:rPr>
              <a:t>Vrstevnatý epitel – rohovka savce (morče, králík?) zvenku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000" b="1">
                <a:solidFill>
                  <a:srgbClr val="000000"/>
                </a:solidFill>
              </a:rPr>
              <a:t>(foto: M. Nakládal)</a:t>
            </a:r>
          </a:p>
        </p:txBody>
      </p:sp>
    </p:spTree>
    <p:extLst>
      <p:ext uri="{BB962C8B-B14F-4D97-AF65-F5344CB8AC3E}">
        <p14:creationId xmlns:p14="http://schemas.microsoft.com/office/powerpoint/2010/main" val="1509608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41447" y="736978"/>
            <a:ext cx="6823879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Epitel vícevrstevný:</a:t>
            </a:r>
          </a:p>
          <a:p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Nerohovatějící – vlhké sliznice, povrchové buňky</a:t>
            </a:r>
          </a:p>
          <a:p>
            <a:r>
              <a:rPr lang="cs-CZ" sz="2400" dirty="0"/>
              <a:t>    ploché mají jádra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Rohovatějící – suchý, povrchové buňky odumřelé</a:t>
            </a:r>
          </a:p>
          <a:p>
            <a:r>
              <a:rPr lang="cs-CZ" sz="2400" dirty="0"/>
              <a:t>     keratinizace, povrch kůže</a:t>
            </a:r>
          </a:p>
          <a:p>
            <a:endParaRPr lang="cs-CZ" sz="2400" dirty="0"/>
          </a:p>
          <a:p>
            <a:r>
              <a:rPr lang="cs-CZ" sz="2400" dirty="0"/>
              <a:t>Kůže: pokožka (epitel) a škára (pojivo)</a:t>
            </a:r>
          </a:p>
          <a:p>
            <a:r>
              <a:rPr lang="cs-CZ" sz="2400" dirty="0"/>
              <a:t>Vrstvy epitelu: </a:t>
            </a:r>
          </a:p>
          <a:p>
            <a:r>
              <a:rPr lang="cs-CZ" sz="2400" dirty="0" err="1"/>
              <a:t>Stratum</a:t>
            </a:r>
            <a:r>
              <a:rPr lang="cs-CZ" sz="2400" dirty="0"/>
              <a:t> </a:t>
            </a:r>
            <a:r>
              <a:rPr lang="cs-CZ" sz="2400" dirty="0" err="1"/>
              <a:t>basale</a:t>
            </a:r>
            <a:endParaRPr lang="cs-CZ" sz="2400" dirty="0"/>
          </a:p>
          <a:p>
            <a:r>
              <a:rPr lang="cs-CZ" sz="2400" dirty="0" err="1"/>
              <a:t>Stratum</a:t>
            </a:r>
            <a:r>
              <a:rPr lang="cs-CZ" sz="2400" dirty="0"/>
              <a:t> </a:t>
            </a:r>
            <a:r>
              <a:rPr lang="cs-CZ" sz="2400" dirty="0" err="1"/>
              <a:t>spinosum</a:t>
            </a:r>
            <a:endParaRPr lang="cs-CZ" sz="2400" dirty="0"/>
          </a:p>
          <a:p>
            <a:r>
              <a:rPr lang="cs-CZ" sz="2400" dirty="0" err="1"/>
              <a:t>Stratum</a:t>
            </a:r>
            <a:r>
              <a:rPr lang="cs-CZ" sz="2400" dirty="0"/>
              <a:t> </a:t>
            </a:r>
            <a:r>
              <a:rPr lang="cs-CZ" sz="2400" dirty="0" err="1"/>
              <a:t>granulosum</a:t>
            </a:r>
            <a:endParaRPr lang="cs-CZ" sz="2400" dirty="0"/>
          </a:p>
          <a:p>
            <a:r>
              <a:rPr lang="cs-CZ" sz="2400" dirty="0" err="1"/>
              <a:t>Stratum</a:t>
            </a:r>
            <a:r>
              <a:rPr lang="cs-CZ" sz="2400" dirty="0"/>
              <a:t> </a:t>
            </a:r>
            <a:r>
              <a:rPr lang="cs-CZ" sz="2400" dirty="0" err="1"/>
              <a:t>lucidum</a:t>
            </a:r>
            <a:endParaRPr lang="cs-CZ" sz="2400" dirty="0"/>
          </a:p>
          <a:p>
            <a:r>
              <a:rPr lang="cs-CZ" sz="2400" dirty="0" err="1"/>
              <a:t>Stratum</a:t>
            </a:r>
            <a:r>
              <a:rPr lang="cs-CZ" sz="2400" dirty="0"/>
              <a:t> </a:t>
            </a:r>
            <a:r>
              <a:rPr lang="cs-CZ" sz="2400" dirty="0" err="1"/>
              <a:t>corneum</a:t>
            </a:r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</p:txBody>
      </p:sp>
      <p:pic>
        <p:nvPicPr>
          <p:cNvPr id="3074" name="Picture 2" descr="http://www.sci.muni.cz/ptacek/HISTOLOGIE2_soubory/image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170" y="81623"/>
            <a:ext cx="3491192" cy="415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sci.muni.cz/ptacek/HISTOLOGIE2_soubory/image0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545" y="4348116"/>
            <a:ext cx="2414591" cy="250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Přímá spojnice se šipkou 5"/>
          <p:cNvCxnSpPr/>
          <p:nvPr/>
        </p:nvCxnSpPr>
        <p:spPr>
          <a:xfrm flipV="1">
            <a:off x="3476807" y="5201392"/>
            <a:ext cx="1736461" cy="6940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2567354" y="4607169"/>
            <a:ext cx="1371600" cy="4232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749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883"/>
          </a:xfrm>
        </p:spPr>
        <p:txBody>
          <a:bodyPr>
            <a:normAutofit/>
          </a:bodyPr>
          <a:lstStyle/>
          <a:p>
            <a:br>
              <a:rPr lang="cs-CZ" sz="2400" dirty="0">
                <a:latin typeface="+mn-lt"/>
              </a:rPr>
            </a:br>
            <a:endParaRPr lang="cs-CZ" sz="240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5169" y="3651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/>
              <a:t>Histologie</a:t>
            </a:r>
            <a:r>
              <a:rPr lang="cs-CZ" sz="2400" dirty="0"/>
              <a:t> – nauka o tkáních</a:t>
            </a:r>
          </a:p>
          <a:p>
            <a:pPr marL="0" indent="0">
              <a:buNone/>
            </a:pPr>
            <a:br>
              <a:rPr lang="cs-CZ" sz="2400" dirty="0"/>
            </a:br>
            <a:r>
              <a:rPr lang="cs-CZ" sz="2400" dirty="0"/>
              <a:t>Podle množství buněk a mezibuněčné hmoty se rozlišují: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b="1" dirty="0"/>
              <a:t> 4 základní typy tkání : </a:t>
            </a:r>
          </a:p>
          <a:p>
            <a:r>
              <a:rPr lang="cs-CZ" sz="2400" dirty="0"/>
              <a:t>epitelová</a:t>
            </a:r>
          </a:p>
          <a:p>
            <a:r>
              <a:rPr lang="cs-CZ" sz="2400" dirty="0"/>
              <a:t>pojivová</a:t>
            </a:r>
          </a:p>
          <a:p>
            <a:r>
              <a:rPr lang="cs-CZ" sz="2400" dirty="0"/>
              <a:t>svalová</a:t>
            </a:r>
          </a:p>
          <a:p>
            <a:r>
              <a:rPr lang="cs-CZ" sz="2400" dirty="0"/>
              <a:t>nervová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26" name="Picture 2" descr="http://www.sci.muni.cz/ptacek/HISTOLOGIE2_soubory/image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320" y="1933351"/>
            <a:ext cx="2837360" cy="212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ci.muni.cz/ptacek/HISTOLOGIE2_soubory/image1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809" y="1933351"/>
            <a:ext cx="2858476" cy="212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sci.muni.cz/ptacek/HISTOLOGIE2_soubory/image2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320" y="4427452"/>
            <a:ext cx="2837360" cy="191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 descr="F09_06"/>
          <p:cNvPicPr>
            <a:picLocks noChangeAspect="1" noChangeArrowheads="1"/>
          </p:cNvPicPr>
          <p:nvPr/>
        </p:nvPicPr>
        <p:blipFill>
          <a:blip r:embed="rId5">
            <a:lum bright="24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809" y="4427452"/>
            <a:ext cx="2858476" cy="191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634184" y="4058120"/>
            <a:ext cx="717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epitel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9584372" y="4029157"/>
            <a:ext cx="759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pojivo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431010" y="6371288"/>
            <a:ext cx="1329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svalová tkáň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9263707" y="6371288"/>
            <a:ext cx="1400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nervová tkáň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18969" y="5085795"/>
            <a:ext cx="4558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Tkáň – orgán – orgánová soustava</a:t>
            </a:r>
          </a:p>
        </p:txBody>
      </p:sp>
    </p:spTree>
    <p:extLst>
      <p:ext uri="{BB962C8B-B14F-4D97-AF65-F5344CB8AC3E}">
        <p14:creationId xmlns:p14="http://schemas.microsoft.com/office/powerpoint/2010/main" val="1936778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6"/>
          <p:cNvSpPr txBox="1">
            <a:spLocks noChangeArrowheads="1"/>
          </p:cNvSpPr>
          <p:nvPr/>
        </p:nvSpPr>
        <p:spPr bwMode="auto">
          <a:xfrm>
            <a:off x="1524000" y="6216651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Rohovatějící vrstevnatý dlaždicový epitel – kůže z břicha člověka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(foto: M. Nakládal)</a:t>
            </a:r>
            <a:endParaRPr lang="cs-CZ" altLang="cs-CZ" sz="2000">
              <a:solidFill>
                <a:srgbClr val="000000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56B23CF-3ADF-41E5-B720-75D9F03306A6}"/>
              </a:ext>
            </a:extLst>
          </p:cNvPr>
          <p:cNvSpPr txBox="1"/>
          <p:nvPr/>
        </p:nvSpPr>
        <p:spPr>
          <a:xfrm>
            <a:off x="3047301" y="2776323"/>
            <a:ext cx="609460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Stratum</a:t>
            </a:r>
            <a:r>
              <a:rPr lang="cs-CZ" dirty="0"/>
              <a:t> </a:t>
            </a:r>
            <a:r>
              <a:rPr lang="cs-CZ" dirty="0" err="1"/>
              <a:t>basale</a:t>
            </a:r>
            <a:endParaRPr lang="cs-CZ" dirty="0"/>
          </a:p>
          <a:p>
            <a:r>
              <a:rPr lang="cs-CZ" dirty="0" err="1"/>
              <a:t>Stratum</a:t>
            </a:r>
            <a:r>
              <a:rPr lang="cs-CZ" dirty="0"/>
              <a:t> </a:t>
            </a:r>
            <a:r>
              <a:rPr lang="cs-CZ" dirty="0" err="1"/>
              <a:t>spinosum</a:t>
            </a:r>
            <a:endParaRPr lang="cs-CZ" dirty="0"/>
          </a:p>
          <a:p>
            <a:r>
              <a:rPr lang="cs-CZ" dirty="0" err="1"/>
              <a:t>Stratum</a:t>
            </a:r>
            <a:r>
              <a:rPr lang="cs-CZ" dirty="0"/>
              <a:t> </a:t>
            </a:r>
            <a:r>
              <a:rPr lang="cs-CZ" dirty="0" err="1"/>
              <a:t>granulosum</a:t>
            </a:r>
            <a:endParaRPr lang="cs-CZ" dirty="0"/>
          </a:p>
          <a:p>
            <a:r>
              <a:rPr lang="cs-CZ" dirty="0" err="1"/>
              <a:t>Stratum</a:t>
            </a:r>
            <a:r>
              <a:rPr lang="cs-CZ" dirty="0"/>
              <a:t> </a:t>
            </a:r>
            <a:r>
              <a:rPr lang="cs-CZ" dirty="0" err="1"/>
              <a:t>lucidum</a:t>
            </a:r>
            <a:endParaRPr lang="cs-CZ" dirty="0"/>
          </a:p>
          <a:p>
            <a:r>
              <a:rPr lang="cs-CZ" dirty="0" err="1"/>
              <a:t>Stratum</a:t>
            </a:r>
            <a:r>
              <a:rPr lang="cs-CZ" dirty="0"/>
              <a:t> </a:t>
            </a:r>
            <a:r>
              <a:rPr lang="cs-CZ" dirty="0" err="1"/>
              <a:t>corneum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2129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ChangeArrowheads="1"/>
          </p:cNvSpPr>
          <p:nvPr/>
        </p:nvSpPr>
        <p:spPr bwMode="auto">
          <a:xfrm>
            <a:off x="1524000" y="6156326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Nerohovatějící vrstevnatý dlaždicový epitel – kůže skokana se slizovou žlázkou (foto: M. Nakládal)</a:t>
            </a:r>
          </a:p>
        </p:txBody>
      </p:sp>
    </p:spTree>
    <p:extLst>
      <p:ext uri="{BB962C8B-B14F-4D97-AF65-F5344CB8AC3E}">
        <p14:creationId xmlns:p14="http://schemas.microsoft.com/office/powerpoint/2010/main" val="798961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-186349" y="271842"/>
            <a:ext cx="87487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Nerohovatějící vrstevnatý dlaždicový epitel – jícen holuba (foto: M. Nakládal)</a:t>
            </a:r>
            <a:endParaRPr lang="cs-CZ" altLang="cs-CZ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760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36047" y="430384"/>
            <a:ext cx="60873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Víceřadý cylindrický epitel: </a:t>
            </a:r>
          </a:p>
          <a:p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Všechny buňky v kontaktu s bazální laminou, k apikálnímu  povrchu dosahují jen některé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V dýchacích cestách (nosní dutina, průdušnice, bronchy)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</p:txBody>
      </p:sp>
      <p:pic>
        <p:nvPicPr>
          <p:cNvPr id="2050" name="Picture 2" descr="http://www.sci.muni.cz/ptacek/HISTOLOGIE2_soubory/image0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98" y="3495000"/>
            <a:ext cx="2464585" cy="286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914532" y="4710993"/>
            <a:ext cx="26674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 : vrstva epitelové tkáně</a:t>
            </a:r>
          </a:p>
          <a:p>
            <a:r>
              <a:rPr lang="cs-CZ" dirty="0"/>
              <a:t>B: řasinky</a:t>
            </a:r>
          </a:p>
          <a:p>
            <a:r>
              <a:rPr lang="cs-CZ" dirty="0"/>
              <a:t>C: jádra epitelových buněk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001300" y="430384"/>
            <a:ext cx="492684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Přechodný epitel: </a:t>
            </a:r>
          </a:p>
          <a:p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Změna počtu vrstev podle dilatace orgánu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V močovém ústrojí</a:t>
            </a:r>
          </a:p>
          <a:p>
            <a:endParaRPr lang="cs-CZ" dirty="0"/>
          </a:p>
        </p:txBody>
      </p:sp>
      <p:pic>
        <p:nvPicPr>
          <p:cNvPr id="10" name="Picture 5" descr="epitel močový sché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77" y="3292705"/>
            <a:ext cx="5605636" cy="2341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73562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410" y="71254"/>
            <a:ext cx="64452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" y="166395"/>
            <a:ext cx="3895106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 dirty="0"/>
              <a:t>2. </a:t>
            </a: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</a:rPr>
              <a:t>Resorpční </a:t>
            </a:r>
            <a:r>
              <a:rPr lang="cs-CZ" altLang="cs-CZ" sz="2400" b="1" dirty="0"/>
              <a:t>– vstřebávání živin, mikroklky – žíhaný lem, fagocytóza</a:t>
            </a:r>
          </a:p>
          <a:p>
            <a:pPr>
              <a:spcBef>
                <a:spcPct val="50000"/>
              </a:spcBef>
            </a:pPr>
            <a:r>
              <a:rPr lang="cs-CZ" altLang="cs-CZ" sz="2400" b="1" dirty="0"/>
              <a:t>3.</a:t>
            </a: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</a:rPr>
              <a:t> Řasinkové </a:t>
            </a:r>
            <a:r>
              <a:rPr lang="cs-CZ" altLang="cs-CZ" sz="2400" b="1" dirty="0"/>
              <a:t>– povrch těla nebo střevní dutina, přijímání potravy, dýchací cesta, výstelka vejcovodů, chámovodů</a:t>
            </a:r>
          </a:p>
          <a:p>
            <a:pPr>
              <a:spcBef>
                <a:spcPct val="50000"/>
              </a:spcBef>
            </a:pPr>
            <a:r>
              <a:rPr lang="cs-CZ" altLang="cs-CZ" sz="2400" b="1" dirty="0"/>
              <a:t>4. </a:t>
            </a: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</a:rPr>
              <a:t>smyslové</a:t>
            </a:r>
            <a:r>
              <a:rPr lang="cs-CZ" altLang="cs-CZ" sz="2400" b="1" dirty="0"/>
              <a:t> – přijímání podnětů, smyslové b., chuťové pupeny, čichový epitel, vnitřní ucho</a:t>
            </a:r>
          </a:p>
          <a:p>
            <a:pPr>
              <a:spcBef>
                <a:spcPct val="50000"/>
              </a:spcBef>
            </a:pPr>
            <a:r>
              <a:rPr lang="cs-CZ" altLang="cs-CZ" sz="2400" b="1" dirty="0"/>
              <a:t>5. </a:t>
            </a: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</a:rPr>
              <a:t>Svalové</a:t>
            </a:r>
            <a:r>
              <a:rPr lang="cs-CZ" altLang="cs-CZ" sz="2400" b="1" dirty="0"/>
              <a:t> – kontraktilní bílkoviny, u nižších bezobratlých</a:t>
            </a:r>
          </a:p>
          <a:p>
            <a:pPr>
              <a:spcBef>
                <a:spcPct val="50000"/>
              </a:spcBef>
            </a:pPr>
            <a:r>
              <a:rPr lang="cs-CZ" altLang="cs-CZ" sz="2400" b="1" dirty="0"/>
              <a:t>5. </a:t>
            </a: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</a:rPr>
              <a:t>Žlázové</a:t>
            </a:r>
            <a:r>
              <a:rPr lang="cs-CZ" altLang="cs-CZ" sz="2400" b="1" dirty="0"/>
              <a:t> - sekrece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895107" y="71254"/>
            <a:ext cx="2119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Epitely podle funkce</a:t>
            </a:r>
          </a:p>
        </p:txBody>
      </p:sp>
    </p:spTree>
    <p:extLst>
      <p:ext uri="{BB962C8B-B14F-4D97-AF65-F5344CB8AC3E}">
        <p14:creationId xmlns:p14="http://schemas.microsoft.com/office/powerpoint/2010/main" val="190806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417638"/>
          </a:xfrm>
        </p:spPr>
        <p:txBody>
          <a:bodyPr/>
          <a:lstStyle/>
          <a:p>
            <a:pPr eaLnBrk="1" hangingPunct="1"/>
            <a:r>
              <a:rPr lang="cs-CZ" altLang="cs-CZ" sz="3200" b="1"/>
              <a:t>5. zárodečné epitely – epitely gonád! </a:t>
            </a:r>
            <a:br>
              <a:rPr lang="cs-CZ" altLang="cs-CZ" sz="3200" b="1"/>
            </a:br>
            <a:r>
              <a:rPr lang="cs-CZ" altLang="cs-CZ" sz="3200" b="1"/>
              <a:t>(např. varlat)</a:t>
            </a:r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463676"/>
            <a:ext cx="8086725" cy="539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7824788" y="6491288"/>
            <a:ext cx="2305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 b="1">
                <a:solidFill>
                  <a:srgbClr val="000000"/>
                </a:solidFill>
              </a:rPr>
              <a:t>(foto: M. Nakládal)</a:t>
            </a:r>
            <a:endParaRPr lang="cs-CZ" altLang="cs-CZ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694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417638"/>
          </a:xfrm>
        </p:spPr>
        <p:txBody>
          <a:bodyPr/>
          <a:lstStyle/>
          <a:p>
            <a:pPr eaLnBrk="1" hangingPunct="1"/>
            <a:r>
              <a:rPr lang="cs-CZ" altLang="cs-CZ" sz="3200" b="1"/>
              <a:t>5. pigmentové epitely – např. sítnice</a:t>
            </a:r>
          </a:p>
        </p:txBody>
      </p:sp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1268413"/>
            <a:ext cx="7788275" cy="520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6888164" y="6491288"/>
            <a:ext cx="31321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 b="1">
                <a:solidFill>
                  <a:srgbClr val="000000"/>
                </a:solidFill>
              </a:rPr>
              <a:t>(foto: M. Nakládal)</a:t>
            </a:r>
            <a:endParaRPr lang="cs-CZ" altLang="cs-CZ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615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850" y="2889848"/>
            <a:ext cx="7742150" cy="396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7483" y="207215"/>
            <a:ext cx="10515600" cy="919672"/>
          </a:xfrm>
        </p:spPr>
        <p:txBody>
          <a:bodyPr/>
          <a:lstStyle/>
          <a:p>
            <a:pPr algn="ctr"/>
            <a:r>
              <a:rPr lang="cs-CZ" b="1" dirty="0"/>
              <a:t>Žlázové epitely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7483" y="1126886"/>
            <a:ext cx="10515600" cy="4351338"/>
          </a:xfrm>
        </p:spPr>
        <p:txBody>
          <a:bodyPr/>
          <a:lstStyle/>
          <a:p>
            <a:r>
              <a:rPr lang="cs-CZ" dirty="0"/>
              <a:t>Exokrinní (pomocí vývodů) a endokrinní žlázy (bez vývodů do krve)</a:t>
            </a:r>
          </a:p>
          <a:p>
            <a:r>
              <a:rPr lang="cs-CZ" dirty="0"/>
              <a:t>Jednobuněčné a mnohobuněčné</a:t>
            </a:r>
          </a:p>
          <a:p>
            <a:r>
              <a:rPr lang="cs-CZ" dirty="0"/>
              <a:t>Tubulózní, alveolární a </a:t>
            </a:r>
            <a:r>
              <a:rPr lang="cs-CZ" dirty="0" err="1"/>
              <a:t>tuboalveolární</a:t>
            </a:r>
            <a:endParaRPr lang="cs-CZ" dirty="0"/>
          </a:p>
          <a:p>
            <a:r>
              <a:rPr lang="cs-CZ" dirty="0" err="1"/>
              <a:t>Endoepiteliální</a:t>
            </a:r>
            <a:r>
              <a:rPr lang="cs-CZ" dirty="0"/>
              <a:t> a </a:t>
            </a:r>
            <a:r>
              <a:rPr lang="cs-CZ" dirty="0" err="1"/>
              <a:t>exoepiteliální</a:t>
            </a:r>
            <a:r>
              <a:rPr lang="cs-CZ" dirty="0"/>
              <a:t> </a:t>
            </a:r>
          </a:p>
          <a:p>
            <a:r>
              <a:rPr lang="cs-CZ" dirty="0"/>
              <a:t>Apokrinní, </a:t>
            </a:r>
            <a:r>
              <a:rPr lang="cs-CZ" dirty="0" err="1"/>
              <a:t>merokrinní</a:t>
            </a:r>
            <a:r>
              <a:rPr lang="cs-CZ" dirty="0"/>
              <a:t>, </a:t>
            </a:r>
            <a:r>
              <a:rPr lang="cs-CZ" dirty="0" err="1"/>
              <a:t>holokrinní</a:t>
            </a:r>
            <a:r>
              <a:rPr lang="cs-CZ" dirty="0"/>
              <a:t>, </a:t>
            </a:r>
            <a:r>
              <a:rPr lang="cs-CZ" dirty="0" err="1"/>
              <a:t>ekkrinní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59000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>
                <a:solidFill>
                  <a:srgbClr val="C00000"/>
                </a:solidFill>
              </a:rPr>
              <a:t>Žlázové epitely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2707" y="1511727"/>
            <a:ext cx="10515600" cy="2268703"/>
          </a:xfrm>
        </p:spPr>
        <p:txBody>
          <a:bodyPr>
            <a:noAutofit/>
          </a:bodyPr>
          <a:lstStyle/>
          <a:p>
            <a:r>
              <a:rPr lang="cs-CZ" sz="2400" dirty="0"/>
              <a:t>Žlázové buňky jsou přeměněné buňky epitelové</a:t>
            </a:r>
          </a:p>
          <a:p>
            <a:r>
              <a:rPr lang="cs-CZ" sz="2400" dirty="0"/>
              <a:t>Tvoří sekrety, které vylučují mimo buňku: </a:t>
            </a:r>
            <a:r>
              <a:rPr lang="cs-CZ" sz="2400" dirty="0">
                <a:solidFill>
                  <a:srgbClr val="FF0000"/>
                </a:solidFill>
              </a:rPr>
              <a:t>proteinové</a:t>
            </a:r>
            <a:r>
              <a:rPr lang="cs-CZ" sz="2400" dirty="0"/>
              <a:t> (pankreas), </a:t>
            </a:r>
            <a:r>
              <a:rPr lang="cs-CZ" sz="2400" dirty="0">
                <a:solidFill>
                  <a:srgbClr val="FF0000"/>
                </a:solidFill>
              </a:rPr>
              <a:t>lipidové </a:t>
            </a:r>
            <a:r>
              <a:rPr lang="cs-CZ" sz="2400" dirty="0"/>
              <a:t>(mazové žlázy, nadledviny) </a:t>
            </a:r>
            <a:r>
              <a:rPr lang="cs-CZ" sz="2400" dirty="0">
                <a:solidFill>
                  <a:srgbClr val="FF0000"/>
                </a:solidFill>
              </a:rPr>
              <a:t>polysacharidové spolu s proteiny </a:t>
            </a:r>
            <a:r>
              <a:rPr lang="cs-CZ" sz="2400" dirty="0"/>
              <a:t>(slinné žlázy)</a:t>
            </a:r>
          </a:p>
          <a:p>
            <a:r>
              <a:rPr lang="cs-CZ" sz="2400" dirty="0"/>
              <a:t>Sekret: </a:t>
            </a:r>
            <a:r>
              <a:rPr lang="cs-CZ" sz="2400" dirty="0" err="1"/>
              <a:t>mucinózní</a:t>
            </a:r>
            <a:r>
              <a:rPr lang="cs-CZ" sz="2400" dirty="0"/>
              <a:t> (glykan), serózní (</a:t>
            </a:r>
            <a:r>
              <a:rPr lang="cs-CZ" sz="2400" dirty="0" err="1"/>
              <a:t>bílk</a:t>
            </a:r>
            <a:r>
              <a:rPr lang="cs-CZ" sz="2400" dirty="0"/>
              <a:t>), smíšený </a:t>
            </a:r>
          </a:p>
          <a:p>
            <a:endParaRPr lang="cs-CZ" sz="2400" dirty="0"/>
          </a:p>
          <a:p>
            <a:r>
              <a:rPr lang="cs-CZ" sz="2400" dirty="0"/>
              <a:t>Typy sekrece: </a:t>
            </a:r>
          </a:p>
          <a:p>
            <a:pPr marL="0" indent="0">
              <a:buNone/>
            </a:pPr>
            <a:r>
              <a:rPr lang="cs-CZ" sz="2400" dirty="0"/>
              <a:t>apokrinní (mléčná žláza) - exocytóza</a:t>
            </a:r>
          </a:p>
          <a:p>
            <a:pPr marL="0" indent="0">
              <a:buNone/>
            </a:pPr>
            <a:r>
              <a:rPr lang="cs-CZ" sz="2400" dirty="0" err="1"/>
              <a:t>merokrinní</a:t>
            </a:r>
            <a:r>
              <a:rPr lang="cs-CZ" sz="2400" dirty="0"/>
              <a:t> (pankreas) - </a:t>
            </a:r>
            <a:r>
              <a:rPr lang="cs-CZ" sz="2400" dirty="0" err="1"/>
              <a:t>exocytóza</a:t>
            </a:r>
            <a:endParaRPr lang="cs-CZ" sz="2400" dirty="0"/>
          </a:p>
          <a:p>
            <a:pPr marL="0" indent="0">
              <a:buNone/>
            </a:pPr>
            <a:r>
              <a:rPr lang="cs-CZ" sz="2400" dirty="0" err="1"/>
              <a:t>holokrinní</a:t>
            </a:r>
            <a:r>
              <a:rPr lang="cs-CZ" sz="2400" dirty="0"/>
              <a:t> (mazová žláza), zaniká</a:t>
            </a:r>
          </a:p>
          <a:p>
            <a:pPr marL="0" indent="0">
              <a:buNone/>
            </a:pPr>
            <a:r>
              <a:rPr lang="cs-CZ" sz="2400" dirty="0" err="1"/>
              <a:t>Ekkrinní</a:t>
            </a:r>
            <a:r>
              <a:rPr lang="cs-CZ" sz="2400" dirty="0"/>
              <a:t> (potní žlázy) – voda, </a:t>
            </a:r>
            <a:r>
              <a:rPr lang="cs-CZ" sz="2400" dirty="0" err="1"/>
              <a:t>NaCl</a:t>
            </a:r>
            <a:r>
              <a:rPr lang="cs-CZ" sz="2400" dirty="0"/>
              <a:t>, </a:t>
            </a:r>
          </a:p>
          <a:p>
            <a:pPr marL="0" indent="0">
              <a:buNone/>
            </a:pPr>
            <a:r>
              <a:rPr lang="cs-CZ" sz="2400" dirty="0"/>
              <a:t>Osmózou, s E nebo bez E 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404" y="3299537"/>
            <a:ext cx="6878595" cy="332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527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9" b="3850"/>
          <a:stretch/>
        </p:blipFill>
        <p:spPr>
          <a:xfrm>
            <a:off x="0" y="131663"/>
            <a:ext cx="6163726" cy="607374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4" b="5238"/>
          <a:stretch/>
        </p:blipFill>
        <p:spPr>
          <a:xfrm>
            <a:off x="6373505" y="678065"/>
            <a:ext cx="5600131" cy="5527342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7151077" y="6170238"/>
            <a:ext cx="4407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Podčelistní slinná žláza – smíšený typ sekrece</a:t>
            </a:r>
          </a:p>
          <a:p>
            <a:r>
              <a:rPr lang="cs-CZ" dirty="0"/>
              <a:t>(serózní a </a:t>
            </a:r>
            <a:r>
              <a:rPr lang="cs-CZ" dirty="0" err="1"/>
              <a:t>mucinózní</a:t>
            </a:r>
            <a:r>
              <a:rPr lang="cs-CZ" dirty="0"/>
              <a:t> či smíšený)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06878" y="6205407"/>
            <a:ext cx="5468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Vznik exokrinních a endokrinních žláz (provazce, folikuly)</a:t>
            </a:r>
          </a:p>
        </p:txBody>
      </p:sp>
    </p:spTree>
    <p:extLst>
      <p:ext uri="{BB962C8B-B14F-4D97-AF65-F5344CB8AC3E}">
        <p14:creationId xmlns:p14="http://schemas.microsoft.com/office/powerpoint/2010/main" val="2258310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1194" y="67665"/>
            <a:ext cx="10515600" cy="1325563"/>
          </a:xfrm>
        </p:spPr>
        <p:txBody>
          <a:bodyPr>
            <a:normAutofit/>
          </a:bodyPr>
          <a:lstStyle/>
          <a:p>
            <a:pPr algn="just"/>
            <a:r>
              <a:rPr lang="cs-CZ" sz="3200" b="1" dirty="0"/>
              <a:t>                                        </a:t>
            </a:r>
            <a:r>
              <a:rPr lang="cs-CZ" sz="4000" b="1" dirty="0"/>
              <a:t>Epitelová tkáň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1194" y="1306286"/>
            <a:ext cx="11850806" cy="516429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2400" b="1" dirty="0"/>
              <a:t>Původ v embryogenezi ze všech tří zárodečných listů:</a:t>
            </a:r>
          </a:p>
          <a:p>
            <a:pPr marL="0" indent="0">
              <a:buNone/>
            </a:pPr>
            <a:r>
              <a:rPr lang="cs-CZ" sz="2400" b="1" i="1" dirty="0"/>
              <a:t>Ektoderm: </a:t>
            </a:r>
            <a:r>
              <a:rPr lang="cs-CZ" sz="2400" dirty="0"/>
              <a:t>pokožka, potní žlázy, výstelka dutin komunikujících s povrchem</a:t>
            </a:r>
          </a:p>
          <a:p>
            <a:pPr marL="0" indent="0">
              <a:buNone/>
            </a:pPr>
            <a:r>
              <a:rPr lang="cs-CZ" sz="2400" b="1" i="1" dirty="0"/>
              <a:t>Endoderm: </a:t>
            </a:r>
            <a:r>
              <a:rPr lang="cs-CZ" sz="2400" dirty="0"/>
              <a:t>výstelka trávicího traktu, dýchacího systému, játra, slinivka</a:t>
            </a:r>
          </a:p>
          <a:p>
            <a:pPr marL="0" indent="0">
              <a:buNone/>
            </a:pPr>
            <a:r>
              <a:rPr lang="cs-CZ" sz="2400" b="1" i="1" dirty="0"/>
              <a:t>Mezoderm: </a:t>
            </a:r>
            <a:r>
              <a:rPr lang="cs-CZ" sz="2400" dirty="0"/>
              <a:t>výstelka cév (endotel) a tělních dutin (</a:t>
            </a:r>
            <a:r>
              <a:rPr lang="cs-CZ" sz="2400" dirty="0" err="1"/>
              <a:t>mezotel</a:t>
            </a:r>
            <a:r>
              <a:rPr lang="cs-CZ" sz="2400" dirty="0"/>
              <a:t>), pohlavního a močového ústrojí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b="1" dirty="0"/>
              <a:t>Funkce: </a:t>
            </a:r>
            <a:r>
              <a:rPr lang="cs-CZ" sz="2400" dirty="0"/>
              <a:t>krycí, výstelková, absorpční, sekreční, transportní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b="1" dirty="0"/>
              <a:t>Vlastnosti: </a:t>
            </a:r>
          </a:p>
          <a:p>
            <a:pPr marL="0" indent="0">
              <a:buNone/>
            </a:pPr>
            <a:r>
              <a:rPr lang="cs-CZ" sz="2400" dirty="0"/>
              <a:t>Buňky těsně u sebe, minimum mezibuněčné hmoty, buněčné kontakty</a:t>
            </a:r>
          </a:p>
          <a:p>
            <a:pPr marL="0" indent="0">
              <a:buNone/>
            </a:pPr>
            <a:r>
              <a:rPr lang="cs-CZ" sz="2400" dirty="0"/>
              <a:t>Polarita buněk </a:t>
            </a:r>
          </a:p>
          <a:p>
            <a:pPr marL="0" indent="0">
              <a:buNone/>
            </a:pPr>
            <a:r>
              <a:rPr lang="cs-CZ" sz="2400" dirty="0"/>
              <a:t>– </a:t>
            </a:r>
            <a:r>
              <a:rPr lang="cs-CZ" sz="2400" dirty="0">
                <a:solidFill>
                  <a:srgbClr val="0070C0"/>
                </a:solidFill>
              </a:rPr>
              <a:t>apikální</a:t>
            </a:r>
            <a:r>
              <a:rPr lang="cs-CZ" sz="2400" dirty="0"/>
              <a:t> -  na zevním, vnitřním povrchu, rozhraní dvou prostředí (řasinky, bičíky, mikroklky, kartáčový lem…), </a:t>
            </a:r>
            <a:r>
              <a:rPr lang="cs-CZ" sz="2400" dirty="0" err="1"/>
              <a:t>fce</a:t>
            </a:r>
            <a:r>
              <a:rPr lang="cs-CZ" sz="2400" dirty="0"/>
              <a:t>: sekrece, absorpce, pohyb obsahu </a:t>
            </a:r>
            <a:r>
              <a:rPr lang="cs-CZ" sz="2400" dirty="0" err="1"/>
              <a:t>lumina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–</a:t>
            </a:r>
            <a:r>
              <a:rPr lang="cs-CZ" sz="2400" dirty="0">
                <a:solidFill>
                  <a:srgbClr val="0070C0"/>
                </a:solidFill>
              </a:rPr>
              <a:t> bazální </a:t>
            </a:r>
            <a:r>
              <a:rPr lang="cs-CZ" sz="2400" dirty="0"/>
              <a:t>-  kontakt s bazální laminou, nejblíž krev. zásobení</a:t>
            </a:r>
          </a:p>
          <a:p>
            <a:pPr marL="0" indent="0">
              <a:buNone/>
            </a:pPr>
            <a:r>
              <a:rPr lang="cs-CZ" sz="2400" dirty="0"/>
              <a:t>– </a:t>
            </a:r>
            <a:r>
              <a:rPr lang="cs-CZ" sz="2400" dirty="0">
                <a:solidFill>
                  <a:srgbClr val="0070C0"/>
                </a:solidFill>
              </a:rPr>
              <a:t>laterální strana </a:t>
            </a:r>
            <a:r>
              <a:rPr lang="cs-CZ" sz="2400" dirty="0"/>
              <a:t>– vzájemné spojení pomocí spojů</a:t>
            </a:r>
          </a:p>
          <a:p>
            <a:pPr marL="0" indent="0">
              <a:buNone/>
            </a:pPr>
            <a:r>
              <a:rPr lang="cs-CZ" sz="2400" dirty="0" err="1"/>
              <a:t>Avaskularizace</a:t>
            </a:r>
            <a:r>
              <a:rPr lang="cs-CZ" sz="2400" dirty="0"/>
              <a:t> – epitely jsou bezcévné, výživa z pojiva</a:t>
            </a: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2050" name="Picture 2" descr="http://www.sci.muni.cz/ptacek/HISTOLOGIE2_soubory/image030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594" y="67665"/>
            <a:ext cx="2219784" cy="219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0032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0"/>
            <a:ext cx="7802563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0" y="273133"/>
            <a:ext cx="2105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Stavba kůže vodního</a:t>
            </a:r>
          </a:p>
          <a:p>
            <a:r>
              <a:rPr lang="cs-CZ" dirty="0"/>
              <a:t>obratlovce</a:t>
            </a:r>
          </a:p>
        </p:txBody>
      </p:sp>
    </p:spTree>
    <p:extLst>
      <p:ext uri="{BB962C8B-B14F-4D97-AF65-F5344CB8AC3E}">
        <p14:creationId xmlns:p14="http://schemas.microsoft.com/office/powerpoint/2010/main" val="1548164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1"/>
            <a:ext cx="6518275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49300" y="2006600"/>
            <a:ext cx="2481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Suchozemský obratlovec</a:t>
            </a:r>
          </a:p>
        </p:txBody>
      </p:sp>
    </p:spTree>
    <p:extLst>
      <p:ext uri="{BB962C8B-B14F-4D97-AF65-F5344CB8AC3E}">
        <p14:creationId xmlns:p14="http://schemas.microsoft.com/office/powerpoint/2010/main" val="26639750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0"/>
            <a:ext cx="89677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2144" y="129396"/>
            <a:ext cx="299336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U </a:t>
            </a: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bezobratlých</a:t>
            </a:r>
            <a:r>
              <a:rPr lang="cs-CZ" sz="2400" dirty="0"/>
              <a:t> je </a:t>
            </a:r>
            <a:r>
              <a:rPr lang="cs-CZ" sz="2400" dirty="0">
                <a:solidFill>
                  <a:srgbClr val="FF0000"/>
                </a:solidFill>
              </a:rPr>
              <a:t>hypodermis</a:t>
            </a:r>
          </a:p>
          <a:p>
            <a:r>
              <a:rPr lang="cs-CZ" sz="2400" dirty="0"/>
              <a:t>jednovrstevný epitel mnohdy </a:t>
            </a:r>
            <a:r>
              <a:rPr lang="cs-CZ" sz="2400" dirty="0" err="1"/>
              <a:t>obrven</a:t>
            </a:r>
            <a:r>
              <a:rPr lang="cs-CZ" sz="2400" dirty="0"/>
              <a:t> (pohyb, potrava)</a:t>
            </a:r>
          </a:p>
          <a:p>
            <a:r>
              <a:rPr lang="cs-CZ" sz="2400" dirty="0"/>
              <a:t>Epidermis vylučuje nebuněčnou vrstvu kutikulu.</a:t>
            </a:r>
          </a:p>
          <a:p>
            <a:r>
              <a:rPr lang="cs-CZ" sz="2400" dirty="0">
                <a:solidFill>
                  <a:srgbClr val="FF0000"/>
                </a:solidFill>
              </a:rPr>
              <a:t>Kutikula: </a:t>
            </a:r>
            <a:r>
              <a:rPr lang="cs-CZ" sz="2400" dirty="0"/>
              <a:t>vrstevnatá, vlákna kolagenu, </a:t>
            </a:r>
            <a:r>
              <a:rPr lang="cs-CZ" sz="2400" dirty="0" err="1"/>
              <a:t>chytinu</a:t>
            </a:r>
            <a:r>
              <a:rPr lang="cs-CZ" sz="2400" dirty="0"/>
              <a:t> v amorfní matrix (bílkoviny, sacharidy) </a:t>
            </a:r>
            <a:r>
              <a:rPr lang="cs-CZ" sz="2400" dirty="0" err="1"/>
              <a:t>vystužená</a:t>
            </a:r>
            <a:r>
              <a:rPr lang="cs-CZ" sz="2400" dirty="0"/>
              <a:t> Ca</a:t>
            </a:r>
          </a:p>
        </p:txBody>
      </p:sp>
    </p:spTree>
    <p:extLst>
      <p:ext uri="{BB962C8B-B14F-4D97-AF65-F5344CB8AC3E}">
        <p14:creationId xmlns:p14="http://schemas.microsoft.com/office/powerpoint/2010/main" val="22318100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73515"/>
            <a:ext cx="10515600" cy="943558"/>
          </a:xfrm>
        </p:spPr>
        <p:txBody>
          <a:bodyPr>
            <a:normAutofit/>
          </a:bodyPr>
          <a:lstStyle/>
          <a:p>
            <a:r>
              <a:rPr lang="cs-CZ" altLang="cs-CZ" sz="4500" b="1" dirty="0"/>
              <a:t>Použité zdroje: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5921" y="2768366"/>
            <a:ext cx="10515600" cy="1996581"/>
          </a:xfrm>
        </p:spPr>
        <p:txBody>
          <a:bodyPr>
            <a:normAutofit fontScale="85000" lnSpcReduction="10000"/>
          </a:bodyPr>
          <a:lstStyle/>
          <a:p>
            <a:pPr marL="533400" indent="-533400">
              <a:lnSpc>
                <a:spcPct val="80000"/>
              </a:lnSpc>
            </a:pPr>
            <a:r>
              <a:rPr lang="cs-CZ" sz="2400" b="1" dirty="0"/>
              <a:t>ELIŠKOVÁ, Miloslava; NAŇKA, Ondřej. Přehledová anatomie. Praha: Karolinum, 2006. 309 s. ISBN 80-246-1216-X.</a:t>
            </a:r>
          </a:p>
          <a:p>
            <a:pPr marL="533400" indent="-533400">
              <a:lnSpc>
                <a:spcPct val="80000"/>
              </a:lnSpc>
            </a:pPr>
            <a:r>
              <a:rPr lang="cs-CZ" altLang="cs-CZ" sz="2400" b="1" dirty="0" err="1"/>
              <a:t>Knoz</a:t>
            </a:r>
            <a:r>
              <a:rPr lang="cs-CZ" altLang="cs-CZ" sz="2400" b="1" dirty="0"/>
              <a:t>, J.: </a:t>
            </a:r>
            <a:r>
              <a:rPr lang="cs-CZ" altLang="cs-CZ" sz="2400" b="1" i="1" dirty="0"/>
              <a:t>Obecná zoologie. I, Taxonomie, látkové složení, cytologie a histologie [</a:t>
            </a:r>
            <a:r>
              <a:rPr lang="cs-CZ" altLang="cs-CZ" sz="2400" b="1" i="1" dirty="0" err="1"/>
              <a:t>Knoz</a:t>
            </a:r>
            <a:r>
              <a:rPr lang="cs-CZ" altLang="cs-CZ" sz="2400" b="1" i="1" dirty="0"/>
              <a:t>, 1990]</a:t>
            </a:r>
            <a:r>
              <a:rPr lang="cs-CZ" altLang="cs-CZ" sz="2400" b="1" dirty="0"/>
              <a:t>. 4. vyd. Praha: SPN, 1990. 328 s.: </a:t>
            </a:r>
            <a:r>
              <a:rPr lang="cs-CZ" altLang="cs-CZ" sz="2400" b="1" dirty="0" err="1"/>
              <a:t>skriptum</a:t>
            </a:r>
            <a:r>
              <a:rPr lang="cs-CZ" altLang="cs-CZ" sz="2400" b="1" dirty="0"/>
              <a:t>.</a:t>
            </a:r>
          </a:p>
          <a:p>
            <a:pPr marL="533400" indent="-533400">
              <a:lnSpc>
                <a:spcPct val="80000"/>
              </a:lnSpc>
            </a:pPr>
            <a:r>
              <a:rPr lang="cs-CZ" altLang="cs-CZ" sz="2400" b="1" dirty="0"/>
              <a:t>Pravda, O.: </a:t>
            </a:r>
            <a:r>
              <a:rPr lang="cs-CZ" altLang="cs-CZ" sz="2400" b="1" i="1" dirty="0"/>
              <a:t>Zoologie. [D] 3, Obecná zoologie</a:t>
            </a:r>
            <a:r>
              <a:rPr lang="cs-CZ" altLang="cs-CZ" sz="2400" b="1" dirty="0"/>
              <a:t>. Praha: SPN, 1982. 323 s.: i. Edice Učebnice pro vysoké školy. Určeno posluchačům pedagogických a přírodovědeckých fakult. </a:t>
            </a:r>
          </a:p>
          <a:p>
            <a:pPr marL="533400" indent="-533400">
              <a:lnSpc>
                <a:spcPct val="80000"/>
              </a:lnSpc>
            </a:pPr>
            <a:r>
              <a:rPr lang="cs-CZ" altLang="cs-CZ" sz="2400" b="1" dirty="0" err="1"/>
              <a:t>Rosypal</a:t>
            </a:r>
            <a:r>
              <a:rPr lang="cs-CZ" altLang="cs-CZ" sz="2400" b="1" dirty="0"/>
              <a:t>, S. a kol.: </a:t>
            </a:r>
            <a:r>
              <a:rPr lang="cs-CZ" altLang="cs-CZ" sz="2400" b="1" i="1" dirty="0"/>
              <a:t>Nový přehled biologie</a:t>
            </a:r>
            <a:r>
              <a:rPr lang="cs-CZ" altLang="cs-CZ" sz="2400" b="1" dirty="0"/>
              <a:t>.</a:t>
            </a:r>
            <a:r>
              <a:rPr lang="cs-CZ" altLang="cs-CZ" sz="2400" b="1" i="1" dirty="0"/>
              <a:t> </a:t>
            </a:r>
            <a:r>
              <a:rPr lang="cs-CZ" altLang="cs-CZ" sz="2400" b="1" dirty="0"/>
              <a:t>Praha: </a:t>
            </a:r>
            <a:r>
              <a:rPr lang="cs-CZ" altLang="cs-CZ" sz="2400" b="1" dirty="0" err="1"/>
              <a:t>Scientia</a:t>
            </a:r>
            <a:r>
              <a:rPr lang="cs-CZ" altLang="cs-CZ" sz="2400" b="1" dirty="0"/>
              <a:t>, 2003. 797 s.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285064" y="726975"/>
            <a:ext cx="412645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Atlasy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Histologický atlas </a:t>
            </a:r>
            <a:r>
              <a:rPr kumimoji="0" lang="cs-CZ" altLang="cs-CZ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MedAtlas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Atlas histologických technik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Atlas histologie LF UP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8952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180" y="2551681"/>
            <a:ext cx="7845936" cy="430631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142613"/>
            <a:ext cx="10515600" cy="1005859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Buněčné kontakty, </a:t>
            </a:r>
            <a:r>
              <a:rPr lang="cs-CZ" sz="2800" b="1" dirty="0" err="1"/>
              <a:t>mezib</a:t>
            </a:r>
            <a:r>
              <a:rPr lang="cs-CZ" sz="2800" b="1" dirty="0"/>
              <a:t>. komunikace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9857" y="742711"/>
            <a:ext cx="11160840" cy="2025656"/>
          </a:xfrm>
        </p:spPr>
        <p:txBody>
          <a:bodyPr>
            <a:normAutofit fontScale="85000" lnSpcReduction="20000"/>
          </a:bodyPr>
          <a:lstStyle/>
          <a:p>
            <a:r>
              <a:rPr lang="cs-CZ" sz="2400" dirty="0">
                <a:solidFill>
                  <a:srgbClr val="00B0F0"/>
                </a:solidFill>
              </a:rPr>
              <a:t>Těsná spojení </a:t>
            </a:r>
            <a:r>
              <a:rPr lang="cs-CZ" sz="2400" dirty="0"/>
              <a:t>(</a:t>
            </a:r>
            <a:r>
              <a:rPr lang="cs-CZ" sz="2400" dirty="0" err="1"/>
              <a:t>tight</a:t>
            </a:r>
            <a:r>
              <a:rPr lang="cs-CZ" sz="2400" dirty="0"/>
              <a:t> </a:t>
            </a:r>
            <a:r>
              <a:rPr lang="cs-CZ" sz="2400" dirty="0" err="1"/>
              <a:t>junction</a:t>
            </a:r>
            <a:r>
              <a:rPr lang="cs-CZ" sz="2400" dirty="0"/>
              <a:t> - </a:t>
            </a:r>
            <a:r>
              <a:rPr lang="cs-CZ" sz="2400" dirty="0" err="1">
                <a:solidFill>
                  <a:srgbClr val="FF0000"/>
                </a:solidFill>
              </a:rPr>
              <a:t>zonula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 err="1">
                <a:solidFill>
                  <a:srgbClr val="FF0000"/>
                </a:solidFill>
              </a:rPr>
              <a:t>occludens</a:t>
            </a:r>
            <a:r>
              <a:rPr lang="cs-CZ" sz="2400" dirty="0"/>
              <a:t>) </a:t>
            </a:r>
            <a:r>
              <a:rPr lang="cs-CZ" sz="2000" dirty="0"/>
              <a:t>pásek obkružující celou buňku, </a:t>
            </a:r>
            <a:r>
              <a:rPr lang="cs-CZ" sz="1900" dirty="0"/>
              <a:t>opakovaná místní splynutí zevních vrstev, tvorba zatmelení</a:t>
            </a:r>
          </a:p>
          <a:p>
            <a:r>
              <a:rPr lang="cs-CZ" sz="2400" dirty="0">
                <a:solidFill>
                  <a:srgbClr val="00B0F0"/>
                </a:solidFill>
              </a:rPr>
              <a:t>Adhezní spojení </a:t>
            </a:r>
            <a:r>
              <a:rPr lang="cs-CZ" sz="2400" dirty="0"/>
              <a:t>(a) </a:t>
            </a:r>
            <a:r>
              <a:rPr lang="cs-CZ" sz="2400" dirty="0" err="1">
                <a:solidFill>
                  <a:srgbClr val="FF0000"/>
                </a:solidFill>
              </a:rPr>
              <a:t>zonula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 err="1">
                <a:solidFill>
                  <a:srgbClr val="FF0000"/>
                </a:solidFill>
              </a:rPr>
              <a:t>adherens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/>
              <a:t>- pásový </a:t>
            </a:r>
            <a:r>
              <a:rPr lang="cs-CZ" sz="2400" dirty="0" err="1"/>
              <a:t>desmosom</a:t>
            </a:r>
            <a:r>
              <a:rPr lang="cs-CZ" sz="2400" dirty="0"/>
              <a:t>, b) desmozom, c) </a:t>
            </a:r>
            <a:r>
              <a:rPr lang="cs-CZ" sz="2400" dirty="0" err="1"/>
              <a:t>hemidesmozom</a:t>
            </a:r>
            <a:r>
              <a:rPr lang="cs-CZ" sz="2400" dirty="0"/>
              <a:t>) 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a)</a:t>
            </a:r>
            <a:r>
              <a:rPr lang="cs-CZ" sz="2000" dirty="0"/>
              <a:t>podoba pásku, </a:t>
            </a:r>
            <a:r>
              <a:rPr lang="cs-CZ" sz="2000" dirty="0" err="1"/>
              <a:t>elektrodenzní</a:t>
            </a:r>
            <a:r>
              <a:rPr lang="cs-CZ" sz="2000" dirty="0"/>
              <a:t> ploténky z každé buňky, kde se upínají aktinové filamenty, mezi ploténkami </a:t>
            </a:r>
            <a:r>
              <a:rPr lang="cs-CZ" sz="2000" dirty="0" err="1"/>
              <a:t>cadheriny</a:t>
            </a:r>
            <a:r>
              <a:rPr lang="cs-CZ" sz="2000" dirty="0"/>
              <a:t> (</a:t>
            </a:r>
            <a:r>
              <a:rPr lang="cs-CZ" sz="2000" dirty="0" err="1"/>
              <a:t>transmemb</a:t>
            </a:r>
            <a:r>
              <a:rPr lang="cs-CZ" sz="2000" dirty="0"/>
              <a:t>. proteiny) b) bodové spojení, zrnité ploténky, intermediální </a:t>
            </a:r>
            <a:r>
              <a:rPr lang="cs-CZ" sz="2000" dirty="0" err="1"/>
              <a:t>filamenta</a:t>
            </a:r>
            <a:r>
              <a:rPr lang="cs-CZ" sz="2000" dirty="0"/>
              <a:t> c) na bazální straně</a:t>
            </a:r>
          </a:p>
          <a:p>
            <a:r>
              <a:rPr lang="cs-CZ" sz="2400" dirty="0">
                <a:solidFill>
                  <a:srgbClr val="00B0F0"/>
                </a:solidFill>
              </a:rPr>
              <a:t>Komunikační spojení </a:t>
            </a:r>
            <a:r>
              <a:rPr lang="cs-CZ" sz="2400" dirty="0"/>
              <a:t>(nexus - </a:t>
            </a:r>
            <a:r>
              <a:rPr lang="cs-CZ" sz="2400" dirty="0">
                <a:solidFill>
                  <a:srgbClr val="FF0000"/>
                </a:solidFill>
              </a:rPr>
              <a:t>gap </a:t>
            </a:r>
            <a:r>
              <a:rPr lang="cs-CZ" sz="2400" dirty="0" err="1">
                <a:solidFill>
                  <a:srgbClr val="FF0000"/>
                </a:solidFill>
              </a:rPr>
              <a:t>junction</a:t>
            </a:r>
            <a:r>
              <a:rPr lang="cs-CZ" sz="2400" dirty="0"/>
              <a:t>) – cirkulární políčka, </a:t>
            </a:r>
            <a:r>
              <a:rPr lang="cs-CZ" sz="2400" dirty="0" err="1"/>
              <a:t>transmembránové</a:t>
            </a:r>
            <a:r>
              <a:rPr lang="cs-CZ" sz="2400" dirty="0"/>
              <a:t> proteiny probíhají napříč membránami. Vznik pórů mezi buňkami, přenos iontů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8233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8518" y="-642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Bazální strana buněk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61"/>
          <a:stretch/>
        </p:blipFill>
        <p:spPr>
          <a:xfrm>
            <a:off x="4193121" y="1949571"/>
            <a:ext cx="8001296" cy="4651160"/>
          </a:xfrm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249071" y="856162"/>
            <a:ext cx="11215047" cy="2186817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cs-CZ" sz="8000" b="1" dirty="0"/>
              <a:t>Bazální lamina x bazální membrána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cs-CZ" sz="8000" dirty="0"/>
              <a:t>BL: </a:t>
            </a:r>
            <a:r>
              <a:rPr lang="cs-CZ" sz="8000" dirty="0">
                <a:solidFill>
                  <a:srgbClr val="00B0F0"/>
                </a:solidFill>
              </a:rPr>
              <a:t>lamina </a:t>
            </a:r>
            <a:r>
              <a:rPr lang="cs-CZ" sz="8000" dirty="0" err="1">
                <a:solidFill>
                  <a:srgbClr val="00B0F0"/>
                </a:solidFill>
              </a:rPr>
              <a:t>densa</a:t>
            </a:r>
            <a:r>
              <a:rPr lang="cs-CZ" sz="8000" dirty="0">
                <a:solidFill>
                  <a:srgbClr val="00B0F0"/>
                </a:solidFill>
              </a:rPr>
              <a:t> </a:t>
            </a:r>
            <a:r>
              <a:rPr lang="cs-CZ" sz="8000" dirty="0"/>
              <a:t>a </a:t>
            </a:r>
            <a:r>
              <a:rPr lang="cs-CZ" sz="8000" dirty="0">
                <a:solidFill>
                  <a:srgbClr val="00B0F0"/>
                </a:solidFill>
              </a:rPr>
              <a:t>lamina </a:t>
            </a:r>
            <a:r>
              <a:rPr lang="cs-CZ" sz="8000" dirty="0" err="1">
                <a:solidFill>
                  <a:srgbClr val="00B0F0"/>
                </a:solidFill>
              </a:rPr>
              <a:t>lucida</a:t>
            </a:r>
            <a:r>
              <a:rPr lang="cs-CZ" sz="8000" dirty="0">
                <a:solidFill>
                  <a:srgbClr val="00B0F0"/>
                </a:solidFill>
              </a:rPr>
              <a:t> </a:t>
            </a:r>
            <a:r>
              <a:rPr lang="cs-CZ" sz="8000" dirty="0"/>
              <a:t>(obě z epitelu) a </a:t>
            </a:r>
            <a:r>
              <a:rPr lang="cs-CZ" sz="8000" dirty="0">
                <a:solidFill>
                  <a:srgbClr val="00B0F0"/>
                </a:solidFill>
              </a:rPr>
              <a:t>lamina </a:t>
            </a:r>
            <a:r>
              <a:rPr lang="cs-CZ" sz="8000" dirty="0" err="1">
                <a:solidFill>
                  <a:srgbClr val="00B0F0"/>
                </a:solidFill>
              </a:rPr>
              <a:t>reticularis</a:t>
            </a:r>
            <a:r>
              <a:rPr lang="cs-CZ" sz="8000" dirty="0">
                <a:solidFill>
                  <a:srgbClr val="00B0F0"/>
                </a:solidFill>
              </a:rPr>
              <a:t> </a:t>
            </a:r>
            <a:r>
              <a:rPr lang="cs-CZ" sz="8000" dirty="0"/>
              <a:t>(z pojiva)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cs-CZ" sz="8000" dirty="0"/>
              <a:t>BM: zdvojená bazální lamina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cs-CZ" sz="8000" dirty="0"/>
              <a:t>Složení: </a:t>
            </a:r>
            <a:r>
              <a:rPr lang="cs-CZ" sz="8000" dirty="0" err="1"/>
              <a:t>Glykosaminoglykany</a:t>
            </a:r>
            <a:r>
              <a:rPr lang="cs-CZ" sz="8000" dirty="0"/>
              <a:t>, </a:t>
            </a:r>
            <a:r>
              <a:rPr lang="cs-CZ" sz="8000" dirty="0" err="1"/>
              <a:t>retik</a:t>
            </a:r>
            <a:r>
              <a:rPr lang="cs-CZ" sz="8000" dirty="0"/>
              <a:t> a </a:t>
            </a:r>
            <a:r>
              <a:rPr lang="cs-CZ" sz="8000" dirty="0" err="1"/>
              <a:t>kolag</a:t>
            </a:r>
            <a:r>
              <a:rPr lang="cs-CZ" sz="8000" dirty="0"/>
              <a:t>. vlákna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19675" y="4136388"/>
            <a:ext cx="48876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B0F0"/>
                </a:solidFill>
              </a:rPr>
              <a:t>Funkce: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regulace výměny látek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regulace dělení a migrace buněk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mezibuněčné komunikace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mechanická opora buněk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5164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280" y="1504887"/>
            <a:ext cx="6021087" cy="5353113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59487" y="95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             Apikální strana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65557" y="242351"/>
            <a:ext cx="4787828" cy="5204785"/>
          </a:xfrm>
        </p:spPr>
        <p:txBody>
          <a:bodyPr>
            <a:normAutofit lnSpcReduction="10000"/>
          </a:bodyPr>
          <a:lstStyle/>
          <a:p>
            <a:r>
              <a:rPr lang="cs-CZ" sz="2400" b="1" dirty="0"/>
              <a:t>Mikroklky</a:t>
            </a:r>
            <a:r>
              <a:rPr lang="cs-CZ" sz="2400" dirty="0"/>
              <a:t> (</a:t>
            </a:r>
            <a:r>
              <a:rPr lang="cs-CZ" sz="2400" dirty="0" err="1"/>
              <a:t>microvilli</a:t>
            </a:r>
            <a:r>
              <a:rPr lang="cs-CZ" sz="2400" dirty="0"/>
              <a:t>):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/>
              <a:t>ohraničené membránou, délka 1 µm, aktinová mikrofilamenta ukotvená do terminální sítě, jednotlivé, až stovky - kartáčový lem. </a:t>
            </a:r>
          </a:p>
          <a:p>
            <a:pPr>
              <a:lnSpc>
                <a:spcPct val="100000"/>
              </a:lnSpc>
            </a:pPr>
            <a:r>
              <a:rPr lang="cs-CZ" sz="2400" b="1" dirty="0" err="1"/>
              <a:t>Stereocilie</a:t>
            </a:r>
            <a:r>
              <a:rPr lang="cs-CZ" sz="2400" b="1" dirty="0"/>
              <a:t> - </a:t>
            </a:r>
            <a:r>
              <a:rPr lang="cs-CZ" sz="2000" dirty="0"/>
              <a:t>nepohyblivé mikroklky</a:t>
            </a:r>
          </a:p>
          <a:p>
            <a:pPr>
              <a:lnSpc>
                <a:spcPct val="100000"/>
              </a:lnSpc>
            </a:pPr>
            <a:r>
              <a:rPr lang="cs-CZ" sz="2400" b="1" dirty="0"/>
              <a:t>Řasinky</a:t>
            </a:r>
            <a:r>
              <a:rPr lang="cs-CZ" sz="2400" dirty="0"/>
              <a:t> (</a:t>
            </a:r>
            <a:r>
              <a:rPr lang="cs-CZ" sz="2400" dirty="0" err="1"/>
              <a:t>kinocilie</a:t>
            </a:r>
            <a:r>
              <a:rPr lang="cs-CZ" sz="2400" dirty="0"/>
              <a:t>):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/>
              <a:t>ohraničené membránou, délka až 10µm, bazální tělísko, </a:t>
            </a:r>
            <a:r>
              <a:rPr lang="cs-CZ" sz="2400" dirty="0">
                <a:solidFill>
                  <a:srgbClr val="00B0F0"/>
                </a:solidFill>
              </a:rPr>
              <a:t>centrální dvojice mikrotubulů</a:t>
            </a:r>
            <a:r>
              <a:rPr lang="cs-CZ" sz="2400" dirty="0"/>
              <a:t> a kolem </a:t>
            </a:r>
            <a:r>
              <a:rPr lang="cs-CZ" sz="2400" dirty="0">
                <a:solidFill>
                  <a:srgbClr val="00B0F0"/>
                </a:solidFill>
              </a:rPr>
              <a:t>9 párů mikrotubulů </a:t>
            </a:r>
          </a:p>
          <a:p>
            <a:pPr>
              <a:lnSpc>
                <a:spcPct val="100000"/>
              </a:lnSpc>
            </a:pPr>
            <a:r>
              <a:rPr lang="cs-CZ" sz="2400" b="1" dirty="0"/>
              <a:t>Bičíky – </a:t>
            </a:r>
            <a:r>
              <a:rPr lang="cs-CZ" sz="2400" dirty="0"/>
              <a:t>delší, pohybují celou buňkou</a:t>
            </a:r>
          </a:p>
          <a:p>
            <a:pPr marL="0" indent="0">
              <a:lnSpc>
                <a:spcPct val="100000"/>
              </a:lnSpc>
              <a:buNone/>
            </a:pPr>
            <a:endParaRPr lang="cs-CZ" sz="2400" dirty="0">
              <a:solidFill>
                <a:srgbClr val="00B0F0"/>
              </a:solidFill>
            </a:endParaRPr>
          </a:p>
        </p:txBody>
      </p:sp>
      <p:pic>
        <p:nvPicPr>
          <p:cNvPr id="8" name="Picture 5" descr="řasinka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563" y="4791459"/>
            <a:ext cx="3257036" cy="206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sci.muni.cz/ptacek/HISTOLOGIE2_soubory/image06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027" y="1229725"/>
            <a:ext cx="2038329" cy="245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EC9E1FE-5C2F-40E3-949A-9C6E293C5912}"/>
              </a:ext>
            </a:extLst>
          </p:cNvPr>
          <p:cNvSpPr txBox="1"/>
          <p:nvPr/>
        </p:nvSpPr>
        <p:spPr>
          <a:xfrm>
            <a:off x="10703492" y="5308636"/>
            <a:ext cx="1649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Intermediální </a:t>
            </a:r>
            <a:r>
              <a:rPr lang="cs-CZ" sz="1200" dirty="0" err="1"/>
              <a:t>filamenta</a:t>
            </a:r>
            <a:endParaRPr lang="cs-CZ" sz="12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78A6D01-C856-45F8-B83E-C0FF8B1588FE}"/>
              </a:ext>
            </a:extLst>
          </p:cNvPr>
          <p:cNvSpPr txBox="1"/>
          <p:nvPr/>
        </p:nvSpPr>
        <p:spPr>
          <a:xfrm>
            <a:off x="9342823" y="2615013"/>
            <a:ext cx="2130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Mikroklky tvoří kartáč. lem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4A8ABA4-C168-4F80-B93E-4DE01212CAAE}"/>
              </a:ext>
            </a:extLst>
          </p:cNvPr>
          <p:cNvSpPr txBox="1"/>
          <p:nvPr/>
        </p:nvSpPr>
        <p:spPr>
          <a:xfrm>
            <a:off x="7192128" y="3073412"/>
            <a:ext cx="1162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Uvnitř mikrofilamenta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26C75B2-5BC5-4E62-BF57-6CE5A2FF66F9}"/>
              </a:ext>
            </a:extLst>
          </p:cNvPr>
          <p:cNvSpPr txBox="1"/>
          <p:nvPr/>
        </p:nvSpPr>
        <p:spPr>
          <a:xfrm flipH="1">
            <a:off x="5381599" y="864850"/>
            <a:ext cx="1679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Řasinky - dvojice mikrotubulů</a:t>
            </a:r>
          </a:p>
        </p:txBody>
      </p:sp>
    </p:spTree>
    <p:extLst>
      <p:ext uri="{BB962C8B-B14F-4D97-AF65-F5344CB8AC3E}">
        <p14:creationId xmlns:p14="http://schemas.microsoft.com/office/powerpoint/2010/main" val="784764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FB21FDD5-E834-464E-A46A-BBBD1CE39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347" y="626369"/>
            <a:ext cx="7424454" cy="620459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B55C93D-496B-43E6-BE40-B81E9D554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87" y="646429"/>
            <a:ext cx="3503956" cy="421520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42892AC-62F1-4043-A60E-E165D44A0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3077" y="0"/>
            <a:ext cx="3648923" cy="2316451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C1BF1BE9-F96D-4362-BEC6-225F8EA80000}"/>
              </a:ext>
            </a:extLst>
          </p:cNvPr>
          <p:cNvSpPr/>
          <p:nvPr/>
        </p:nvSpPr>
        <p:spPr>
          <a:xfrm>
            <a:off x="452761" y="5193437"/>
            <a:ext cx="29790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Řasinky - dvojice mikrotubulů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4EA35470-AA89-4A24-8FAB-06DF838CE265}"/>
              </a:ext>
            </a:extLst>
          </p:cNvPr>
          <p:cNvSpPr/>
          <p:nvPr/>
        </p:nvSpPr>
        <p:spPr>
          <a:xfrm>
            <a:off x="4746707" y="6461633"/>
            <a:ext cx="1615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mikrofilamenta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CE392D90-48AC-4160-9D53-75ACB64BDC80}"/>
              </a:ext>
            </a:extLst>
          </p:cNvPr>
          <p:cNvSpPr/>
          <p:nvPr/>
        </p:nvSpPr>
        <p:spPr>
          <a:xfrm>
            <a:off x="7872650" y="1495433"/>
            <a:ext cx="1209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/>
              <a:t>Mikroklky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04A9B432-3794-4FD4-9720-6FB65D1D70CD}"/>
              </a:ext>
            </a:extLst>
          </p:cNvPr>
          <p:cNvSpPr/>
          <p:nvPr/>
        </p:nvSpPr>
        <p:spPr>
          <a:xfrm>
            <a:off x="11213407" y="2131785"/>
            <a:ext cx="8418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/>
              <a:t>Bičíky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1558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9452" y="2822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Typy epitelů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42666" y="1353787"/>
            <a:ext cx="10515600" cy="5391397"/>
          </a:xfrm>
        </p:spPr>
        <p:txBody>
          <a:bodyPr>
            <a:normAutofit lnSpcReduction="10000"/>
          </a:bodyPr>
          <a:lstStyle/>
          <a:p>
            <a:r>
              <a:rPr lang="cs-CZ" sz="2400" b="1" dirty="0">
                <a:solidFill>
                  <a:schemeClr val="accent2">
                    <a:lumMod val="75000"/>
                  </a:schemeClr>
                </a:solidFill>
              </a:rPr>
              <a:t>Podle funkce - hlavní</a:t>
            </a:r>
            <a:r>
              <a:rPr lang="cs-CZ" sz="2400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cs-CZ" sz="2400" dirty="0"/>
              <a:t>krycí a žlázové</a:t>
            </a:r>
          </a:p>
          <a:p>
            <a:endParaRPr lang="cs-CZ" sz="2400" dirty="0"/>
          </a:p>
          <a:p>
            <a:r>
              <a:rPr lang="cs-CZ" sz="2400" b="1" dirty="0">
                <a:solidFill>
                  <a:schemeClr val="accent2">
                    <a:lumMod val="75000"/>
                  </a:schemeClr>
                </a:solidFill>
              </a:rPr>
              <a:t>Podle uspořádání buněk</a:t>
            </a:r>
            <a:r>
              <a:rPr lang="cs-CZ" sz="2400" b="1" dirty="0"/>
              <a:t>: </a:t>
            </a:r>
            <a:r>
              <a:rPr lang="cs-CZ" sz="2400" dirty="0"/>
              <a:t>plošný (endotel), </a:t>
            </a:r>
            <a:r>
              <a:rPr lang="cs-CZ" sz="2400" dirty="0" err="1"/>
              <a:t>trámčitý</a:t>
            </a:r>
            <a:r>
              <a:rPr lang="cs-CZ" sz="2400" dirty="0"/>
              <a:t> (játra), retikulární (brzlík), víceřadý</a:t>
            </a:r>
          </a:p>
          <a:p>
            <a:endParaRPr lang="cs-CZ" sz="2400" dirty="0"/>
          </a:p>
          <a:p>
            <a:r>
              <a:rPr lang="cs-CZ" sz="2400" b="1" dirty="0">
                <a:solidFill>
                  <a:schemeClr val="accent2">
                    <a:lumMod val="75000"/>
                  </a:schemeClr>
                </a:solidFill>
              </a:rPr>
              <a:t>Podle počtu vrstev: </a:t>
            </a:r>
            <a:r>
              <a:rPr lang="cs-CZ" sz="2400" dirty="0"/>
              <a:t>jednovrstevný (žaludek, střevo) a vícevrstevný (ne)rohovatějící (pokožka, jícen), přechodný</a:t>
            </a:r>
          </a:p>
          <a:p>
            <a:endParaRPr lang="cs-CZ" sz="2400" dirty="0"/>
          </a:p>
          <a:p>
            <a:r>
              <a:rPr lang="cs-CZ" sz="2400" b="1" dirty="0">
                <a:solidFill>
                  <a:schemeClr val="accent2">
                    <a:lumMod val="75000"/>
                  </a:schemeClr>
                </a:solidFill>
              </a:rPr>
              <a:t>Podle tvaru buněk</a:t>
            </a:r>
            <a:r>
              <a:rPr lang="cs-CZ" sz="2400" b="1" dirty="0"/>
              <a:t>: </a:t>
            </a:r>
            <a:r>
              <a:rPr lang="cs-CZ" sz="2400" dirty="0"/>
              <a:t>dlaždicový (endotel), kubický (tubuly ledvin), cylindrický (střevo) </a:t>
            </a:r>
          </a:p>
          <a:p>
            <a:endParaRPr lang="cs-CZ" sz="2400" dirty="0"/>
          </a:p>
          <a:p>
            <a:r>
              <a:rPr lang="cs-CZ" sz="2400" b="1" dirty="0">
                <a:solidFill>
                  <a:schemeClr val="accent2">
                    <a:lumMod val="75000"/>
                  </a:schemeClr>
                </a:solidFill>
              </a:rPr>
              <a:t>Podle funkce: </a:t>
            </a:r>
            <a:r>
              <a:rPr lang="cs-CZ" sz="2400" dirty="0"/>
              <a:t>krycí (pokožka) a výstelkové (dutiny), resorpční (střevo), řasinkové (průdušnice), smyslové (čichový epitel), respirační (plicní alveoly), zárodečné (gonády), pigmentové (sítnice), žlázové (</a:t>
            </a:r>
            <a:r>
              <a:rPr lang="cs-CZ" sz="2400" dirty="0" err="1"/>
              <a:t>endo</a:t>
            </a:r>
            <a:r>
              <a:rPr lang="cs-CZ" sz="2400" dirty="0"/>
              <a:t> a exokrinní žlázy)</a:t>
            </a:r>
          </a:p>
        </p:txBody>
      </p:sp>
    </p:spTree>
    <p:extLst>
      <p:ext uri="{BB962C8B-B14F-4D97-AF65-F5344CB8AC3E}">
        <p14:creationId xmlns:p14="http://schemas.microsoft.com/office/powerpoint/2010/main" val="3015461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55113" cy="493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6" y="4576764"/>
            <a:ext cx="4951413" cy="228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327111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1251</Words>
  <Application>Microsoft Office PowerPoint</Application>
  <PresentationFormat>Širokoúhlá obrazovka</PresentationFormat>
  <Paragraphs>171</Paragraphs>
  <Slides>33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8</vt:i4>
      </vt:variant>
      <vt:variant>
        <vt:lpstr>Nadpisy snímků</vt:lpstr>
      </vt:variant>
      <vt:variant>
        <vt:i4>33</vt:i4>
      </vt:variant>
    </vt:vector>
  </HeadingPairs>
  <TitlesOfParts>
    <vt:vector size="44" baseType="lpstr">
      <vt:lpstr>Arial</vt:lpstr>
      <vt:lpstr>Calibri</vt:lpstr>
      <vt:lpstr>Calibri Light</vt:lpstr>
      <vt:lpstr>Motiv Office</vt:lpstr>
      <vt:lpstr>Výchozí návrh</vt:lpstr>
      <vt:lpstr>1_Výchozí návrh</vt:lpstr>
      <vt:lpstr>2_Výchozí návrh</vt:lpstr>
      <vt:lpstr>3_Výchozí návrh</vt:lpstr>
      <vt:lpstr>4_Výchozí návrh</vt:lpstr>
      <vt:lpstr>5_Výchozí návrh</vt:lpstr>
      <vt:lpstr>6_Výchozí návrh</vt:lpstr>
      <vt:lpstr>Prezentace aplikace PowerPoint</vt:lpstr>
      <vt:lpstr> </vt:lpstr>
      <vt:lpstr>                                        Epitelová tkáň</vt:lpstr>
      <vt:lpstr>Buněčné kontakty, mezib. komunikace</vt:lpstr>
      <vt:lpstr>Bazální strana buněk </vt:lpstr>
      <vt:lpstr>             Apikální strana </vt:lpstr>
      <vt:lpstr>Prezentace aplikace PowerPoint</vt:lpstr>
      <vt:lpstr>Typy epitelů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5. zárodečné epitely – epitely gonád!  (např. varlat)</vt:lpstr>
      <vt:lpstr>5. pigmentové epitely – např. sítnice</vt:lpstr>
      <vt:lpstr>Žlázové epitely</vt:lpstr>
      <vt:lpstr>Žlázové epitely</vt:lpstr>
      <vt:lpstr>Prezentace aplikace PowerPoint</vt:lpstr>
      <vt:lpstr>Prezentace aplikace PowerPoint</vt:lpstr>
      <vt:lpstr>Prezentace aplikace PowerPoint</vt:lpstr>
      <vt:lpstr>Prezentace aplikace PowerPoint</vt:lpstr>
      <vt:lpstr>Použité zdroje: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Žákovská</dc:creator>
  <cp:lastModifiedBy>Alena Žákovská</cp:lastModifiedBy>
  <cp:revision>19</cp:revision>
  <cp:lastPrinted>2020-02-23T16:16:54Z</cp:lastPrinted>
  <dcterms:created xsi:type="dcterms:W3CDTF">2019-02-19T09:19:08Z</dcterms:created>
  <dcterms:modified xsi:type="dcterms:W3CDTF">2024-02-26T17:12:30Z</dcterms:modified>
</cp:coreProperties>
</file>