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2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50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76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1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7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34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8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39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5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5E60-5787-4938-BF24-98950369080C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Nepohlavní r</a:t>
            </a:r>
            <a:r>
              <a:rPr lang="cs-CZ" b="1" smtClean="0">
                <a:solidFill>
                  <a:schemeClr val="accent1">
                    <a:lumMod val="75000"/>
                  </a:schemeClr>
                </a:solidFill>
              </a:rPr>
              <a:t>ozmnožování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4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2728" y="509624"/>
            <a:ext cx="734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Mnohoonásobné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architomie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kroužkovců – roztržení svaloviny červa na několik kousků o málo článcích – dorůstání nového jedince, př. Mnohoštětinatec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Monostylos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může zregenerovat i z jediného tělního článku (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metamerická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disociace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hvězdice i hadice odvrhují jednotlivá ramena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reprodukční autotomie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Příklad mnohonásobného dělení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časných embryonálních stádií – rozrýhované vajíčko se rozpadá na dvě nebo více skupin –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polyembryonie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 parazitických blanokřídlých, u pásovců mezi savci, vč. člověka (jednovaječná dvojčata)</a:t>
            </a:r>
          </a:p>
        </p:txBody>
      </p:sp>
    </p:spTree>
    <p:extLst>
      <p:ext uri="{BB962C8B-B14F-4D97-AF65-F5344CB8AC3E}">
        <p14:creationId xmlns:p14="http://schemas.microsoft.com/office/powerpoint/2010/main" val="299493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47" y="551675"/>
            <a:ext cx="3021665" cy="62644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4738" y="382160"/>
            <a:ext cx="103165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II. Pučení  (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Gemiparie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Láčkovky, mechovky, pláštěnci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vznik kolonie,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dceřinní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jedinci zůstávají spojeni s mateřským tělem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Vnější  - nahodilé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druhů hub, př.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Tethys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na povrchu houby se tvoří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hrbolek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 narůstá, mění se ve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výrustek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spojený s mateřským tělem,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něm mohou vznikat pupeny další generace.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Diferenciace probíhá buď na pupenu nebo po oddělení.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Sladkovodní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nezmaři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za příznivých podmínek až 8 pupenů spojené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dlouho s mateřským tělem, totéž korálnatci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Trvalé kolonie při pučení u trubýšů z třídy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Hydrozoa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vyrůstají na šlahounovitých výběžcích,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funčně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morfologicky se odlišují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dělba práce, obr. A –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pneumatophor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 – plovací zvony, c – pohlavní forma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gonozoid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 –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uchvacovací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polyp, e- stvol kolonie, f – trs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gonozoidů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 – krycí polyp, h - vyživovací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Mohoštětinatci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čeledi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Sillidae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pučení kolmo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 stranách mateřského těla,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ni druhá generace, než dojde k oddělení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rozvětvený červ, obr.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80" y="4413934"/>
            <a:ext cx="1963512" cy="24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1881" y="178953"/>
            <a:ext cx="63449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Polyembryonické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pučení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vznik vývojových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stadíí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skolexů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 tasemnice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echinococcus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oddělují se jako váčkovité vchlípeniny vaku v milionových počtech.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Vnější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stoloniální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(není nahodilé) pučení typické pro salpy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Vnitřní pučení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většinou u sladkovodních, vzácně u mořských hub, láčkovců, mechovek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44" y="1541162"/>
            <a:ext cx="2841014" cy="38369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913" y="894461"/>
            <a:ext cx="2582802" cy="34622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01881" y="3832860"/>
            <a:ext cx="578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láčkovců pupeny –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podocysty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jsou pouzdérka z embryonální tkáně z mezoglei u polypového stádia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355283" y="8521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salpa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092419" y="2764276"/>
            <a:ext cx="131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pupeny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23394" y="5193437"/>
            <a:ext cx="247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Pučení vnější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stoloniální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46870" y="5779741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Polyembryonické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pučení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73421" y="2976402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Mateřský váček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79574" y="1971304"/>
            <a:ext cx="111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dceřinný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54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95844" y="1289100"/>
            <a:ext cx="9655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Mechovky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produkují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gemule – statoblasty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tvoří 3 zárodečné listy v provazci (funikulus) zavěšeném v tělní dutině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Rozlišení: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zárodečné a reservní buňky (k výživě) uzavřené v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chytinovém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pouzdru, na povrchu vzdušné komůrky  a háčky, nadnáší statoblast daleko – šíření nepohyblivých druhů, totéž 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sumek</a:t>
            </a:r>
          </a:p>
        </p:txBody>
      </p:sp>
    </p:spTree>
    <p:extLst>
      <p:ext uri="{BB962C8B-B14F-4D97-AF65-F5344CB8AC3E}">
        <p14:creationId xmlns:p14="http://schemas.microsoft.com/office/powerpoint/2010/main" val="64750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260" y="308758"/>
            <a:ext cx="63176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Vnitřní pučení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většinou u sladkovodních, vzácně u mořských hub, láčkovců, mechovek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Houby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vniřní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pupeny – gemule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jsou shluky embryonálních buněk, které se diferencují z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archeocytů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mezoglei.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povrchu gemule obaly ze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spongiových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vláken a jehlic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dceřinní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jedinci se vyvíjí po odumření mateřské houby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68" y="665018"/>
            <a:ext cx="4368384" cy="4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6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F5A524A-38DA-4DD4-8693-DAC359524673}"/>
              </a:ext>
            </a:extLst>
          </p:cNvPr>
          <p:cNvSpPr/>
          <p:nvPr/>
        </p:nvSpPr>
        <p:spPr>
          <a:xfrm>
            <a:off x="452762" y="956908"/>
            <a:ext cx="5877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Fragmentace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u hub,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hydroidních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polypů, sasanek, červů a sumek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Oddělení různých kousku těla, které se vyvíjí na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dceřinné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jedince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Fragmentace červů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mateřský jedinec zachovává jen krátký přední díl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Zbývající část se rozpadá na velký počet fragmentů, které dorůstají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5CF7F1C-7883-46B9-97A7-AB01DB8B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94" y="956908"/>
            <a:ext cx="365182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761" y="563543"/>
            <a:ext cx="71726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REPRODUKČNÍ SOUSTAVA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Funkce rozmnožovací soustavy: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Reprodukce organismu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Zachování živočišného druhu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Není nezbytná pro existenci jedince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Rozmnožování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Nepohlavní (asexuální)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Netvoří se specializované pohlavní buňky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jedinec z buněk mateřského jedince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Procesy založené na schopnostech regenerace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Rychlý způsob rozmnožování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 příznivých podmínek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Rychlé zvýšení počtu jedinců druhu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 zůstat součástí cyklu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Střídání s pohlavním rozmnožováním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 nepříznivých podmínkách možnost tvorby cyst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Nevýhoda: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geneticky uniformní potomstvo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Neschopnost adaptace na dlouhodobou změnu životních podmínek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96000" y="18194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Pohlavní (sexuální)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Širší genetická variabilita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 změně podmínek přežije aspoň část populace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Energeticky náročný proces</a:t>
            </a:r>
          </a:p>
        </p:txBody>
      </p:sp>
    </p:spTree>
    <p:extLst>
      <p:ext uri="{BB962C8B-B14F-4D97-AF65-F5344CB8AC3E}">
        <p14:creationId xmlns:p14="http://schemas.microsoft.com/office/powerpoint/2010/main" val="93303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9090" y="870097"/>
            <a:ext cx="1072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ROZMNOŽOVÁNÍ U BEZOBRATLÝCH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JEDNOBUNĚČNÍ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Nepohlavně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Dělení – cytoplasma se dělí na dva nebo více stejných dílů společně s jádry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Rozpad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schizogonie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např. při vzniku gamet, rozpad mnohonásobným rozpadem jádra, kolem okrsky cytoplasmy – velké mn.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dceřinných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buněk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Pučení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vznikají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výrustky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pupeny, které se posléze osamostatňují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Rournatky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Suctoria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 Vzniklí jedinci se pohybují, po určité době usedají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Pohlavně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Střídání pohlavní a nepohlavní fáze životního cyklu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životní cyklus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Gregarina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30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43" y="715113"/>
            <a:ext cx="5167657" cy="579515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5826" y="1013041"/>
            <a:ext cx="6297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Životní cyklus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Gregarina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trofozoiti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vyrostlí ze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sporozoitů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hluboce zanořeni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hostilelské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buňky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rostoucí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trofozoit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postupně opouští hostitelskou buňku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3,4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volní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trofozoiti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mění na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gamonty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po dvou tvoří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syzygii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gamonti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encystují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gametocystě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6,7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dělením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gamontů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vznikají samčí a samičí gamety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gamety kopulují a vznikají zygoty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během meiózy se každá zygota mění na oocystu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8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sporozoity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trávicím traktu hostitele se oocysta otevírá a vylézají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sporozoiti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883657" y="1454092"/>
            <a:ext cx="1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trofozoiti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96536" y="2721232"/>
            <a:ext cx="111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sporozoiti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90857" y="2481452"/>
            <a:ext cx="78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gamonti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616540" y="1013041"/>
            <a:ext cx="132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 dvou syzygie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358163" y="2461012"/>
            <a:ext cx="1232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Gamonti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encystují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gametocystě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505466" y="4369031"/>
            <a:ext cx="243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Dělení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gamontů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vznik samčích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samičích gamet</a:t>
            </a:r>
          </a:p>
        </p:txBody>
      </p:sp>
      <p:sp>
        <p:nvSpPr>
          <p:cNvPr id="10" name="TextovéPole 9"/>
          <p:cNvSpPr txBox="1"/>
          <p:nvPr/>
        </p:nvSpPr>
        <p:spPr>
          <a:xfrm flipH="1">
            <a:off x="8058536" y="6472052"/>
            <a:ext cx="370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Kopulace gamet, vznik zygot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88393" y="4739713"/>
            <a:ext cx="1169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Meióza, vznik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oocysty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porozoitů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03674" y="3120228"/>
            <a:ext cx="1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Trávicí trakt</a:t>
            </a:r>
          </a:p>
        </p:txBody>
      </p:sp>
    </p:spTree>
    <p:extLst>
      <p:ext uri="{BB962C8B-B14F-4D97-AF65-F5344CB8AC3E}">
        <p14:creationId xmlns:p14="http://schemas.microsoft.com/office/powerpoint/2010/main" val="13189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947" y="115461"/>
            <a:ext cx="10506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MNOHOBUNĚČNÍ nejnižší skupiny . Pohlavní x nepohlavní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HOUBOVCI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Porifera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Nepohlavně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vnější pučení (vznik trsů, kolonií), vnitřní pučení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gemulace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zejména u sladkovodních druhů, přečkání nepříznivých podmínek)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Pohlavně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Hermafrodité i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gonochoristé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Pohlavní buňky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vznik v mezoglei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ŽAHAVCI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Cnidaria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Střídání pohlavního rozmnožování (vázané 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stádium medúzy) a nepohlavního (stádium polypa),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 nebo druhé morfologické stádium může být potlačeno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Korálnatci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jen stádium polypa, nepohlavně pučením,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pohlavně uvolňování gamet nebo oplodněných vajíček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larva planula polyp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Medúzovci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potlačen nepohlavní polyp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scyphistoma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(polyp) se příčně dělí = strobilace,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odškrcené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medúzky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ephyrae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 nich pohlavně 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množící medúzy</a:t>
            </a:r>
          </a:p>
        </p:txBody>
      </p:sp>
    </p:spTree>
    <p:extLst>
      <p:ext uri="{BB962C8B-B14F-4D97-AF65-F5344CB8AC3E}">
        <p14:creationId xmlns:p14="http://schemas.microsoft.com/office/powerpoint/2010/main" val="31082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93320" y="222700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7B44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MNOHOBUNĚČNÍ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2" y="1269140"/>
            <a:ext cx="5236257" cy="26453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88826" y="807475"/>
            <a:ext cx="341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Nepohlavní rozmnožování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20704" y="1269140"/>
            <a:ext cx="5895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Dělení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Fisiparie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dělení na dva jedince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jednoduché –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paratomie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příčné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dělení láčkovců, ploštěnek př.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Stenostonum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kroužkovců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dělení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podélné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 polypů, mnohoštětinatců,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láškovců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více jedinců – mnohonásobné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architomie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u většiny ploštěnců, hvězdic, hadic, sumýšů.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Strobilac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– část jedince, která dorůstá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medůzovci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1" y="4156363"/>
            <a:ext cx="3774242" cy="24460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18162" y="2827436"/>
            <a:ext cx="970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architomie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8484" y="2827563"/>
            <a:ext cx="93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paratomie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2115525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strobilace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43426" y="4661663"/>
            <a:ext cx="9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lacerace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498794" y="447699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Podélné dělení láčkovců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1C8A0ED-1AC4-4D6C-9B74-7E9F9D407475}"/>
              </a:ext>
            </a:extLst>
          </p:cNvPr>
          <p:cNvCxnSpPr/>
          <p:nvPr/>
        </p:nvCxnSpPr>
        <p:spPr>
          <a:xfrm flipV="1">
            <a:off x="448969" y="1961965"/>
            <a:ext cx="758869" cy="8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1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6" y="362148"/>
            <a:ext cx="2155207" cy="50393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44" y="574569"/>
            <a:ext cx="3721111" cy="44682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38C949-B756-43BC-B567-72A4A5527F9B}"/>
              </a:ext>
            </a:extLst>
          </p:cNvPr>
          <p:cNvSpPr txBox="1"/>
          <p:nvPr/>
        </p:nvSpPr>
        <p:spPr>
          <a:xfrm>
            <a:off x="4875870" y="5804665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mnohonásobné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4285FCD-0A12-465E-A319-B768121EB7DC}"/>
              </a:ext>
            </a:extLst>
          </p:cNvPr>
          <p:cNvSpPr/>
          <p:nvPr/>
        </p:nvSpPr>
        <p:spPr>
          <a:xfrm>
            <a:off x="7444252" y="458420"/>
            <a:ext cx="461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+mn-ea"/>
                <a:cs typeface="Arial" panose="020B0604020202020204" pitchFamily="34" charset="0"/>
              </a:rPr>
              <a:t>A, B) jednoduché i 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Display" panose="02000505000000020004" pitchFamily="2" charset="0"/>
                <a:ea typeface="+mn-ea"/>
                <a:cs typeface="+mn-cs"/>
              </a:rPr>
              <a:t>nohonásobné – u ploštěnek roztržení těla na více kousků, viz obr.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Display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C5A437-97A7-4879-825C-C9B319FFF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906" y="2539455"/>
            <a:ext cx="4066384" cy="40480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A30A05-166A-4E5B-9E6A-6FFE54D9792E}"/>
              </a:ext>
            </a:extLst>
          </p:cNvPr>
          <p:cNvSpPr txBox="1"/>
          <p:nvPr/>
        </p:nvSpPr>
        <p:spPr>
          <a:xfrm>
            <a:off x="762000" y="562356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jednoduché</a:t>
            </a:r>
          </a:p>
        </p:txBody>
      </p:sp>
    </p:spTree>
    <p:extLst>
      <p:ext uri="{BB962C8B-B14F-4D97-AF65-F5344CB8AC3E}">
        <p14:creationId xmlns:p14="http://schemas.microsoft.com/office/powerpoint/2010/main" val="265857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063" y="325268"/>
            <a:ext cx="634224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Dělení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Strobilace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medúzovců (larva planula,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strobila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ephyra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u tasemnic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cestoda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Medúzovci obr.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potlačen nepohlavní polyp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scyphistoma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(polyp) se příčně dělí = strobilace,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strobila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odškrcené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medúzky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ephyrae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nich pohlavně se množící medúzy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28" y="325268"/>
            <a:ext cx="5290112" cy="59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47" y="398615"/>
            <a:ext cx="65882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Strobilace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CESTODA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Tasemnice většinou hermafroditi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 hlavičkou se neustále diferencují nové tělní články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každém článku samčí i samičí reprodukční soustava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Oplození mezi dvěma tasemnicemi nebo mezi články na stejné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strobile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Články v zadní části se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odškrcují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 plně funkčními reprodukčními soustavami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Články nelze považovat za samostatné jedince, jen odvrhovaná část z těla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Mnohoštětinatci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Jednoduché -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paratomické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dělení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 př. červ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palolo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Eunice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viridis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přední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atokní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část - nepohlavní, zadní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epitokn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část – pohlavní množení. Za nejvyššího přílivu (úplněk) se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epitokní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části oddělují, vyplouvají na hladinu a dochází mezi nimi k oplození vajíček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Neúplné metagenetické cykly, pohlavní stadia nejsou schopny samostatného života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45" y="142381"/>
            <a:ext cx="3917821" cy="3365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56" y="3508244"/>
            <a:ext cx="2270640" cy="33497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94097" y="1116281"/>
            <a:ext cx="684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varlata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98327" y="1825312"/>
            <a:ext cx="858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vaječníky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70223" y="4146271"/>
            <a:ext cx="147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atokní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část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411924" y="5025045"/>
            <a:ext cx="106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Epitokní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450285" y="364259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palolo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2607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Širokoúhlá obrazovka</PresentationFormat>
  <Paragraphs>170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Sitka Display</vt:lpstr>
      <vt:lpstr>1_Motiv Office</vt:lpstr>
      <vt:lpstr>Nepohlavní rozmnožování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Nepohlavní rozmnožování</dc:title>
  <dc:creator>Lektor</dc:creator>
  <cp:lastModifiedBy>Lektor</cp:lastModifiedBy>
  <cp:revision>1</cp:revision>
  <dcterms:created xsi:type="dcterms:W3CDTF">2023-04-20T14:49:50Z</dcterms:created>
  <dcterms:modified xsi:type="dcterms:W3CDTF">2023-04-20T14:50:00Z</dcterms:modified>
</cp:coreProperties>
</file>