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37"/>
  </p:handoutMasterIdLst>
  <p:sldIdLst>
    <p:sldId id="257" r:id="rId4"/>
    <p:sldId id="267" r:id="rId5"/>
    <p:sldId id="264" r:id="rId6"/>
    <p:sldId id="278" r:id="rId7"/>
    <p:sldId id="281" r:id="rId8"/>
    <p:sldId id="283" r:id="rId9"/>
    <p:sldId id="265" r:id="rId10"/>
    <p:sldId id="268" r:id="rId11"/>
    <p:sldId id="269" r:id="rId12"/>
    <p:sldId id="274" r:id="rId13"/>
    <p:sldId id="266" r:id="rId14"/>
    <p:sldId id="277" r:id="rId15"/>
    <p:sldId id="258" r:id="rId16"/>
    <p:sldId id="290" r:id="rId17"/>
    <p:sldId id="276" r:id="rId18"/>
    <p:sldId id="275" r:id="rId19"/>
    <p:sldId id="291" r:id="rId20"/>
    <p:sldId id="259" r:id="rId21"/>
    <p:sldId id="270" r:id="rId22"/>
    <p:sldId id="279" r:id="rId23"/>
    <p:sldId id="280" r:id="rId24"/>
    <p:sldId id="260" r:id="rId25"/>
    <p:sldId id="284" r:id="rId26"/>
    <p:sldId id="285" r:id="rId27"/>
    <p:sldId id="286" r:id="rId28"/>
    <p:sldId id="287" r:id="rId29"/>
    <p:sldId id="288" r:id="rId30"/>
    <p:sldId id="289" r:id="rId31"/>
    <p:sldId id="295" r:id="rId32"/>
    <p:sldId id="292" r:id="rId33"/>
    <p:sldId id="294" r:id="rId34"/>
    <p:sldId id="263" r:id="rId35"/>
    <p:sldId id="293" r:id="rId36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EAE1E-45FC-405F-9C60-93A2C087DDA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BB6B2-D6C7-432F-8823-06D79EE9EE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180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11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22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3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9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43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2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53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99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46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55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99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762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831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555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2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36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5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913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1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8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6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781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14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49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0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4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0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1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Neuroglie" TargetMode="External"/><Relationship Id="rId2" Type="http://schemas.openxmlformats.org/officeDocument/2006/relationships/hyperlink" Target="https://www.wikiskripta.eu/w/Neuro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Axon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Astrocyt" TargetMode="External"/><Relationship Id="rId5" Type="http://schemas.openxmlformats.org/officeDocument/2006/relationships/hyperlink" Target="https://www.wikiskripta.eu/w/CNS" TargetMode="External"/><Relationship Id="rId4" Type="http://schemas.openxmlformats.org/officeDocument/2006/relationships/hyperlink" Target="https://www.wikiskripta.eu/w/Myeli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myslov%C3%BD_neuro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wikipedia.org/wiki/Spin%C3%A1ln%C3%AD_ganglia" TargetMode="External"/><Relationship Id="rId4" Type="http://schemas.openxmlformats.org/officeDocument/2006/relationships/hyperlink" Target="https://cs.wikipedia.org/wiki/S%C3%ADtni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Myelin" TargetMode="External"/><Relationship Id="rId2" Type="http://schemas.openxmlformats.org/officeDocument/2006/relationships/hyperlink" Target="https://www.wikiskripta.eu/w/Neuro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ikiskripta.eu/w/Barven%C3%AD_hematoxylin-eosin" TargetMode="External"/><Relationship Id="rId4" Type="http://schemas.openxmlformats.org/officeDocument/2006/relationships/hyperlink" Target="https://www.wikiskripta.eu/w/Impregnace_st%C5%99%C3%ADbre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cs.wikipedia.org/wiki/Neuron" TargetMode="External"/><Relationship Id="rId7" Type="http://schemas.openxmlformats.org/officeDocument/2006/relationships/hyperlink" Target="https://cs.wikipedia.org/wiki/Ependym%C3%A1ln%C3%AD_bu%C5%88ka" TargetMode="External"/><Relationship Id="rId2" Type="http://schemas.openxmlformats.org/officeDocument/2006/relationships/hyperlink" Target="https://cs.wikipedia.org/wiki/Astrog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Schwannova_bu%C5%88ka" TargetMode="External"/><Relationship Id="rId11" Type="http://schemas.openxmlformats.org/officeDocument/2006/relationships/hyperlink" Target="https://cs.wikipedia.org/w/index.php?title=Monocyto-makrof%C3%A1gov%C3%BD_syst%C3%A9m&amp;action=edit&amp;redlink=1" TargetMode="External"/><Relationship Id="rId5" Type="http://schemas.openxmlformats.org/officeDocument/2006/relationships/hyperlink" Target="https://cs.wikipedia.org/wiki/Myelin" TargetMode="External"/><Relationship Id="rId10" Type="http://schemas.openxmlformats.org/officeDocument/2006/relationships/hyperlink" Target="https://cs.wikipedia.org/wiki/Fagocyt%C3%B3za" TargetMode="External"/><Relationship Id="rId4" Type="http://schemas.openxmlformats.org/officeDocument/2006/relationships/hyperlink" Target="https://cs.wikipedia.org/wiki/Oligodendroglie" TargetMode="External"/><Relationship Id="rId9" Type="http://schemas.openxmlformats.org/officeDocument/2006/relationships/hyperlink" Target="https://cs.wikipedia.org/wiki/Mikrogli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Ganglion" TargetMode="External"/><Relationship Id="rId2" Type="http://schemas.openxmlformats.org/officeDocument/2006/relationships/hyperlink" Target="https://cs.wikipedia.org/wiki/Neu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Satelitn%C3%AD_bu%C5%88ka" TargetMode="External"/><Relationship Id="rId5" Type="http://schemas.openxmlformats.org/officeDocument/2006/relationships/hyperlink" Target="https://cs.wikipedia.org/wiki/Oligodendroglie" TargetMode="External"/><Relationship Id="rId4" Type="http://schemas.openxmlformats.org/officeDocument/2006/relationships/hyperlink" Target="https://cs.wikipedia.org/wiki/Schwannova_bu%C5%88k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2912" y="1282700"/>
            <a:ext cx="8815388" cy="5677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</a:pPr>
            <a:endParaRPr lang="cs-CZ" altLang="cs-CZ" sz="1633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Nervové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912" y="1449388"/>
            <a:ext cx="11306175" cy="4976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Nervová tkáň = integrovaný komunikační systém v těle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Původ v embryogenezi: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Základní elementy: neurony a gliové buňky</a:t>
            </a:r>
          </a:p>
          <a:p>
            <a:pPr marL="0" indent="0"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Funkční struktura: 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autonomní NS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sympatický a parasympatický NS, motorické i senzitivní dráhy, řídí viscerální funkce – nezávislé na vůli (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kr.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tlak, pohyb střev,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močov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měchýř)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somatický NS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řídí motorické vůlí ovládané funkce (kosterní svaly) 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cs-CZ" altLang="cs-CZ" sz="2400" b="1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Anatomická struktura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Centrální NS: mozek a mícha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Periferní NS:  ganglia a nervová vlákna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56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97" y="353358"/>
            <a:ext cx="8247861" cy="64070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78027" y="168692"/>
            <a:ext cx="14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Vývoj mozku</a:t>
            </a:r>
          </a:p>
        </p:txBody>
      </p:sp>
    </p:spTree>
    <p:extLst>
      <p:ext uri="{BB962C8B-B14F-4D97-AF65-F5344CB8AC3E}">
        <p14:creationId xmlns:p14="http://schemas.microsoft.com/office/powerpoint/2010/main" val="244656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nervové dráhy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27150" b="58337"/>
          <a:stretch>
            <a:fillRect/>
          </a:stretch>
        </p:blipFill>
        <p:spPr bwMode="auto">
          <a:xfrm>
            <a:off x="2133600" y="858197"/>
            <a:ext cx="7478345" cy="61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489200" y="444213"/>
            <a:ext cx="795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Schéma vedení vzruchu v somatickém a autonomním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nervovém systému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99" y="3034979"/>
            <a:ext cx="2732767" cy="17530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9F3A88C-89B4-298C-D4BE-6C9FA16D0D1C}"/>
              </a:ext>
            </a:extLst>
          </p:cNvPr>
          <p:cNvSpPr txBox="1"/>
          <p:nvPr/>
        </p:nvSpPr>
        <p:spPr>
          <a:xfrm>
            <a:off x="9441062" y="2504822"/>
            <a:ext cx="273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Synapse, synaptický váček</a:t>
            </a:r>
          </a:p>
        </p:txBody>
      </p:sp>
    </p:spTree>
    <p:extLst>
      <p:ext uri="{BB962C8B-B14F-4D97-AF65-F5344CB8AC3E}">
        <p14:creationId xmlns:p14="http://schemas.microsoft.com/office/powerpoint/2010/main" val="247955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9532" y="678687"/>
            <a:ext cx="691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Obsahuje dva různé typy buněk: </a:t>
            </a:r>
            <a:r>
              <a:rPr lang="cs-CZ" sz="2400" dirty="0">
                <a:hlinkClick r:id="rId2" tooltip="Neuron"/>
              </a:rPr>
              <a:t>neurony</a:t>
            </a:r>
            <a:r>
              <a:rPr lang="cs-CZ" sz="2400" dirty="0"/>
              <a:t> a </a:t>
            </a:r>
            <a:r>
              <a:rPr lang="cs-CZ" sz="2400" dirty="0">
                <a:hlinkClick r:id="rId3"/>
              </a:rPr>
              <a:t>neuroglie</a:t>
            </a:r>
            <a:r>
              <a:rPr lang="cs-CZ" sz="2400" dirty="0"/>
              <a:t>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78220" y="243682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Obecná stavba nervové tkáně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88" y="2191870"/>
            <a:ext cx="6859688" cy="44382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7" y="1527414"/>
            <a:ext cx="7004197" cy="7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8328517" y="257909"/>
            <a:ext cx="3863484" cy="625719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39697" y="257909"/>
            <a:ext cx="843378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Výběžky</a:t>
            </a:r>
          </a:p>
          <a:p>
            <a:r>
              <a:rPr lang="cs-CZ" sz="2000" b="1" dirty="0"/>
              <a:t>Dendrity</a:t>
            </a:r>
          </a:p>
          <a:p>
            <a:r>
              <a:rPr lang="cs-CZ" sz="2000" dirty="0"/>
              <a:t>Dendrity přijímají a vedou </a:t>
            </a:r>
            <a:r>
              <a:rPr lang="cs-CZ" sz="2000" b="1" dirty="0"/>
              <a:t>vzruchy do těla buňky, aferentně</a:t>
            </a:r>
            <a:r>
              <a:rPr lang="cs-CZ" sz="2000" dirty="0"/>
              <a:t>, jsou </a:t>
            </a:r>
            <a:r>
              <a:rPr lang="cs-CZ" sz="2000" b="1" dirty="0"/>
              <a:t>krátké</a:t>
            </a:r>
            <a:r>
              <a:rPr lang="cs-CZ" sz="2000" dirty="0"/>
              <a:t>, </a:t>
            </a:r>
            <a:r>
              <a:rPr lang="cs-CZ" sz="2000" b="1" dirty="0"/>
              <a:t>bohatě větvené</a:t>
            </a:r>
            <a:r>
              <a:rPr lang="cs-CZ" sz="2000" dirty="0"/>
              <a:t>, postsynaptický potenciál je veden  ze synapse na dendrit. Z neurochemického hlediska jsou velmi bohaté na </a:t>
            </a:r>
            <a:r>
              <a:rPr lang="cs-CZ" sz="2000" b="1" dirty="0"/>
              <a:t>chemicky řízené iontové kanály</a:t>
            </a:r>
            <a:r>
              <a:rPr lang="cs-CZ" sz="2000" dirty="0"/>
              <a:t>. </a:t>
            </a:r>
          </a:p>
          <a:p>
            <a:r>
              <a:rPr lang="cs-CZ" sz="2000" b="1" dirty="0"/>
              <a:t>Neurity</a:t>
            </a:r>
          </a:p>
          <a:p>
            <a:r>
              <a:rPr lang="cs-CZ" sz="2000" dirty="0"/>
              <a:t>Neurity jsou dlouhé výběžky vedoucí vzruchy </a:t>
            </a:r>
            <a:r>
              <a:rPr lang="cs-CZ" sz="2000" b="1" dirty="0"/>
              <a:t>od těla</a:t>
            </a:r>
            <a:r>
              <a:rPr lang="cs-CZ" sz="2000" dirty="0"/>
              <a:t> neuronu (na další neuron nebo efektor), tedy </a:t>
            </a:r>
            <a:r>
              <a:rPr lang="cs-CZ" sz="2000" b="1" dirty="0"/>
              <a:t>eferentně</a:t>
            </a:r>
            <a:r>
              <a:rPr lang="cs-CZ" sz="2000" dirty="0"/>
              <a:t>.  Z neurochemického hlediska jsou bohaté na </a:t>
            </a:r>
            <a:r>
              <a:rPr lang="cs-CZ" sz="2000" b="1" dirty="0"/>
              <a:t>napěťově řízené iontové kanály</a:t>
            </a:r>
            <a:r>
              <a:rPr lang="cs-CZ" sz="2000" dirty="0"/>
              <a:t>. </a:t>
            </a:r>
            <a:r>
              <a:rPr lang="cs-CZ" sz="2000" b="1" dirty="0" err="1"/>
              <a:t>Myelinizovaný</a:t>
            </a:r>
            <a:r>
              <a:rPr lang="cs-CZ" sz="2000" b="1" dirty="0"/>
              <a:t> neurit (= </a:t>
            </a:r>
            <a:r>
              <a:rPr lang="cs-CZ" sz="2000" b="1" dirty="0">
                <a:hlinkClick r:id="rId3" tooltip="Axon"/>
              </a:rPr>
              <a:t>axon</a:t>
            </a:r>
            <a:r>
              <a:rPr lang="cs-CZ" sz="2000" b="1" dirty="0"/>
              <a:t>)</a:t>
            </a:r>
          </a:p>
          <a:p>
            <a:r>
              <a:rPr lang="cs-CZ" sz="2000" dirty="0" err="1">
                <a:hlinkClick r:id="rId4" tooltip="Myelin"/>
              </a:rPr>
              <a:t>Myelinizovaný</a:t>
            </a:r>
            <a:r>
              <a:rPr lang="cs-CZ" sz="2000" dirty="0"/>
              <a:t> úsek má význam pro </a:t>
            </a:r>
            <a:r>
              <a:rPr lang="cs-CZ" sz="2000" dirty="0">
                <a:solidFill>
                  <a:srgbClr val="FF0000"/>
                </a:solidFill>
              </a:rPr>
              <a:t>přenos vzruchu</a:t>
            </a:r>
            <a:r>
              <a:rPr lang="cs-CZ" sz="2000" dirty="0"/>
              <a:t>, platí, že čím je axon silnější, tím je přenos rychlejší. V průběhu je myelinová pochva přerušována </a:t>
            </a:r>
            <a:r>
              <a:rPr lang="cs-CZ" sz="2000" b="1" dirty="0"/>
              <a:t>Ranvierovými zářezy</a:t>
            </a:r>
            <a:r>
              <a:rPr lang="cs-CZ" sz="2000" dirty="0"/>
              <a:t>, úseky mezi jednotlivými zářezy - </a:t>
            </a:r>
            <a:r>
              <a:rPr lang="cs-CZ" sz="2000" b="1" dirty="0"/>
              <a:t>internodi</a:t>
            </a:r>
            <a:r>
              <a:rPr lang="cs-CZ" sz="2000" dirty="0"/>
              <a:t>a. Rychlost vedení vzruchu je přímo úměrná </a:t>
            </a:r>
            <a:r>
              <a:rPr lang="cs-CZ" sz="2000" b="1" dirty="0"/>
              <a:t>délce internodií</a:t>
            </a:r>
            <a:r>
              <a:rPr lang="cs-CZ" sz="2000" dirty="0"/>
              <a:t>. V PNS extracelulární prostor v místě Ranvierova zářezu od okolí oddělen bazální membránou, která se překlenuje přes oblast zářezu, v </a:t>
            </a:r>
            <a:r>
              <a:rPr lang="cs-CZ" sz="2000" dirty="0">
                <a:hlinkClick r:id="rId5" tooltip="CNS"/>
              </a:rPr>
              <a:t>CNS</a:t>
            </a:r>
            <a:r>
              <a:rPr lang="cs-CZ" sz="2000" dirty="0"/>
              <a:t> zde přímo nasedají výběžky </a:t>
            </a:r>
            <a:r>
              <a:rPr lang="cs-CZ" sz="2000" dirty="0">
                <a:hlinkClick r:id="rId6" tooltip="Astrocyt"/>
              </a:rPr>
              <a:t>astrocytů</a:t>
            </a:r>
            <a:r>
              <a:rPr lang="cs-CZ" sz="2000" dirty="0"/>
              <a:t>. </a:t>
            </a:r>
          </a:p>
          <a:p>
            <a:r>
              <a:rPr lang="cs-CZ" sz="2000" b="1" dirty="0" err="1"/>
              <a:t>Nemyelinizovaný</a:t>
            </a:r>
            <a:r>
              <a:rPr lang="cs-CZ" sz="2000" b="1" dirty="0"/>
              <a:t> neurit</a:t>
            </a:r>
          </a:p>
          <a:p>
            <a:r>
              <a:rPr lang="cs-CZ" sz="2000" dirty="0"/>
              <a:t>Další funkcí - </a:t>
            </a:r>
            <a:r>
              <a:rPr lang="cs-CZ" sz="2000" dirty="0">
                <a:solidFill>
                  <a:srgbClr val="FF0000"/>
                </a:solidFill>
              </a:rPr>
              <a:t>transport některých látek </a:t>
            </a:r>
            <a:r>
              <a:rPr lang="cs-CZ" sz="2000" dirty="0"/>
              <a:t>z těla do </a:t>
            </a:r>
            <a:r>
              <a:rPr lang="cs-CZ" sz="2000" dirty="0" err="1"/>
              <a:t>telodendrií</a:t>
            </a:r>
            <a:r>
              <a:rPr lang="cs-CZ" sz="2000" dirty="0"/>
              <a:t>, který je závislý na rozvinutém systému </a:t>
            </a:r>
            <a:r>
              <a:rPr lang="cs-CZ" sz="2000" b="1" dirty="0" err="1"/>
              <a:t>neurofilament</a:t>
            </a:r>
            <a:r>
              <a:rPr lang="cs-CZ" sz="2000" b="1" dirty="0"/>
              <a:t> </a:t>
            </a:r>
            <a:r>
              <a:rPr lang="cs-CZ" sz="2000" dirty="0"/>
              <a:t>a </a:t>
            </a:r>
            <a:r>
              <a:rPr lang="cs-CZ" sz="2000" b="1" dirty="0" err="1"/>
              <a:t>neurotubulů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784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Žákovská\Documents\Pajdak\obecna zool cvic\Obrázky do obecné zoologie\Nervy\skenovat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237698"/>
            <a:ext cx="523691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892" y="3315917"/>
            <a:ext cx="6133108" cy="35420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2603" y="-166873"/>
            <a:ext cx="2478597" cy="104317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Dělení neuronů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686" y="654312"/>
            <a:ext cx="11610514" cy="2825488"/>
          </a:xfrm>
        </p:spPr>
        <p:txBody>
          <a:bodyPr>
            <a:normAutofit/>
          </a:bodyPr>
          <a:lstStyle/>
          <a:p>
            <a:r>
              <a:rPr lang="cs-CZ" sz="2400" dirty="0"/>
              <a:t>Neurony se dělí z hlediska </a:t>
            </a:r>
            <a:r>
              <a:rPr lang="cs-CZ" sz="2400" dirty="0">
                <a:solidFill>
                  <a:srgbClr val="00B050"/>
                </a:solidFill>
              </a:rPr>
              <a:t>morfologického</a:t>
            </a:r>
            <a:r>
              <a:rPr lang="cs-CZ" sz="2400" dirty="0"/>
              <a:t>, podle délky jeho axonu a z hlediska </a:t>
            </a:r>
            <a:r>
              <a:rPr lang="cs-CZ" sz="2400" dirty="0">
                <a:solidFill>
                  <a:srgbClr val="00B050"/>
                </a:solidFill>
              </a:rPr>
              <a:t>funkčního</a:t>
            </a:r>
            <a:r>
              <a:rPr lang="cs-CZ" sz="2400" dirty="0"/>
              <a:t>. </a:t>
            </a:r>
          </a:p>
          <a:p>
            <a:pPr>
              <a:buFont typeface="+mj-lt"/>
              <a:buAutoNum type="arabicPeriod"/>
            </a:pPr>
            <a:r>
              <a:rPr lang="cs-CZ" sz="2400" dirty="0"/>
              <a:t>Morfologické: </a:t>
            </a:r>
          </a:p>
          <a:p>
            <a:r>
              <a:rPr lang="cs-CZ" sz="2200" b="1" i="1" dirty="0" err="1"/>
              <a:t>Apolární</a:t>
            </a:r>
            <a:r>
              <a:rPr lang="cs-CZ" sz="2200" b="1" i="1" dirty="0"/>
              <a:t>, multipolární</a:t>
            </a:r>
            <a:r>
              <a:rPr lang="cs-CZ" sz="2200" dirty="0"/>
              <a:t>, </a:t>
            </a:r>
            <a:r>
              <a:rPr lang="cs-CZ" sz="2200" b="1" i="1" dirty="0"/>
              <a:t>bipolární</a:t>
            </a:r>
            <a:r>
              <a:rPr lang="cs-CZ" sz="2200" dirty="0"/>
              <a:t> </a:t>
            </a:r>
            <a:r>
              <a:rPr lang="cs-CZ" sz="2200" b="1" i="1" dirty="0"/>
              <a:t>unipolární</a:t>
            </a:r>
            <a:r>
              <a:rPr lang="cs-CZ" sz="2200" dirty="0"/>
              <a:t>, </a:t>
            </a:r>
            <a:r>
              <a:rPr lang="cs-CZ" sz="2200" b="1" i="1" dirty="0" err="1"/>
              <a:t>pseudounipolární</a:t>
            </a:r>
            <a:r>
              <a:rPr lang="cs-CZ" sz="2200" dirty="0"/>
              <a:t>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Unipolární</a:t>
            </a:r>
            <a:r>
              <a:rPr lang="cs-CZ" sz="2200" dirty="0"/>
              <a:t> pouze jeden výběžek -axon. Dendrit je přeměněn na specializované zakončení (např. tyčinku př. </a:t>
            </a:r>
            <a:r>
              <a:rPr lang="cs-CZ" sz="2200" dirty="0">
                <a:hlinkClick r:id="rId3" tooltip="Smyslový neuron"/>
              </a:rPr>
              <a:t>smyslové neurony</a:t>
            </a:r>
            <a:r>
              <a:rPr lang="cs-CZ" sz="2200" dirty="0"/>
              <a:t> – primární smyslové buňky, tyčinky a čípky </a:t>
            </a:r>
            <a:r>
              <a:rPr lang="cs-CZ" sz="2200" dirty="0">
                <a:hlinkClick r:id="rId4" tooltip="Sítnice"/>
              </a:rPr>
              <a:t>sítnice</a:t>
            </a:r>
            <a:r>
              <a:rPr lang="cs-CZ" sz="2200" dirty="0"/>
              <a:t>.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Bipolární</a:t>
            </a:r>
            <a:r>
              <a:rPr lang="cs-CZ" sz="2200" dirty="0"/>
              <a:t> neurony jeden neurit a jeden dendrit, které obvykle odstupují na opačných pólech buněčného těla, př. </a:t>
            </a:r>
            <a:r>
              <a:rPr lang="cs-CZ" sz="2200" u="sng" dirty="0">
                <a:solidFill>
                  <a:srgbClr val="0070C0"/>
                </a:solidFill>
              </a:rPr>
              <a:t>druhý neuron zrakové dráhy nebo čichové buňky</a:t>
            </a:r>
            <a:r>
              <a:rPr lang="cs-CZ" sz="2200" dirty="0"/>
              <a:t>. 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76686" y="3497201"/>
            <a:ext cx="5651500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FF0000"/>
                </a:solidFill>
              </a:rPr>
              <a:t>Pseudounipolárn</a:t>
            </a:r>
            <a:r>
              <a:rPr lang="cs-CZ" sz="2000" dirty="0" err="1">
                <a:solidFill>
                  <a:srgbClr val="FF0000"/>
                </a:solidFill>
              </a:rPr>
              <a:t>í</a:t>
            </a:r>
            <a:r>
              <a:rPr lang="cs-CZ" sz="2000" dirty="0">
                <a:solidFill>
                  <a:prstClr val="black"/>
                </a:solidFill>
              </a:rPr>
              <a:t> neuron je zvláštní typ bipolárního neuronu. V blízkosti těla dendrit a axon splývají v jediný výběžek, </a:t>
            </a:r>
            <a:r>
              <a:rPr lang="cs-CZ" sz="2000" dirty="0" err="1">
                <a:solidFill>
                  <a:prstClr val="black"/>
                </a:solidFill>
              </a:rPr>
              <a:t>dendraxon</a:t>
            </a:r>
            <a:r>
              <a:rPr lang="cs-CZ" sz="2000" dirty="0">
                <a:solidFill>
                  <a:prstClr val="black"/>
                </a:solidFill>
              </a:rPr>
              <a:t>. Ten opět rozděluje na výběžky dva. Př. </a:t>
            </a:r>
            <a:r>
              <a:rPr lang="cs-CZ" sz="2000" dirty="0">
                <a:solidFill>
                  <a:prstClr val="black"/>
                </a:solidFill>
                <a:hlinkClick r:id="rId5" tooltip="Spinální ganglia"/>
              </a:rPr>
              <a:t>spinální ganglia</a:t>
            </a:r>
            <a:r>
              <a:rPr lang="cs-CZ" sz="2000" dirty="0">
                <a:solidFill>
                  <a:prstClr val="black"/>
                </a:solidFill>
              </a:rPr>
              <a:t> a ganglia mozkových nervů.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Multipolární </a:t>
            </a:r>
            <a:r>
              <a:rPr lang="cs-CZ" sz="2000" dirty="0">
                <a:solidFill>
                  <a:prstClr val="black"/>
                </a:solidFill>
              </a:rPr>
              <a:t>neurony jsou nejpočetnější. Z buněčného těla vystupuje několik dendritů a jeden axon, takže buňka má hvězdicovitý tvar. Multipolární neurony -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u="sng" dirty="0">
                <a:solidFill>
                  <a:srgbClr val="0070C0"/>
                </a:solidFill>
              </a:rPr>
              <a:t>„typické“ neurony</a:t>
            </a:r>
            <a:r>
              <a:rPr lang="cs-CZ" sz="2000" u="sng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9789" y="6100701"/>
            <a:ext cx="6096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prstClr val="black"/>
                </a:solidFill>
              </a:rPr>
              <a:t>Funkční: </a:t>
            </a:r>
            <a:r>
              <a:rPr lang="cs-CZ" b="1" i="1" dirty="0" err="1">
                <a:solidFill>
                  <a:prstClr val="black"/>
                </a:solidFill>
              </a:rPr>
              <a:t>principální</a:t>
            </a:r>
            <a:r>
              <a:rPr lang="cs-CZ" b="1" i="1" dirty="0">
                <a:solidFill>
                  <a:prstClr val="black"/>
                </a:solidFill>
              </a:rPr>
              <a:t> (projekční)</a:t>
            </a:r>
            <a:r>
              <a:rPr lang="cs-CZ" dirty="0">
                <a:solidFill>
                  <a:prstClr val="black"/>
                </a:solidFill>
              </a:rPr>
              <a:t> – propojují vzdálené oblasti nervového systému, </a:t>
            </a:r>
            <a:r>
              <a:rPr lang="cs-CZ" b="1" i="1" dirty="0">
                <a:solidFill>
                  <a:prstClr val="black"/>
                </a:solidFill>
              </a:rPr>
              <a:t>lokální (interneurony)</a:t>
            </a:r>
            <a:r>
              <a:rPr lang="cs-CZ" dirty="0">
                <a:solidFill>
                  <a:prstClr val="black"/>
                </a:solidFill>
              </a:rPr>
              <a:t> – propojují blízké oblasti.</a:t>
            </a:r>
          </a:p>
        </p:txBody>
      </p:sp>
    </p:spTree>
    <p:extLst>
      <p:ext uri="{BB962C8B-B14F-4D97-AF65-F5344CB8AC3E}">
        <p14:creationId xmlns:p14="http://schemas.microsoft.com/office/powerpoint/2010/main" val="1990452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6948" y="148471"/>
            <a:ext cx="10395751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Neuroglie - obecně</a:t>
            </a:r>
          </a:p>
          <a:p>
            <a:br>
              <a:rPr lang="cs-CZ" dirty="0"/>
            </a:br>
            <a:r>
              <a:rPr lang="cs-CZ" sz="2400" b="1" dirty="0"/>
              <a:t>Neuroglie</a:t>
            </a:r>
            <a:r>
              <a:rPr lang="cs-CZ" sz="2400" dirty="0"/>
              <a:t> (glie, gliová tkáň) je podpůrná tkáň, která spolu s </a:t>
            </a:r>
            <a:r>
              <a:rPr lang="cs-CZ" sz="2400" dirty="0">
                <a:hlinkClick r:id="rId2" tooltip="Neuron"/>
              </a:rPr>
              <a:t>neurony</a:t>
            </a:r>
            <a:r>
              <a:rPr lang="cs-CZ" sz="2400" dirty="0"/>
              <a:t> tvoří nervový systém. Gliové buňky - 90%</a:t>
            </a:r>
            <a:r>
              <a:rPr lang="cs-CZ" sz="2400" baseline="30000" dirty="0"/>
              <a:t> </a:t>
            </a:r>
            <a:r>
              <a:rPr lang="cs-CZ" sz="2400" dirty="0"/>
              <a:t>všech buněk v nervovém systému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Funkce:  </a:t>
            </a:r>
            <a:r>
              <a:rPr lang="cs-CZ" sz="2400" dirty="0"/>
              <a:t>podpora </a:t>
            </a:r>
            <a:r>
              <a:rPr lang="cs-CZ" sz="2400" dirty="0" err="1"/>
              <a:t>neuronální</a:t>
            </a:r>
            <a:r>
              <a:rPr lang="cs-CZ" sz="2400" dirty="0"/>
              <a:t> sítě, zajištění výživy neuronů, schopnost fagocytózy a tvorba </a:t>
            </a:r>
            <a:r>
              <a:rPr lang="cs-CZ" sz="2400" dirty="0">
                <a:hlinkClick r:id="rId3" tooltip="Myelin"/>
              </a:rPr>
              <a:t>myelinu</a:t>
            </a:r>
            <a:r>
              <a:rPr lang="cs-CZ" sz="2400" dirty="0"/>
              <a:t> napomáhají izolaci. </a:t>
            </a:r>
          </a:p>
          <a:p>
            <a:r>
              <a:rPr lang="cs-CZ" sz="2400" dirty="0">
                <a:solidFill>
                  <a:prstClr val="black"/>
                </a:solidFill>
              </a:rPr>
              <a:t>Pro SM: </a:t>
            </a:r>
            <a:r>
              <a:rPr lang="cs-CZ" sz="2400" dirty="0"/>
              <a:t>Buňky mají </a:t>
            </a:r>
            <a:r>
              <a:rPr lang="cs-CZ" sz="2400" dirty="0" err="1"/>
              <a:t>argyrofilní</a:t>
            </a:r>
            <a:r>
              <a:rPr lang="cs-CZ" sz="2400" dirty="0"/>
              <a:t> vlastnosti, dají se tedy velmi dobře </a:t>
            </a:r>
            <a:r>
              <a:rPr lang="cs-CZ" sz="2400" dirty="0">
                <a:hlinkClick r:id="rId4" tooltip="Impregnace stříbrem"/>
              </a:rPr>
              <a:t>impregnovat stříbrem</a:t>
            </a:r>
            <a:r>
              <a:rPr lang="cs-CZ" sz="2400" dirty="0"/>
              <a:t>. Tato technika vhodná pro zobrazení cytoplazmy neuroglie i neuronů. Při barvení </a:t>
            </a:r>
            <a:r>
              <a:rPr lang="cs-CZ" sz="2400" dirty="0">
                <a:hlinkClick r:id="rId5" tooltip="Barvení hematoxylin-eosin"/>
              </a:rPr>
              <a:t>hematoxylin-</a:t>
            </a:r>
            <a:r>
              <a:rPr lang="cs-CZ" sz="2400" dirty="0" err="1">
                <a:hlinkClick r:id="rId5" tooltip="Barvení hematoxylin-eosin"/>
              </a:rPr>
              <a:t>eosinem</a:t>
            </a:r>
            <a:r>
              <a:rPr lang="cs-CZ" sz="2400" dirty="0">
                <a:hlinkClick r:id="rId5" tooltip="Barvení hematoxylin-eosin"/>
              </a:rPr>
              <a:t> (HE)</a:t>
            </a:r>
            <a:r>
              <a:rPr lang="cs-CZ" sz="2400" dirty="0"/>
              <a:t> jsou z </a:t>
            </a:r>
            <a:r>
              <a:rPr lang="cs-CZ" sz="2400" dirty="0" err="1"/>
              <a:t>gliálních</a:t>
            </a:r>
            <a:r>
              <a:rPr lang="cs-CZ" sz="2400" dirty="0"/>
              <a:t> buněk vidět pouze jádra, která jsou v porovnání s jádry okolních neuronů malá. </a:t>
            </a:r>
          </a:p>
          <a:p>
            <a:r>
              <a:rPr lang="cs-CZ" sz="2400" dirty="0"/>
              <a:t>Neuroglie dělíme na: 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Centrální: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Makroglie – </a:t>
            </a:r>
            <a:r>
              <a:rPr lang="cs-CZ" sz="2400" b="1" dirty="0"/>
              <a:t>astrocyty, oligodendroglie, ependym a další</a:t>
            </a:r>
            <a:endParaRPr lang="cs-CZ" sz="2400" dirty="0"/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Mikroglie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Periferní: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 err="1"/>
              <a:t>Schwannovy</a:t>
            </a:r>
            <a:r>
              <a:rPr lang="cs-CZ" sz="2400" dirty="0"/>
              <a:t> buňky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Satelitové buňky.</a:t>
            </a:r>
          </a:p>
        </p:txBody>
      </p:sp>
    </p:spTree>
    <p:extLst>
      <p:ext uri="{BB962C8B-B14F-4D97-AF65-F5344CB8AC3E}">
        <p14:creationId xmlns:p14="http://schemas.microsoft.com/office/powerpoint/2010/main" val="68055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6431" y="248743"/>
            <a:ext cx="111148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Makroglie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2" tooltip="Astroglie"/>
              </a:rPr>
              <a:t>Astroglie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70C0"/>
                </a:solidFill>
              </a:rPr>
              <a:t>(astrocyty) </a:t>
            </a:r>
            <a:r>
              <a:rPr lang="cs-CZ" sz="2000" dirty="0"/>
              <a:t>- velké, 1. podpírají a vyživují </a:t>
            </a:r>
            <a:r>
              <a:rPr lang="cs-CZ" sz="2000" dirty="0">
                <a:hlinkClick r:id="rId3" tooltip="Neuron"/>
              </a:rPr>
              <a:t>neurony</a:t>
            </a:r>
            <a:r>
              <a:rPr lang="cs-CZ" sz="2000" dirty="0"/>
              <a:t>, 2. mají schopnost regenerace (tvoří gliovou jizvu), 3. jsou největší z neurogliových buněk, vysílají dlouhé výběžky opatřené nožkami, 4. panožkami obalují všechny cévy centrálního nervového systému.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plazmatické </a:t>
            </a:r>
            <a:r>
              <a:rPr lang="cs-CZ" sz="2000" dirty="0" err="1"/>
              <a:t>Plazmatické</a:t>
            </a:r>
            <a:r>
              <a:rPr lang="cs-CZ" sz="2000" dirty="0"/>
              <a:t> astrocyty najdeme v šedé hmotě mozku a míchy. Jejich výběžky jsou kratší a širší než u fibrilárních astrocytů. 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vláknité</a:t>
            </a:r>
            <a:r>
              <a:rPr lang="cs-CZ" sz="2000" dirty="0"/>
              <a:t> (fibrilární). Fibrilární astrocyty se nacházejí hlavně v bílé hmotě mozku a míchy a jejich výběžky jsou dlouhé a štíhlé.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hlinkClick r:id="rId4" tooltip="Oligodendroglie"/>
              </a:rPr>
              <a:t>Oligodendroglie</a:t>
            </a:r>
            <a:r>
              <a:rPr lang="cs-CZ" sz="2000" dirty="0"/>
              <a:t> (</a:t>
            </a:r>
            <a:r>
              <a:rPr lang="cs-CZ" sz="2000" dirty="0" err="1"/>
              <a:t>oligodendrocyty</a:t>
            </a:r>
            <a:r>
              <a:rPr lang="cs-CZ" sz="2000" dirty="0"/>
              <a:t>) - nacházejí se v bílé i šedé hmotě CNS, mají opornou funkci, produkují </a:t>
            </a:r>
            <a:r>
              <a:rPr lang="cs-CZ" sz="2000" dirty="0">
                <a:hlinkClick r:id="rId5" tooltip="Myelin"/>
              </a:rPr>
              <a:t>myelin</a:t>
            </a:r>
            <a:r>
              <a:rPr lang="cs-CZ" sz="2000" dirty="0"/>
              <a:t>; V šedé hmotě jsou především v blízkosti těl neuronů a v hmotě bílé podél </a:t>
            </a:r>
            <a:r>
              <a:rPr lang="cs-CZ" sz="2000" dirty="0" err="1"/>
              <a:t>myelinizovaných</a:t>
            </a:r>
            <a:r>
              <a:rPr lang="cs-CZ" sz="2000" dirty="0"/>
              <a:t> nervových vláken. </a:t>
            </a:r>
            <a:r>
              <a:rPr lang="cs-CZ" sz="2000" dirty="0" err="1"/>
              <a:t>Oligodendrocyty</a:t>
            </a:r>
            <a:r>
              <a:rPr lang="cs-CZ" sz="2000" dirty="0"/>
              <a:t> jsou téměř identické se </a:t>
            </a:r>
            <a:r>
              <a:rPr lang="cs-CZ" sz="2000" dirty="0" err="1">
                <a:hlinkClick r:id="rId6" tooltip="Schwannova buňka"/>
              </a:rPr>
              <a:t>Schwannovými</a:t>
            </a:r>
            <a:r>
              <a:rPr lang="cs-CZ" sz="2000" dirty="0">
                <a:hlinkClick r:id="rId6" tooltip="Schwannova buňka"/>
              </a:rPr>
              <a:t> buňkami</a:t>
            </a:r>
            <a:r>
              <a:rPr lang="cs-CZ" sz="2000" dirty="0"/>
              <a:t> periferního nervového systému, avšak na rozdíl od nich mohou </a:t>
            </a:r>
            <a:r>
              <a:rPr lang="cs-CZ" sz="2000" dirty="0" err="1">
                <a:solidFill>
                  <a:srgbClr val="FF0000"/>
                </a:solidFill>
              </a:rPr>
              <a:t>myelinizovat</a:t>
            </a:r>
            <a:r>
              <a:rPr lang="cs-CZ" sz="2000" dirty="0">
                <a:solidFill>
                  <a:srgbClr val="FF0000"/>
                </a:solidFill>
              </a:rPr>
              <a:t> více než jedno vlákno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7" tooltip="Ependymální buňka"/>
              </a:rPr>
              <a:t>Ependymální</a:t>
            </a:r>
            <a:r>
              <a:rPr lang="cs-CZ" sz="2000" dirty="0">
                <a:hlinkClick r:id="rId7" tooltip="Ependymální buňka"/>
              </a:rPr>
              <a:t> buňky</a:t>
            </a:r>
            <a:r>
              <a:rPr lang="cs-CZ" sz="2000" dirty="0"/>
              <a:t> vystýlají centrální kanál míšní a mozkové komory.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925" y="4457053"/>
            <a:ext cx="5553075" cy="24098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86431" y="4784636"/>
            <a:ext cx="645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b="1" dirty="0">
                <a:solidFill>
                  <a:prstClr val="black"/>
                </a:solidFill>
              </a:rPr>
              <a:t>Mikroglie</a:t>
            </a:r>
          </a:p>
          <a:p>
            <a:pPr lvl="0"/>
            <a:r>
              <a:rPr lang="cs-CZ" sz="2000" dirty="0">
                <a:solidFill>
                  <a:prstClr val="black"/>
                </a:solidFill>
                <a:hlinkClick r:id="rId9" tooltip="Mikroglie"/>
              </a:rPr>
              <a:t>Mikroglie</a:t>
            </a:r>
            <a:r>
              <a:rPr lang="cs-CZ" sz="2000" dirty="0">
                <a:solidFill>
                  <a:prstClr val="black"/>
                </a:solidFill>
              </a:rPr>
              <a:t> - jsou nejmenší, mají obrannou funkci - schopnost </a:t>
            </a:r>
            <a:r>
              <a:rPr lang="cs-CZ" sz="2000" dirty="0">
                <a:solidFill>
                  <a:prstClr val="black"/>
                </a:solidFill>
                <a:hlinkClick r:id="rId10" tooltip="Fagocytóza"/>
              </a:rPr>
              <a:t>fagocytózy</a:t>
            </a:r>
            <a:r>
              <a:rPr lang="cs-CZ" sz="2000" dirty="0">
                <a:solidFill>
                  <a:prstClr val="black"/>
                </a:solidFill>
              </a:rPr>
              <a:t>; jsou součástí </a:t>
            </a:r>
            <a:r>
              <a:rPr lang="cs-CZ" sz="2000" dirty="0" err="1">
                <a:solidFill>
                  <a:prstClr val="black"/>
                </a:solidFill>
                <a:hlinkClick r:id="rId11" tooltip="Monocyto-makrofágový systém (stránka neexistuje)"/>
              </a:rPr>
              <a:t>monocyto</a:t>
            </a:r>
            <a:r>
              <a:rPr lang="cs-CZ" sz="2000" dirty="0">
                <a:solidFill>
                  <a:prstClr val="black"/>
                </a:solidFill>
                <a:hlinkClick r:id="rId11" tooltip="Monocyto-makrofágový systém (stránka neexistuje)"/>
              </a:rPr>
              <a:t>-makrofágového systému</a:t>
            </a:r>
            <a:r>
              <a:rPr lang="cs-CZ" sz="2000" dirty="0">
                <a:solidFill>
                  <a:prstClr val="black"/>
                </a:solidFill>
              </a:rPr>
              <a:t>. Byla u nich prokázána schopnost dělení. </a:t>
            </a:r>
          </a:p>
        </p:txBody>
      </p:sp>
    </p:spTree>
    <p:extLst>
      <p:ext uri="{BB962C8B-B14F-4D97-AF65-F5344CB8AC3E}">
        <p14:creationId xmlns:p14="http://schemas.microsoft.com/office/powerpoint/2010/main" val="681717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2707297" y="1809486"/>
            <a:ext cx="6942730" cy="42166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29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Typy gliových buněk - neuroglie</a:t>
            </a:r>
          </a:p>
        </p:txBody>
      </p:sp>
    </p:spTree>
    <p:extLst>
      <p:ext uri="{BB962C8B-B14F-4D97-AF65-F5344CB8AC3E}">
        <p14:creationId xmlns:p14="http://schemas.microsoft.com/office/powerpoint/2010/main" val="419112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652" y="114148"/>
            <a:ext cx="4674833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Typy gliových buněk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994982"/>
            <a:ext cx="10515600" cy="1739992"/>
          </a:xfrm>
        </p:spPr>
        <p:txBody>
          <a:bodyPr>
            <a:normAutofit fontScale="92500"/>
          </a:bodyPr>
          <a:lstStyle/>
          <a:p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Oligodendrocyty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oporná funkce, podobné astrocytům, v CNS </a:t>
            </a: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myelin</a:t>
            </a:r>
          </a:p>
          <a:p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Schwannovy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buňky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PNS:  druh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oligodendrocytů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obalují axony,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 a </a:t>
            </a:r>
            <a:r>
              <a:rPr lang="cs-CZ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</a:t>
            </a: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pochvu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Satelitní buňky-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malé kubické buňky obalující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2" tooltip="Neuron"/>
              </a:rPr>
              <a:t>neurony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3" tooltip="Ganglion"/>
              </a:rPr>
              <a:t>gangliích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400" b="1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35853" y="1297555"/>
            <a:ext cx="8820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glie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Schwannova buňka"/>
              </a:rPr>
              <a:t>Schwannova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Schwannova buňka"/>
              </a:rPr>
              <a:t> buňka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obdoba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Oligodendroglie"/>
              </a:rPr>
              <a:t>oligodendroglie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periferním nervovém systému, ale </a:t>
            </a:r>
            <a:r>
              <a:rPr lang="cs-CZ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myelinisuje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pouze jedno vlákno.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Satelitní buňka"/>
              </a:rPr>
              <a:t>Satelitní buňka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malé kubické buňky obalující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Neuron"/>
              </a:rPr>
              <a:t>neurony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Ganglion"/>
              </a:rPr>
              <a:t>gangliích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09638" y="3533317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Obalující buňky</a:t>
            </a:r>
          </a:p>
        </p:txBody>
      </p:sp>
    </p:spTree>
    <p:extLst>
      <p:ext uri="{BB962C8B-B14F-4D97-AF65-F5344CB8AC3E}">
        <p14:creationId xmlns:p14="http://schemas.microsoft.com/office/powerpoint/2010/main" val="295956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01799" y="1224571"/>
            <a:ext cx="1010073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Šedá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těla neuronů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nemyelinizovaná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</a:t>
            </a: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protoplasmatické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-mikroglie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Šedá hmota se nachází v kůře mozku, jádrech uvnitř bílé hmoty v mozku, v kůře mozečku, uvnitř míchy a v gangliích PNS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kůře se vyskytuje více typů neuronů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jádrech převládají malé a střední multipolární neurony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Bílá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                     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fibrilární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mikroglie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Bílá hmota je uložena centrálně v mozkové tkáni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a na povrchu míchy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764931" y="507712"/>
            <a:ext cx="7258718" cy="53905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903" dirty="0">
                <a:solidFill>
                  <a:srgbClr val="000000"/>
                </a:solidFill>
                <a:ea typeface="Arial Unicode MS" pitchFamily="34" charset="-128"/>
              </a:rPr>
              <a:t>Centrální nervový systém (mozek a mícha)</a:t>
            </a:r>
          </a:p>
        </p:txBody>
      </p:sp>
    </p:spTree>
    <p:extLst>
      <p:ext uri="{BB962C8B-B14F-4D97-AF65-F5344CB8AC3E}">
        <p14:creationId xmlns:p14="http://schemas.microsoft.com/office/powerpoint/2010/main" val="99187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Mozeček (cerebellum)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Šedá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vytváří mozečkovou kůru a jádra uvnitř mozečku </a:t>
            </a:r>
          </a:p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Bílá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je uložena uvnitř mozečku a zasahuje do jednotlivých závitů v podobě tenkých plátů </a:t>
            </a:r>
          </a:p>
          <a:p>
            <a:endParaRPr lang="cs-CZ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Charakteristický vzhled „strom života“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Kůra - trojvrstevná: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Molekulární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 převládají vlákna (hlavně dendrity Purkyňových buněk)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dále typy neuronů: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košíčkové buňky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hvězdicovité multipolární neurony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Vrstva Purkyňových buněk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malé neurony cca 6 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μ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81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09873" y="144954"/>
            <a:ext cx="3312963" cy="944937"/>
          </a:xfrm>
        </p:spPr>
        <p:txBody>
          <a:bodyPr>
            <a:normAutofit/>
          </a:bodyPr>
          <a:lstStyle/>
          <a:p>
            <a:r>
              <a:rPr lang="cs-CZ" sz="2800" b="1" dirty="0"/>
              <a:t>Struktura mozečku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624" y="1089891"/>
            <a:ext cx="6543460" cy="60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0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7766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Nervová vlákna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93077" y="1230084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/>
              <a:t>Axony - nervová vlákna – svazky nervových vláken (= nervy v PNS, dráhy v CNS) </a:t>
            </a:r>
          </a:p>
          <a:p>
            <a:r>
              <a:rPr lang="cs-CZ" sz="2400" dirty="0"/>
              <a:t>Axony mají obaly: V PNS je obalový element </a:t>
            </a:r>
            <a:r>
              <a:rPr lang="cs-CZ" sz="2400" dirty="0" err="1"/>
              <a:t>Schwannova</a:t>
            </a:r>
            <a:r>
              <a:rPr lang="cs-CZ" sz="2400" dirty="0"/>
              <a:t> buňka,  v CNS </a:t>
            </a:r>
            <a:r>
              <a:rPr lang="cs-CZ" sz="2400" dirty="0" err="1"/>
              <a:t>oligodendrocyt</a:t>
            </a:r>
            <a:r>
              <a:rPr lang="cs-CZ" sz="2400" dirty="0"/>
              <a:t> </a:t>
            </a:r>
          </a:p>
          <a:p>
            <a:r>
              <a:rPr lang="cs-CZ" sz="2400" dirty="0"/>
              <a:t>Vlákna mohou být </a:t>
            </a:r>
            <a:r>
              <a:rPr lang="cs-CZ" sz="2400" dirty="0" err="1"/>
              <a:t>myelinizovaná</a:t>
            </a:r>
            <a:r>
              <a:rPr lang="cs-CZ" sz="2400" dirty="0"/>
              <a:t> nebo </a:t>
            </a:r>
            <a:r>
              <a:rPr lang="cs-CZ" sz="2400" dirty="0" err="1"/>
              <a:t>nemyelinizovaná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5023336" y="2555647"/>
            <a:ext cx="6875587" cy="41723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293077" y="2767623"/>
            <a:ext cx="4425726" cy="379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Tvorba myelinu v periferním NS</a:t>
            </a:r>
          </a:p>
        </p:txBody>
      </p:sp>
    </p:spTree>
    <p:extLst>
      <p:ext uri="{BB962C8B-B14F-4D97-AF65-F5344CB8AC3E}">
        <p14:creationId xmlns:p14="http://schemas.microsoft.com/office/powerpoint/2010/main" val="2578093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5912" y="240837"/>
            <a:ext cx="178959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Obaly CNS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443" y="1367162"/>
            <a:ext cx="7322025" cy="53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1513" y="356248"/>
            <a:ext cx="3413587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Mozkové komory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530" y="1556426"/>
            <a:ext cx="6829836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Dutiny uvnitř mozku, které pokračují v míše jako míšní kanál,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vystlány jednovrstevným epitelem – EPENDYM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I. a II. (postranní) mozkové komory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 hemisférách koncového mozku </a:t>
            </a:r>
          </a:p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III. mozková komora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v mezimozku </a:t>
            </a:r>
          </a:p>
          <a:p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</a:rPr>
              <a:t>IV. mozková komora </a:t>
            </a:r>
            <a:r>
              <a:rPr lang="sv-SE" dirty="0">
                <a:solidFill>
                  <a:srgbClr val="000000"/>
                </a:solidFill>
                <a:latin typeface="Arial" panose="020B0604020202020204" pitchFamily="34" charset="0"/>
              </a:rPr>
              <a:t>v prodloužené míše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III. a IV. komora je spojena úzkým kanálem (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ductus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Sylvii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pod středním mozkem a mozečkem.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D47FEE-3D5C-D8EF-A4D6-84512783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82" y="1556426"/>
            <a:ext cx="5281889" cy="44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66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50" y="275208"/>
            <a:ext cx="10936550" cy="5901755"/>
          </a:xfrm>
        </p:spPr>
        <p:txBody>
          <a:bodyPr>
            <a:normAutofit fontScale="85000" lnSpcReduction="20000"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Hematoencefalická bariéra: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Zvláštní způsob uspořádání tkáně na rozhraní krev – nervová tkáň. </a:t>
            </a:r>
          </a:p>
          <a:p>
            <a:r>
              <a:rPr lang="cs-CZ" dirty="0">
                <a:latin typeface="Arial" panose="020B0604020202020204" pitchFamily="34" charset="0"/>
              </a:rPr>
              <a:t>Zamezuje vstupu potenciálně škodlivých látek z krve do nervové tkáně.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</a:t>
            </a:r>
            <a:r>
              <a:rPr lang="cs-CZ" dirty="0" err="1">
                <a:latin typeface="Arial" panose="020B0604020202020204" pitchFamily="34" charset="0"/>
              </a:rPr>
              <a:t>Zonulae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occludentes</a:t>
            </a:r>
            <a:r>
              <a:rPr lang="cs-CZ" dirty="0">
                <a:latin typeface="Arial" panose="020B0604020202020204" pitchFamily="34" charset="0"/>
              </a:rPr>
              <a:t> v endotelu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Endotel bez fenestrací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Málo </a:t>
            </a:r>
            <a:r>
              <a:rPr lang="cs-CZ" dirty="0" err="1">
                <a:latin typeface="Arial" panose="020B0604020202020204" pitchFamily="34" charset="0"/>
              </a:rPr>
              <a:t>pinocytárních</a:t>
            </a:r>
            <a:r>
              <a:rPr lang="cs-CZ" dirty="0">
                <a:latin typeface="Arial" panose="020B0604020202020204" pitchFamily="34" charset="0"/>
              </a:rPr>
              <a:t> váčků v endotelových buňkách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Výběžky astrocytů obklopují cévy 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Mozkomíšní mok: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Produkován v tzv. </a:t>
            </a:r>
            <a:r>
              <a:rPr lang="cs-CZ" i="1" dirty="0">
                <a:latin typeface="Arial" panose="020B0604020202020204" pitchFamily="34" charset="0"/>
              </a:rPr>
              <a:t>plexus </a:t>
            </a:r>
            <a:r>
              <a:rPr lang="cs-CZ" i="1" dirty="0" err="1">
                <a:latin typeface="Arial" panose="020B0604020202020204" pitchFamily="34" charset="0"/>
              </a:rPr>
              <a:t>choroideus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</a:rPr>
              <a:t>= záhyby pia mater uvnitř </a:t>
            </a:r>
          </a:p>
          <a:p>
            <a:r>
              <a:rPr lang="cs-CZ" dirty="0">
                <a:latin typeface="Arial" panose="020B0604020202020204" pitchFamily="34" charset="0"/>
              </a:rPr>
              <a:t>mozkových komor. vazivo s kapilárami a epitel odvozený od ependymu. </a:t>
            </a:r>
          </a:p>
          <a:p>
            <a:r>
              <a:rPr lang="cs-CZ" b="1" dirty="0">
                <a:latin typeface="Arial" panose="020B0604020202020204" pitchFamily="34" charset="0"/>
              </a:rPr>
              <a:t>Epitelové buňky produkují vodnatý roztok – mok</a:t>
            </a:r>
            <a:r>
              <a:rPr lang="cs-CZ" dirty="0">
                <a:latin typeface="Arial" panose="020B0604020202020204" pitchFamily="34" charset="0"/>
              </a:rPr>
              <a:t>. Celkem asi 135 ml, obnovuje se, bez buněk, málo proteinů, málo glukózy. </a:t>
            </a:r>
          </a:p>
          <a:p>
            <a:r>
              <a:rPr lang="cs-CZ" b="1" dirty="0">
                <a:latin typeface="Arial" panose="020B0604020202020204" pitchFamily="34" charset="0"/>
              </a:rPr>
              <a:t>Vstřebávání moku: </a:t>
            </a:r>
            <a:r>
              <a:rPr lang="cs-CZ" dirty="0">
                <a:latin typeface="Arial" panose="020B0604020202020204" pitchFamily="34" charset="0"/>
              </a:rPr>
              <a:t>ve stropu 4. komory jsou tři otvory, které spojují komorový prostor a subarachnoidální prostor – mok se vstřebává do krve.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7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8804" y="504122"/>
            <a:ext cx="6382873" cy="540840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95416" y="202280"/>
            <a:ext cx="44891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Horní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mozkové komory: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1: první a druhá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3: třetí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4: čtvrtá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5: míšní kanál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Dolní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hlavové nervy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(římskými číslicemi)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a: čichový lalok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b: koncový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c: pallium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 parietální orgán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e: epifýza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f: mozeček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g: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čverohrbolí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-střední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h: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 prodloužená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j: Varolův most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Sylviův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kanál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l: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infundibulum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mezimozku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m: hypofýza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n: mezimozek – chiasma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o: corpus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striatum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914900" y="2997200"/>
            <a:ext cx="140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Čichový lalok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495800" y="1612900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Konc.mozek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509000" y="504122"/>
            <a:ext cx="8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epifýza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86899" y="1168400"/>
            <a:ext cx="105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mozeček</a:t>
            </a:r>
          </a:p>
        </p:txBody>
      </p:sp>
      <p:sp>
        <p:nvSpPr>
          <p:cNvPr id="8" name="TextovéPole 7"/>
          <p:cNvSpPr txBox="1"/>
          <p:nvPr/>
        </p:nvSpPr>
        <p:spPr>
          <a:xfrm flipH="1">
            <a:off x="7801417" y="2284681"/>
            <a:ext cx="168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Střední mozek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972300" y="33665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mezimozek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242300" y="3366532"/>
            <a:ext cx="111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hypofýza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86899" y="3433934"/>
            <a:ext cx="134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 mezimozek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116075" y="313362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most </a:t>
            </a:r>
            <a:r>
              <a:rPr lang="cs-CZ" dirty="0"/>
              <a:t>Varolův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249548" y="283571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mícha</a:t>
            </a:r>
          </a:p>
        </p:txBody>
      </p:sp>
    </p:spTree>
    <p:extLst>
      <p:ext uri="{BB962C8B-B14F-4D97-AF65-F5344CB8AC3E}">
        <p14:creationId xmlns:p14="http://schemas.microsoft.com/office/powerpoint/2010/main" val="2009226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0676" y="0"/>
            <a:ext cx="3950564" cy="877749"/>
          </a:xfrm>
        </p:spPr>
        <p:txBody>
          <a:bodyPr>
            <a:normAutofit/>
          </a:bodyPr>
          <a:lstStyle/>
          <a:p>
            <a:r>
              <a:rPr lang="cs-CZ" sz="2800" b="1" dirty="0"/>
              <a:t>Hlavové a míšní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1971" y="609384"/>
            <a:ext cx="11306452" cy="4351338"/>
          </a:xfrm>
        </p:spPr>
        <p:txBody>
          <a:bodyPr>
            <a:normAutofit fontScale="25000" lnSpcReduction="20000"/>
          </a:bodyPr>
          <a:lstStyle/>
          <a:p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I. Nerv čichový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olfactorius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vzruchy z čichových receptorů do čichových laloků koncového 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II. Nerv zrakový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zrakové nervy přes chiasma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do mezimozku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III. Nerv okohybný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oculomotorius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obsahuje motorická vlákna okohybných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IV. Nerv kladkový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trochlearis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motorická vlákna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Zbývající nervy mají svá jádra uložena v prodloužené míše: </a:t>
            </a: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V. Nerv trojklanný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trigeminus) Senzitivní vlákna pro kůži hlavy a zuby, motorická inervace žvýkacích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 Nerv odtahující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abducens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somatomotorická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svalů oka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VII. Nerv lícní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facialis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motorická inervace svalů uší, očních víček a mimických svalů, inervace žláz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VIII. Nerv rovnovážně sluchový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vestibulocochlearis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vjemy ze sluchového a rovnovážného ústrojí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IX. Nerv jazykohltanový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glossopharyngeus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svalovina jazyka, slinné žlázy, podněty ze smyslových buněk jazyka.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X. Nerv bloudivý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vagus 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viscerosenzitivní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vnitřních orgánů. Důležitá součást parasympatického vegetativního nervstva.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XI. Nerv přídatný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accesorius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krku a hltanu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XII. Nerv podjazykový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hypoglossus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jazyka, vystupuje už z míchy, ale do CNS vstupuje přes lebku.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2761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7217" y="294104"/>
            <a:ext cx="2428783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Míšní nervy 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Míšní nervy (31 párů) vystupují z míchy jedním dorzálním a jedním ventrálním kořenem. </a:t>
            </a:r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Dorzální kořen vede aferentní senzitivní vlákna 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Ventrální kořen vede vlákna motorická a vegetativní (</a:t>
            </a:r>
            <a:r>
              <a:rPr 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pregang</a:t>
            </a:r>
            <a:r>
              <a:rPr 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liová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cs-CZ" sz="24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386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2149E-4520-1E10-6089-E0E577D9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044" y="2465774"/>
            <a:ext cx="10515600" cy="1325563"/>
          </a:xfrm>
        </p:spPr>
        <p:txBody>
          <a:bodyPr/>
          <a:lstStyle/>
          <a:p>
            <a:r>
              <a:rPr lang="cs-CZ" dirty="0"/>
              <a:t>Učivo 3. ročníku Fyziologie živočichů</a:t>
            </a:r>
          </a:p>
        </p:txBody>
      </p:sp>
    </p:spTree>
    <p:extLst>
      <p:ext uri="{BB962C8B-B14F-4D97-AF65-F5344CB8AC3E}">
        <p14:creationId xmlns:p14="http://schemas.microsoft.com/office/powerpoint/2010/main" val="404197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anglion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/>
          <a:stretch>
            <a:fillRect/>
          </a:stretch>
        </p:blipFill>
        <p:spPr bwMode="auto">
          <a:xfrm>
            <a:off x="6185053" y="3682314"/>
            <a:ext cx="6121027" cy="295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482278" y="575918"/>
            <a:ext cx="9364132" cy="68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633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Ganglia: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nakupení nervových buněk mimo CNS, obalené vazivem                  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Typy ganglií: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autonomní ganglia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ztluštění v průběhu autonomních nervů nebo ve stěnách orgánů  (ganglia u parasympatiku a párový sympatický kmen poblíž míchy )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senzitivní ganglia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–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ganglia zadních kořenů míšních = </a:t>
            </a:r>
            <a:r>
              <a:rPr lang="cs-CZ" altLang="cs-CZ" sz="20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spinální ganglia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ganglia hlavových nervů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altLang="cs-CZ" sz="1600" b="1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1600" b="1" dirty="0">
                <a:solidFill>
                  <a:prstClr val="black"/>
                </a:solidFill>
                <a:latin typeface="+mn-lt"/>
              </a:rPr>
              <a:t>Periferní nervy </a:t>
            </a:r>
            <a:r>
              <a:rPr lang="cs-CZ" sz="1600" dirty="0">
                <a:solidFill>
                  <a:prstClr val="black"/>
                </a:solidFill>
                <a:latin typeface="+mn-lt"/>
              </a:rPr>
              <a:t>– svazky nervových vláken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obaly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epi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-, peri-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a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endo</a:t>
            </a:r>
            <a:r>
              <a:rPr lang="cs-CZ" sz="2000" dirty="0" err="1">
                <a:solidFill>
                  <a:prstClr val="black"/>
                </a:solidFill>
                <a:latin typeface="+mn-lt"/>
              </a:rPr>
              <a:t>neurium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Aferentní a eferentní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Senzitivní (do CNS), motorické (od CNS)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a smíšené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1814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33614" y="3244334"/>
            <a:ext cx="402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Spinální ganglie (neurony, satelitní b.)</a:t>
            </a:r>
          </a:p>
        </p:txBody>
      </p:sp>
    </p:spTree>
    <p:extLst>
      <p:ext uri="{BB962C8B-B14F-4D97-AF65-F5344CB8AC3E}">
        <p14:creationId xmlns:p14="http://schemas.microsoft.com/office/powerpoint/2010/main" val="3582113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963" y="1154097"/>
            <a:ext cx="10146776" cy="51027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rozptýlená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(difúzní):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multipolární buňky, např. houby, láčkovci.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kruhová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paprsčitě souměrní živočichové, kruhový nerv a případně podélné větve, např. medúzy.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gangliová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kumulace nervových buněk do uzlin – ganglií a rozdělení na centrální a periferní nervový systém. Souvisí 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cefalizací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např. ploštěnci. 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NS žebříčková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(typ gangliové soustavy) vyskytuje se v různých modifikacích, významná u kroužkovců,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později splýváním párů segmentálních uzlin i jejich spojek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konektiv a vzniká břišní nervová páska.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Postupné koncentrování nervových buněk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do jedné nebo několika málo uzlin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(center) funkčně i anatomicky úzce spojeno se soustavou žláz s vnitřní sekrecí.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02672" y="261055"/>
            <a:ext cx="76347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4400" dirty="0">
                <a:solidFill>
                  <a:srgbClr val="000000"/>
                </a:solidFill>
                <a:latin typeface="Arial" panose="020B0604020202020204" pitchFamily="34" charset="0"/>
              </a:rPr>
              <a:t>Fylogeneze nervové soustavy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539" y="46036"/>
            <a:ext cx="1309350" cy="183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739" y="2833762"/>
            <a:ext cx="1593150" cy="17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8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90" y="0"/>
            <a:ext cx="1165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2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Použitá literatura, zdroje obrázků.</a:t>
            </a:r>
            <a:br>
              <a:rPr lang="cs-CZ" b="1" dirty="0"/>
            </a:br>
            <a:r>
              <a:rPr lang="cs-CZ" b="1" dirty="0"/>
              <a:t>tučně – doporučená literatura pro studium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J., </a:t>
            </a:r>
            <a:r>
              <a:rPr lang="cs-CZ" altLang="cs-CZ" b="1" dirty="0" err="1"/>
              <a:t>Kelley</a:t>
            </a:r>
            <a:r>
              <a:rPr lang="cs-CZ" altLang="cs-CZ" b="1" dirty="0"/>
              <a:t> L.R.: Základy Histologie, překlad, 7 vydání. H&amp;H, 1997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L</a:t>
            </a:r>
            <a:r>
              <a:rPr lang="hu-HU" altLang="cs-CZ" b="1" dirty="0"/>
              <a:t>ű</a:t>
            </a:r>
            <a:r>
              <a:rPr lang="cs-CZ" altLang="cs-CZ" b="1" dirty="0" err="1"/>
              <a:t>llmann-Rauch</a:t>
            </a:r>
            <a:r>
              <a:rPr lang="cs-CZ" altLang="cs-CZ" b="1" dirty="0"/>
              <a:t> R.: Histologie,  překlad , 3. vydání, </a:t>
            </a:r>
            <a:r>
              <a:rPr lang="cs-CZ" altLang="cs-CZ" b="1" dirty="0" err="1"/>
              <a:t>Grada</a:t>
            </a:r>
            <a:r>
              <a:rPr lang="cs-CZ" altLang="cs-CZ" b="1" dirty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Martínek J., Vacek Z.: Histologický atlas, </a:t>
            </a:r>
            <a:r>
              <a:rPr lang="cs-CZ" altLang="cs-CZ" b="1" dirty="0" err="1"/>
              <a:t>Grada</a:t>
            </a:r>
            <a:r>
              <a:rPr lang="cs-CZ" altLang="cs-CZ" b="1" dirty="0"/>
              <a:t> </a:t>
            </a:r>
            <a:r>
              <a:rPr lang="cs-CZ" altLang="cs-CZ" b="1" dirty="0" err="1"/>
              <a:t>Publishing</a:t>
            </a:r>
            <a:r>
              <a:rPr lang="cs-CZ" altLang="cs-CZ" b="1" dirty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>
                <a:hlinkClick r:id="rId2"/>
              </a:rPr>
              <a:t>http://www.sci.muni.cz/ptacek/</a:t>
            </a:r>
            <a:endParaRPr lang="cs-CZ" altLang="cs-CZ" b="1" dirty="0"/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r>
              <a:rPr lang="cs-CZ" altLang="cs-CZ" dirty="0"/>
              <a:t>Nečas a kol.: Obecná biologie, H&amp;H, 2000</a:t>
            </a:r>
          </a:p>
          <a:p>
            <a:pPr>
              <a:defRPr/>
            </a:pPr>
            <a:r>
              <a:rPr lang="cs-CZ" altLang="cs-CZ" dirty="0" err="1"/>
              <a:t>Kerr</a:t>
            </a:r>
            <a:r>
              <a:rPr lang="cs-CZ" altLang="cs-CZ" dirty="0"/>
              <a:t> J. B.: 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Histology, </a:t>
            </a:r>
            <a:r>
              <a:rPr lang="cs-CZ" altLang="cs-CZ" dirty="0" err="1"/>
              <a:t>Mosby</a:t>
            </a:r>
            <a:r>
              <a:rPr lang="cs-CZ" altLang="cs-CZ" dirty="0"/>
              <a:t> 1999 </a:t>
            </a:r>
          </a:p>
          <a:p>
            <a:pPr>
              <a:defRPr/>
            </a:pPr>
            <a:r>
              <a:rPr lang="cs-CZ" altLang="cs-CZ" dirty="0"/>
              <a:t> Wolf J.: Histologie, SZN Praha 1966</a:t>
            </a:r>
          </a:p>
          <a:p>
            <a:pPr>
              <a:defRPr/>
            </a:pPr>
            <a:r>
              <a:rPr lang="cs-CZ" altLang="cs-CZ" dirty="0"/>
              <a:t>Tichý F a kol.: Histologie: mikroskopická anatomie, VFU Brno, 2004 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748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57" y="0"/>
            <a:ext cx="911736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55759" y="4687409"/>
            <a:ext cx="10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Ploštěnky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79363" y="4687409"/>
            <a:ext cx="118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Kroužkovci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02967" y="4687409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Štír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798161" y="4872075"/>
            <a:ext cx="85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Pavouk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683598" y="-56796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diptera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8675" y="-56796"/>
            <a:ext cx="130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heteroptera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56264" y="2352582"/>
            <a:ext cx="106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mozková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365774" y="3150663"/>
            <a:ext cx="1082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konektivy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12695" y="3437877"/>
            <a:ext cx="1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komisury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39666" y="3253211"/>
            <a:ext cx="120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tělní uzliny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717716" y="703075"/>
            <a:ext cx="2771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koncentrace gangliových b. </a:t>
            </a:r>
          </a:p>
          <a:p>
            <a:r>
              <a:rPr lang="cs-CZ" dirty="0"/>
              <a:t>v jednu tělní uzlinu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901126" y="1482571"/>
            <a:ext cx="185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periferní nervstvo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401824" y="3028141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podjícnová</a:t>
            </a:r>
            <a:r>
              <a:rPr lang="cs-CZ" dirty="0"/>
              <a:t> uzlina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277317" y="5178302"/>
            <a:ext cx="121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Žebříčková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141993" y="5056741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Břišní nervová páska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091865" y="2150589"/>
            <a:ext cx="347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Koncentrovaná gangliová soustava</a:t>
            </a:r>
          </a:p>
        </p:txBody>
      </p:sp>
    </p:spTree>
    <p:extLst>
      <p:ext uri="{BB962C8B-B14F-4D97-AF65-F5344CB8AC3E}">
        <p14:creationId xmlns:p14="http://schemas.microsoft.com/office/powerpoint/2010/main" val="463762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0748" y="1317302"/>
            <a:ext cx="617991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Mícha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medulla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spinalis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Uložena v páteřním kanále, tvořeném kostní hmotou obratlů (těly a obloukem)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Šedá 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uložena uvnitř, obsahuje motorické neurony a interneurony (spojovací buňky a buňky provazců)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Bílá 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na povrchu, obsahuje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myelinizovaná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vlákna a glie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každého segmentu vystupuje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pár nervů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40" y="373828"/>
            <a:ext cx="1435811" cy="54943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3" y="1605529"/>
            <a:ext cx="3125600" cy="2826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80944" y="6125593"/>
            <a:ext cx="365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Krční, hrudní, bederní, křížová, kostrč</a:t>
            </a:r>
          </a:p>
        </p:txBody>
      </p:sp>
    </p:spTree>
    <p:extLst>
      <p:ext uri="{BB962C8B-B14F-4D97-AF65-F5344CB8AC3E}">
        <p14:creationId xmlns:p14="http://schemas.microsoft.com/office/powerpoint/2010/main" val="104898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0124" y="164683"/>
            <a:ext cx="5482701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Struktura míchy na příčném řezu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887" y="3153140"/>
            <a:ext cx="9941852" cy="357201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9400" y="1214111"/>
            <a:ext cx="340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Šedá hmota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těla neuronů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nemyelinizovaná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gliové 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protoplasmatické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-mikroglie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7659948" y="1490246"/>
            <a:ext cx="41341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 bílá hm.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 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myelinizovaná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  gliové 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fibrilární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mikroglie </a:t>
            </a:r>
          </a:p>
        </p:txBody>
      </p:sp>
    </p:spTree>
    <p:extLst>
      <p:ext uri="{BB962C8B-B14F-4D97-AF65-F5344CB8AC3E}">
        <p14:creationId xmlns:p14="http://schemas.microsoft.com/office/powerpoint/2010/main" val="420175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8766" y="1"/>
            <a:ext cx="6752208" cy="812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Schéma míchy a výstupu míšních nervů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430" y="1221601"/>
            <a:ext cx="6508683" cy="55710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65931" y="628135"/>
            <a:ext cx="1051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Nerv vystupující z obratle obsahující vlákna všech kategorií: aferentní, eferentní, motorické, senzitivní, smíšené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420974" y="1498600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MP motorická ploténka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20974" y="2065636"/>
            <a:ext cx="2644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Podél páteře se nachází sympatický kmen tvořený</a:t>
            </a:r>
          </a:p>
          <a:p>
            <a:r>
              <a:rPr lang="cs-CZ" dirty="0"/>
              <a:t>Autonomními gangliemi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9843" y="1221601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Zadní, přední, postranní rohy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1415" y="1907400"/>
            <a:ext cx="1865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 Interneurony</a:t>
            </a:r>
          </a:p>
          <a:p>
            <a:r>
              <a:rPr lang="cs-CZ" dirty="0"/>
              <a:t>MN motoneurony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61500" y="3437784"/>
            <a:ext cx="2603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modrá – senzitivní neurony</a:t>
            </a:r>
          </a:p>
          <a:p>
            <a:r>
              <a:rPr lang="cs-CZ" dirty="0"/>
              <a:t>červená – </a:t>
            </a:r>
            <a:r>
              <a:rPr lang="cs-CZ" dirty="0" err="1"/>
              <a:t>motoneurony</a:t>
            </a:r>
            <a:r>
              <a:rPr lang="cs-CZ" dirty="0"/>
              <a:t> předních rohů</a:t>
            </a:r>
          </a:p>
          <a:p>
            <a:r>
              <a:rPr lang="cs-CZ" dirty="0"/>
              <a:t>Zelená – </a:t>
            </a:r>
            <a:r>
              <a:rPr lang="cs-CZ" dirty="0" err="1"/>
              <a:t>pregangliové</a:t>
            </a:r>
            <a:r>
              <a:rPr lang="cs-CZ" dirty="0"/>
              <a:t> sympatické neurony postranních rohů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8019DB-8B5A-4EB8-7AB5-BD9752AD26AF}"/>
              </a:ext>
            </a:extLst>
          </p:cNvPr>
          <p:cNvSpPr txBox="1"/>
          <p:nvPr/>
        </p:nvSpPr>
        <p:spPr>
          <a:xfrm>
            <a:off x="21471" y="2593199"/>
            <a:ext cx="266876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zadní (dorzální) míšní kořen </a:t>
            </a:r>
            <a:r>
              <a:rPr lang="cs-CZ" dirty="0"/>
              <a:t>– v jejich průběhu se nacházejí tzv. spinální ganglia, v nich se nachází senzitivní neurony </a:t>
            </a:r>
          </a:p>
          <a:p>
            <a:r>
              <a:rPr lang="cs-CZ" dirty="0">
                <a:solidFill>
                  <a:srgbClr val="FF0000"/>
                </a:solidFill>
              </a:rPr>
              <a:t>přední (ventrální) míšní kořen </a:t>
            </a:r>
          </a:p>
          <a:p>
            <a:r>
              <a:rPr lang="cs-CZ" dirty="0"/>
              <a:t>Podél páteře se nachází tzv. sympatický kmen tvořený autonomními ganglii (významná struktura vegetativního NS) </a:t>
            </a:r>
          </a:p>
          <a:p>
            <a:r>
              <a:rPr lang="cs-CZ" dirty="0">
                <a:solidFill>
                  <a:srgbClr val="FF0000"/>
                </a:solidFill>
              </a:rPr>
              <a:t>Spojením vzniká míšní – spinální nerv</a:t>
            </a:r>
          </a:p>
        </p:txBody>
      </p:sp>
    </p:spTree>
    <p:extLst>
      <p:ext uri="{BB962C8B-B14F-4D97-AF65-F5344CB8AC3E}">
        <p14:creationId xmlns:p14="http://schemas.microsoft.com/office/powerpoint/2010/main" val="410971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544" y="423405"/>
            <a:ext cx="3266263" cy="653829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/>
              <a:t>Nervová vlákna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6100" y="1206501"/>
            <a:ext cx="9144000" cy="5499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Podle toho kterým směrem vedou nervová vlákna vzruchy a s kterými orgány jsou spojeny, se dělí na několik skupin: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dostředivá – </a:t>
            </a:r>
            <a:r>
              <a:rPr lang="cs-CZ" altLang="cs-CZ" sz="2400" b="1" dirty="0">
                <a:solidFill>
                  <a:srgbClr val="C00000"/>
                </a:solidFill>
              </a:rPr>
              <a:t>aferentní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Do míchy vstupují zadními kořeny a do mozku buď samostatně nebo v smíšených nervech.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senzorická – ze smyslové soustavy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senzitivní – stav pohybové soustavy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odstředivá – </a:t>
            </a:r>
            <a:r>
              <a:rPr lang="cs-CZ" altLang="cs-CZ" sz="2400" b="1" dirty="0">
                <a:solidFill>
                  <a:srgbClr val="C00000"/>
                </a:solidFill>
              </a:rPr>
              <a:t>eferentní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Z míchy vystupují ventrálními kořeny, z mozku motorickými nebo smíšenými nervy.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senzorická – ze smyslových receptorů do CNS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</a:t>
            </a:r>
            <a:r>
              <a:rPr lang="cs-CZ" altLang="cs-CZ" sz="2400" dirty="0" err="1"/>
              <a:t>visceromotorická</a:t>
            </a:r>
            <a:r>
              <a:rPr lang="cs-CZ" altLang="cs-CZ" sz="2400" dirty="0"/>
              <a:t> – jdou do periferie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</p:txBody>
      </p:sp>
    </p:spTree>
    <p:extLst>
      <p:ext uri="{BB962C8B-B14F-4D97-AF65-F5344CB8AC3E}">
        <p14:creationId xmlns:p14="http://schemas.microsoft.com/office/powerpoint/2010/main" val="262347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7960" y="609184"/>
            <a:ext cx="10972801" cy="1372464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0D0DFF"/>
                </a:solidFill>
              </a:rPr>
              <a:t>Vegetativní (autonomní)  nervový systém</a:t>
            </a:r>
            <a:r>
              <a:rPr lang="cs-CZ" altLang="cs-CZ" sz="3200" dirty="0"/>
              <a:t>: ta část NS, která řídí činnost vnitřních orgánů.</a:t>
            </a:r>
            <a:br>
              <a:rPr lang="cs-CZ" alt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8600" y="1981648"/>
            <a:ext cx="10084761" cy="388552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3200" dirty="0"/>
              <a:t> </a:t>
            </a:r>
            <a:r>
              <a:rPr lang="cs-CZ" altLang="cs-CZ" sz="2800" b="1" dirty="0"/>
              <a:t>Vegetativní vlákna sympatická:</a:t>
            </a:r>
            <a:r>
              <a:rPr lang="cs-CZ" altLang="cs-CZ" sz="2800" dirty="0"/>
              <a:t> vystupují z míchy v oblasti hrudních a bederních obratlů a přepojují se v sympatických gangliích poblíž míchy, odtud vedou vlákna k cílovým orgánům. Mediátor v gangliích je </a:t>
            </a:r>
            <a:r>
              <a:rPr lang="cs-CZ" altLang="cs-CZ" sz="2800" dirty="0">
                <a:solidFill>
                  <a:srgbClr val="C00000"/>
                </a:solidFill>
              </a:rPr>
              <a:t>acetylcholin</a:t>
            </a:r>
            <a:r>
              <a:rPr lang="cs-CZ" altLang="cs-CZ" sz="2800" dirty="0"/>
              <a:t>, v cílových orgánech obvykle </a:t>
            </a:r>
            <a:r>
              <a:rPr lang="cs-CZ" altLang="cs-CZ" sz="2800" dirty="0">
                <a:solidFill>
                  <a:srgbClr val="C00000"/>
                </a:solidFill>
              </a:rPr>
              <a:t>noradrenalin</a:t>
            </a:r>
            <a:r>
              <a:rPr lang="cs-CZ" altLang="cs-CZ" sz="2800" dirty="0"/>
              <a:t>.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2800" dirty="0"/>
          </a:p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2800" b="1" dirty="0"/>
              <a:t>Vegetativní vlákna parasympatická:</a:t>
            </a:r>
            <a:r>
              <a:rPr lang="cs-CZ" altLang="cs-CZ" sz="2800" dirty="0"/>
              <a:t> vystupují z parasympatických jader některých hlavových nervů a dále v oblasti křížové míchy</a:t>
            </a:r>
            <a:r>
              <a:rPr lang="cs-CZ" altLang="cs-CZ" sz="2800" dirty="0">
                <a:solidFill>
                  <a:srgbClr val="0D0DFF"/>
                </a:solidFill>
              </a:rPr>
              <a:t>.</a:t>
            </a:r>
            <a:r>
              <a:rPr lang="cs-CZ" altLang="cs-CZ" sz="2800" dirty="0"/>
              <a:t> Přepojují se v gangliích, která leží poblíž cílových orgánů. Mediátorem je </a:t>
            </a:r>
            <a:r>
              <a:rPr lang="cs-CZ" altLang="cs-CZ" sz="2800" dirty="0">
                <a:solidFill>
                  <a:srgbClr val="C00000"/>
                </a:solidFill>
              </a:rPr>
              <a:t>acetylcholin</a:t>
            </a:r>
            <a:r>
              <a:rPr lang="cs-CZ" altLang="cs-CZ" sz="2800" dirty="0"/>
              <a:t>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800" dirty="0"/>
              <a:t>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37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9738" y="620706"/>
            <a:ext cx="5813890" cy="81656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/>
              <a:t>Mozek obratlovců (cerebrum)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877" y="1731062"/>
            <a:ext cx="7838743" cy="496420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/>
              <a:t>V ontogenetickém i fylogenetickém vývoji lze odlišit tři etapy: 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1 . Rozšiřování přední části nervové trubice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2. Rozdělení této rozšířené trubice na tří hlavní oddíly mozku:</a:t>
            </a:r>
            <a:r>
              <a:rPr lang="cs-CZ" altLang="cs-CZ" sz="1996"/>
              <a:t>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prosencephalon – přední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mesencephalon – střední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rhombencephalon – zadní mozek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3. Další  rozdělení přední a zadní části na: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telencephalon - koncový mozek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mezimozek  - diencephalon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mozeček – cerebellum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prodlouženou míchu – medulla oblongata </a:t>
            </a:r>
          </a:p>
        </p:txBody>
      </p:sp>
    </p:spTree>
    <p:extLst>
      <p:ext uri="{BB962C8B-B14F-4D97-AF65-F5344CB8AC3E}">
        <p14:creationId xmlns:p14="http://schemas.microsoft.com/office/powerpoint/2010/main" val="244749658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2528</Words>
  <Application>Microsoft Office PowerPoint</Application>
  <PresentationFormat>Širokoúhlá obrazovka</PresentationFormat>
  <Paragraphs>302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1_Motiv Office</vt:lpstr>
      <vt:lpstr>Pixel</vt:lpstr>
      <vt:lpstr>1_Pixel</vt:lpstr>
      <vt:lpstr>Nervové tkáně</vt:lpstr>
      <vt:lpstr>Prezentace aplikace PowerPoint</vt:lpstr>
      <vt:lpstr>Prezentace aplikace PowerPoint</vt:lpstr>
      <vt:lpstr>Prezentace aplikace PowerPoint</vt:lpstr>
      <vt:lpstr>Struktura míchy na příčném řezu </vt:lpstr>
      <vt:lpstr>Schéma míchy a výstupu míšních nervů </vt:lpstr>
      <vt:lpstr>Nervová vlákna</vt:lpstr>
      <vt:lpstr>Vegetativní (autonomní)  nervový systém: ta část NS, která řídí činnost vnitřních orgánů. </vt:lpstr>
      <vt:lpstr>Mozek obratlovců (cerebrum)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Dělení neuronů</vt:lpstr>
      <vt:lpstr>Prezentace aplikace PowerPoint</vt:lpstr>
      <vt:lpstr>Prezentace aplikace PowerPoint</vt:lpstr>
      <vt:lpstr>Typy gliových buněk - neuroglie</vt:lpstr>
      <vt:lpstr>Typy gliových buněk</vt:lpstr>
      <vt:lpstr>Mozeček (cerebellum) </vt:lpstr>
      <vt:lpstr>Struktura mozečku</vt:lpstr>
      <vt:lpstr>Nervová vlákna </vt:lpstr>
      <vt:lpstr>Obaly CNS</vt:lpstr>
      <vt:lpstr>Mozkové komory</vt:lpstr>
      <vt:lpstr>Prezentace aplikace PowerPoint</vt:lpstr>
      <vt:lpstr>Prezentace aplikace PowerPoint</vt:lpstr>
      <vt:lpstr>Hlavové a míšní nervy</vt:lpstr>
      <vt:lpstr>Míšní nervy </vt:lpstr>
      <vt:lpstr>Učivo 3. ročníku Fyziologie živočichů</vt:lpstr>
      <vt:lpstr>Prezentace aplikace PowerPoint</vt:lpstr>
      <vt:lpstr>Prezentace aplikace PowerPoint</vt:lpstr>
      <vt:lpstr>Použitá literatura, zdroje obrázků. tučně – doporučená literatura pro studium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Nervové tkáně</dc:title>
  <dc:creator>Žákovská</dc:creator>
  <cp:lastModifiedBy>Alena Žákovská</cp:lastModifiedBy>
  <cp:revision>61</cp:revision>
  <cp:lastPrinted>2019-04-01T09:47:33Z</cp:lastPrinted>
  <dcterms:created xsi:type="dcterms:W3CDTF">2018-03-13T12:37:08Z</dcterms:created>
  <dcterms:modified xsi:type="dcterms:W3CDTF">2024-03-26T09:33:03Z</dcterms:modified>
</cp:coreProperties>
</file>