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7" r:id="rId3"/>
    <p:sldId id="258" r:id="rId4"/>
    <p:sldId id="259" r:id="rId5"/>
    <p:sldId id="260" r:id="rId6"/>
    <p:sldId id="261" r:id="rId7"/>
    <p:sldId id="303" r:id="rId8"/>
    <p:sldId id="263" r:id="rId9"/>
    <p:sldId id="264" r:id="rId10"/>
    <p:sldId id="262" r:id="rId11"/>
    <p:sldId id="265" r:id="rId12"/>
    <p:sldId id="266" r:id="rId13"/>
    <p:sldId id="267" r:id="rId14"/>
    <p:sldId id="302" r:id="rId15"/>
    <p:sldId id="311" r:id="rId16"/>
    <p:sldId id="268" r:id="rId17"/>
    <p:sldId id="269" r:id="rId18"/>
    <p:sldId id="271" r:id="rId19"/>
    <p:sldId id="273" r:id="rId20"/>
    <p:sldId id="274" r:id="rId21"/>
    <p:sldId id="275" r:id="rId22"/>
    <p:sldId id="276" r:id="rId23"/>
    <p:sldId id="278" r:id="rId24"/>
    <p:sldId id="272" r:id="rId25"/>
    <p:sldId id="306" r:id="rId26"/>
    <p:sldId id="279" r:id="rId27"/>
    <p:sldId id="277" r:id="rId28"/>
    <p:sldId id="281" r:id="rId29"/>
    <p:sldId id="291" r:id="rId30"/>
    <p:sldId id="304" r:id="rId31"/>
    <p:sldId id="292" r:id="rId32"/>
    <p:sldId id="307" r:id="rId33"/>
    <p:sldId id="280" r:id="rId34"/>
    <p:sldId id="284" r:id="rId35"/>
    <p:sldId id="308" r:id="rId36"/>
    <p:sldId id="285" r:id="rId37"/>
    <p:sldId id="286" r:id="rId38"/>
    <p:sldId id="287" r:id="rId39"/>
    <p:sldId id="282" r:id="rId40"/>
    <p:sldId id="309" r:id="rId41"/>
    <p:sldId id="288" r:id="rId42"/>
    <p:sldId id="310" r:id="rId43"/>
    <p:sldId id="283" r:id="rId44"/>
    <p:sldId id="294" r:id="rId45"/>
    <p:sldId id="295" r:id="rId46"/>
    <p:sldId id="299" r:id="rId47"/>
    <p:sldId id="293" r:id="rId48"/>
    <p:sldId id="296" r:id="rId49"/>
    <p:sldId id="297" r:id="rId50"/>
    <p:sldId id="298" r:id="rId51"/>
    <p:sldId id="312" r:id="rId52"/>
    <p:sldId id="300" r:id="rId53"/>
    <p:sldId id="301" r:id="rId54"/>
    <p:sldId id="305" r:id="rId55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4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CDDA7-5423-4764-A251-9262784D633F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A4946-DF31-4E27-B723-E12817BA49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905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A3664-8264-4654-9A4A-CB4A071E48D1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606" y="4715710"/>
            <a:ext cx="5438464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1098" y="9428243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7CDE8-6415-40E3-B61F-F9069B2C04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401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69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13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197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49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336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734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197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00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52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78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35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D5E60-5787-4938-BF24-98950369080C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91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/index.php?title=Diplotene&amp;action=edit&amp;redlink=1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s.wikipedia.org/wiki/Ovulac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R%C3%BDhov%C3%A1n%C3%AD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Plazi" TargetMode="External"/><Relationship Id="rId3" Type="http://schemas.openxmlformats.org/officeDocument/2006/relationships/hyperlink" Target="https://cs.wikipedia.org/wiki/Kopinatci" TargetMode="External"/><Relationship Id="rId7" Type="http://schemas.openxmlformats.org/officeDocument/2006/relationships/hyperlink" Target="https://cs.wikipedia.org/wiki/Oboj%C5%BEiveln%C3%ADci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s.wikipedia.org/wiki/Ryby" TargetMode="External"/><Relationship Id="rId5" Type="http://schemas.openxmlformats.org/officeDocument/2006/relationships/hyperlink" Target="https://cs.wikipedia.org/wiki/Kruho%C3%BAst%C3%AD" TargetMode="External"/><Relationship Id="rId10" Type="http://schemas.openxmlformats.org/officeDocument/2006/relationships/hyperlink" Target="https://cs.wikipedia.org/wiki/Pt%C3%A1ci" TargetMode="External"/><Relationship Id="rId4" Type="http://schemas.openxmlformats.org/officeDocument/2006/relationships/hyperlink" Target="https://cs.wikipedia.org/wiki/Savci" TargetMode="External"/><Relationship Id="rId9" Type="http://schemas.openxmlformats.org/officeDocument/2006/relationships/hyperlink" Target="https://cs.wikipedia.org/wiki/Vejcorod%C3%AD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Prof%C3%A1ze" TargetMode="External"/><Relationship Id="rId13" Type="http://schemas.openxmlformats.org/officeDocument/2006/relationships/hyperlink" Target="https://cs.wikipedia.org/wiki/Ovulace" TargetMode="External"/><Relationship Id="rId18" Type="http://schemas.openxmlformats.org/officeDocument/2006/relationships/hyperlink" Target="https://cs.wikipedia.org/wiki/Patau%C5%AFv_syndrom" TargetMode="External"/><Relationship Id="rId26" Type="http://schemas.openxmlformats.org/officeDocument/2006/relationships/hyperlink" Target="https://cs.wikipedia.org/wiki/Folikul%C3%A1rn%C3%AD_bu%C5%88ka" TargetMode="External"/><Relationship Id="rId3" Type="http://schemas.openxmlformats.org/officeDocument/2006/relationships/hyperlink" Target="https://cs.wikipedia.org/wiki/Endoderm%C3%A1ln%C3%AD" TargetMode="External"/><Relationship Id="rId21" Type="http://schemas.openxmlformats.org/officeDocument/2006/relationships/hyperlink" Target="https://cs.wikipedia.org/w/index.php?title=Rostouc%C3%AD_folikul&amp;action=edit&amp;redlink=1" TargetMode="External"/><Relationship Id="rId7" Type="http://schemas.openxmlformats.org/officeDocument/2006/relationships/hyperlink" Target="https://cs.wikipedia.org/wiki/Prim%C3%A1rn%C3%AD_oocyt" TargetMode="External"/><Relationship Id="rId12" Type="http://schemas.openxmlformats.org/officeDocument/2006/relationships/hyperlink" Target="https://cs.wikipedia.org/w/index.php?title=Diplotene&amp;action=edit&amp;redlink=1" TargetMode="External"/><Relationship Id="rId17" Type="http://schemas.openxmlformats.org/officeDocument/2006/relationships/hyperlink" Target="https://cs.wikipedia.org/wiki/Down%C5%AFv_syndrom" TargetMode="External"/><Relationship Id="rId25" Type="http://schemas.openxmlformats.org/officeDocument/2006/relationships/hyperlink" Target="https://cs.wikipedia.org/wiki/Primordi%C3%A1ln%C3%AD_folikul#cite_note-B-2" TargetMode="External"/><Relationship Id="rId2" Type="http://schemas.openxmlformats.org/officeDocument/2006/relationships/hyperlink" Target="https://cs.wikipedia.org/wiki/Embryon%C3%A1ln%C3%AD_v%C3%BDvoj" TargetMode="External"/><Relationship Id="rId16" Type="http://schemas.openxmlformats.org/officeDocument/2006/relationships/hyperlink" Target="https://cs.wikipedia.org/wiki/Autoz%C3%B3m" TargetMode="External"/><Relationship Id="rId20" Type="http://schemas.openxmlformats.org/officeDocument/2006/relationships/hyperlink" Target="https://cs.wikipedia.org/wiki/Menstruac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s.wikipedia.org/w/index.php?title=Oogonie&amp;action=edit&amp;redlink=1" TargetMode="External"/><Relationship Id="rId11" Type="http://schemas.openxmlformats.org/officeDocument/2006/relationships/hyperlink" Target="https://cs.wikipedia.org/wiki/Ovarium" TargetMode="External"/><Relationship Id="rId24" Type="http://schemas.openxmlformats.org/officeDocument/2006/relationships/hyperlink" Target="https://cs.wikipedia.org/w/index.php?title=Preovula%C4%8Dn%C3%AD_f%C3%A1ze&amp;action=edit&amp;redlink=1" TargetMode="External"/><Relationship Id="rId5" Type="http://schemas.openxmlformats.org/officeDocument/2006/relationships/hyperlink" Target="https://cs.wikipedia.org/wiki/Mit%C3%B3za" TargetMode="External"/><Relationship Id="rId15" Type="http://schemas.openxmlformats.org/officeDocument/2006/relationships/hyperlink" Target="https://cs.wikipedia.org/wiki/Trisomie" TargetMode="External"/><Relationship Id="rId23" Type="http://schemas.openxmlformats.org/officeDocument/2006/relationships/hyperlink" Target="https://cs.wikipedia.org/wiki/Folikuly_stimuluj%C3%ADc%C3%AD_hormon" TargetMode="External"/><Relationship Id="rId10" Type="http://schemas.openxmlformats.org/officeDocument/2006/relationships/hyperlink" Target="https://cs.wikipedia.org/w/index.php?title=Prenat%C3%A1ln%C3%AD_obdob%C3%AD&amp;action=edit&amp;redlink=1" TargetMode="External"/><Relationship Id="rId19" Type="http://schemas.openxmlformats.org/officeDocument/2006/relationships/hyperlink" Target="https://cs.wikipedia.org/wiki/Edwards%C5%AFv_syndrom" TargetMode="External"/><Relationship Id="rId4" Type="http://schemas.openxmlformats.org/officeDocument/2006/relationships/hyperlink" Target="https://cs.wikipedia.org/wiki/%C5%BDloutkov%C3%BD_v%C3%A1%C4%8Dek" TargetMode="External"/><Relationship Id="rId9" Type="http://schemas.openxmlformats.org/officeDocument/2006/relationships/hyperlink" Target="https://cs.wikipedia.org/wiki/Mei%C3%B3za" TargetMode="External"/><Relationship Id="rId14" Type="http://schemas.openxmlformats.org/officeDocument/2006/relationships/hyperlink" Target="https://cs.wikipedia.org/wiki/Primordi%C3%A1ln%C3%AD_folikul#cite_note-A-1" TargetMode="External"/><Relationship Id="rId22" Type="http://schemas.openxmlformats.org/officeDocument/2006/relationships/hyperlink" Target="https://cs.wikipedia.org/wiki/Graaf%C5%AFv_foliku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Rozmnožování,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968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22728" y="509624"/>
            <a:ext cx="734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0070C0"/>
                </a:solidFill>
              </a:rPr>
              <a:t>Mnohoonásobné</a:t>
            </a:r>
            <a:r>
              <a:rPr lang="cs-CZ" sz="2400" b="1" dirty="0">
                <a:solidFill>
                  <a:srgbClr val="0070C0"/>
                </a:solidFill>
              </a:rPr>
              <a:t> - </a:t>
            </a:r>
            <a:r>
              <a:rPr lang="cs-CZ" sz="2400" b="1" dirty="0" err="1">
                <a:solidFill>
                  <a:srgbClr val="0070C0"/>
                </a:solidFill>
              </a:rPr>
              <a:t>architomie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/>
              <a:t>–</a:t>
            </a:r>
          </a:p>
          <a:p>
            <a:r>
              <a:rPr lang="cs-CZ" sz="2400" dirty="0"/>
              <a:t>u kroužkovců – roztržení svaloviny červa na několik kousků o málo článcích – dorůstání nového jedince, př. Mnohoštětinatec (</a:t>
            </a:r>
            <a:r>
              <a:rPr lang="cs-CZ" sz="2400" dirty="0" err="1"/>
              <a:t>Monostylos</a:t>
            </a:r>
            <a:r>
              <a:rPr lang="cs-CZ" sz="2400" dirty="0"/>
              <a:t>) může zregenerovat i z jediného tělního článku (</a:t>
            </a:r>
            <a:r>
              <a:rPr lang="cs-CZ" sz="2400" b="1" dirty="0" err="1">
                <a:solidFill>
                  <a:srgbClr val="00B0F0"/>
                </a:solidFill>
              </a:rPr>
              <a:t>metamerická</a:t>
            </a:r>
            <a:r>
              <a:rPr lang="cs-CZ" sz="2400" b="1" dirty="0">
                <a:solidFill>
                  <a:srgbClr val="00B0F0"/>
                </a:solidFill>
              </a:rPr>
              <a:t> disociace</a:t>
            </a:r>
            <a:r>
              <a:rPr lang="cs-CZ" sz="2400" dirty="0"/>
              <a:t>), hvězdice i hadice odvrhují jednotlivá ramena </a:t>
            </a:r>
            <a:r>
              <a:rPr lang="cs-CZ" sz="2400" b="1" dirty="0">
                <a:solidFill>
                  <a:srgbClr val="00B0F0"/>
                </a:solidFill>
              </a:rPr>
              <a:t>reprodukční autotomie</a:t>
            </a:r>
            <a:r>
              <a:rPr lang="cs-CZ" sz="2400" dirty="0"/>
              <a:t>),</a:t>
            </a:r>
          </a:p>
          <a:p>
            <a:r>
              <a:rPr lang="cs-CZ" sz="2400" b="1" dirty="0">
                <a:solidFill>
                  <a:srgbClr val="00B0F0"/>
                </a:solidFill>
              </a:rPr>
              <a:t>Příklad mnohonásobného dělení</a:t>
            </a:r>
          </a:p>
          <a:p>
            <a:r>
              <a:rPr lang="cs-CZ" sz="2400" dirty="0"/>
              <a:t>U časných embryonálních stádií – rozrýhované vajíčko se rozpadá na dvě nebo více skupin – </a:t>
            </a:r>
            <a:r>
              <a:rPr lang="cs-CZ" sz="2400" b="1" dirty="0">
                <a:solidFill>
                  <a:srgbClr val="00B0F0"/>
                </a:solidFill>
              </a:rPr>
              <a:t>polyembryonie </a:t>
            </a:r>
            <a:r>
              <a:rPr lang="cs-CZ" sz="2400" dirty="0"/>
              <a:t>(u parazitických blanokřídlých, u pásovců mezi savci, vč. člověka (jednovaječná dvojčata)</a:t>
            </a:r>
          </a:p>
        </p:txBody>
      </p:sp>
    </p:spTree>
    <p:extLst>
      <p:ext uri="{BB962C8B-B14F-4D97-AF65-F5344CB8AC3E}">
        <p14:creationId xmlns:p14="http://schemas.microsoft.com/office/powerpoint/2010/main" val="1248925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447" y="551675"/>
            <a:ext cx="3021665" cy="626442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34738" y="382160"/>
            <a:ext cx="1031654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7030A0"/>
                </a:solidFill>
              </a:rPr>
              <a:t> II. Pučení  (</a:t>
            </a:r>
            <a:r>
              <a:rPr lang="cs-CZ" sz="2000" b="1" dirty="0" err="1">
                <a:solidFill>
                  <a:srgbClr val="7030A0"/>
                </a:solidFill>
              </a:rPr>
              <a:t>Gemiparie</a:t>
            </a:r>
            <a:r>
              <a:rPr lang="cs-CZ" sz="2000" b="1" dirty="0">
                <a:solidFill>
                  <a:srgbClr val="7030A0"/>
                </a:solidFill>
              </a:rPr>
              <a:t>)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Láčkovky, mechovky, pláštěnci </a:t>
            </a:r>
            <a:r>
              <a:rPr lang="cs-CZ" sz="2000" dirty="0"/>
              <a:t>vznik kolonie, </a:t>
            </a:r>
            <a:r>
              <a:rPr lang="cs-CZ" sz="2000" dirty="0" err="1"/>
              <a:t>dceřinní</a:t>
            </a:r>
            <a:r>
              <a:rPr lang="cs-CZ" sz="2000" dirty="0"/>
              <a:t> jedinci zůstávají spojeni s mateřským tělem</a:t>
            </a:r>
          </a:p>
          <a:p>
            <a:r>
              <a:rPr lang="cs-CZ" sz="2000" b="1" dirty="0">
                <a:solidFill>
                  <a:srgbClr val="00B0F0"/>
                </a:solidFill>
              </a:rPr>
              <a:t>Vnější  - nahodilé </a:t>
            </a:r>
            <a:r>
              <a:rPr lang="cs-CZ" sz="2000" dirty="0"/>
              <a:t>(</a:t>
            </a:r>
            <a:r>
              <a:rPr lang="cs-CZ" sz="2000" b="1" dirty="0">
                <a:solidFill>
                  <a:srgbClr val="FF0000"/>
                </a:solidFill>
              </a:rPr>
              <a:t>u druhů hub, př. </a:t>
            </a:r>
            <a:r>
              <a:rPr lang="cs-CZ" sz="2000" b="1" dirty="0" err="1">
                <a:solidFill>
                  <a:srgbClr val="FF0000"/>
                </a:solidFill>
              </a:rPr>
              <a:t>Tethys</a:t>
            </a:r>
            <a:r>
              <a:rPr lang="cs-CZ" sz="2000" dirty="0"/>
              <a:t>) na povrchu houby se tvoří </a:t>
            </a:r>
            <a:r>
              <a:rPr lang="cs-CZ" sz="2000" dirty="0">
                <a:solidFill>
                  <a:srgbClr val="0070C0"/>
                </a:solidFill>
              </a:rPr>
              <a:t>hrbolek</a:t>
            </a:r>
            <a:r>
              <a:rPr lang="cs-CZ" sz="2000" dirty="0"/>
              <a:t>, </a:t>
            </a:r>
          </a:p>
          <a:p>
            <a:r>
              <a:rPr lang="cs-CZ" sz="2000" dirty="0"/>
              <a:t>ten narůstá, mění se ve </a:t>
            </a:r>
            <a:r>
              <a:rPr lang="cs-CZ" sz="2000" dirty="0" err="1">
                <a:solidFill>
                  <a:srgbClr val="0070C0"/>
                </a:solidFill>
              </a:rPr>
              <a:t>výrustek</a:t>
            </a:r>
            <a:r>
              <a:rPr lang="cs-CZ" sz="2000" dirty="0"/>
              <a:t>, spojený s mateřským tělem, </a:t>
            </a:r>
          </a:p>
          <a:p>
            <a:r>
              <a:rPr lang="cs-CZ" sz="2000" dirty="0"/>
              <a:t>na něm mohou vznikat pupeny další generace. </a:t>
            </a:r>
          </a:p>
          <a:p>
            <a:r>
              <a:rPr lang="cs-CZ" sz="2000" dirty="0"/>
              <a:t>Diferenciace probíhá buď na pupenu nebo po oddělení. 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Sladkovodní </a:t>
            </a:r>
            <a:r>
              <a:rPr lang="cs-CZ" sz="2000" b="1" dirty="0" err="1">
                <a:solidFill>
                  <a:srgbClr val="FF0000"/>
                </a:solidFill>
              </a:rPr>
              <a:t>nezmaři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– za příznivých podmínek až 8 pupenů spojené </a:t>
            </a:r>
          </a:p>
          <a:p>
            <a:r>
              <a:rPr lang="cs-CZ" sz="2000" dirty="0"/>
              <a:t>dlouho s mateřským tělem, totéž korálnatci</a:t>
            </a:r>
          </a:p>
          <a:p>
            <a:endParaRPr lang="cs-CZ" sz="2000" dirty="0"/>
          </a:p>
          <a:p>
            <a:r>
              <a:rPr lang="cs-CZ" sz="2000" dirty="0"/>
              <a:t>Př. Trvalé kolonie při pučení u trubýšů z třídy </a:t>
            </a:r>
            <a:r>
              <a:rPr lang="cs-CZ" sz="2000" dirty="0" err="1"/>
              <a:t>Hydrozoa</a:t>
            </a:r>
            <a:r>
              <a:rPr lang="cs-CZ" sz="2000" dirty="0"/>
              <a:t>, </a:t>
            </a:r>
          </a:p>
          <a:p>
            <a:r>
              <a:rPr lang="cs-CZ" sz="2000" dirty="0"/>
              <a:t>vyrůstají na šlahounovitých výběžcích, </a:t>
            </a:r>
            <a:r>
              <a:rPr lang="cs-CZ" sz="2000" dirty="0" err="1"/>
              <a:t>funčně</a:t>
            </a:r>
            <a:r>
              <a:rPr lang="cs-CZ" sz="2000" dirty="0"/>
              <a:t> i morfologicky se odlišují</a:t>
            </a:r>
          </a:p>
          <a:p>
            <a:r>
              <a:rPr lang="cs-CZ" sz="2000" dirty="0"/>
              <a:t>dělba práce, obr. A – </a:t>
            </a:r>
            <a:r>
              <a:rPr lang="cs-CZ" sz="2000" dirty="0" err="1"/>
              <a:t>pneumatophor</a:t>
            </a:r>
            <a:r>
              <a:rPr lang="cs-CZ" sz="2000" dirty="0"/>
              <a:t>, b – plovací zvony, c – pohlavní forma </a:t>
            </a:r>
            <a:r>
              <a:rPr lang="cs-CZ" sz="2000" dirty="0" err="1"/>
              <a:t>gonozoid</a:t>
            </a:r>
            <a:r>
              <a:rPr lang="cs-CZ" sz="2000" dirty="0"/>
              <a:t>,</a:t>
            </a:r>
          </a:p>
          <a:p>
            <a:r>
              <a:rPr lang="cs-CZ" sz="2000" dirty="0"/>
              <a:t>D – </a:t>
            </a:r>
            <a:r>
              <a:rPr lang="cs-CZ" sz="2000" dirty="0" err="1"/>
              <a:t>uchvacovací</a:t>
            </a:r>
            <a:r>
              <a:rPr lang="cs-CZ" sz="2000" dirty="0"/>
              <a:t> polyp, e- stvol kolonie, f – trs </a:t>
            </a:r>
            <a:r>
              <a:rPr lang="cs-CZ" sz="2000" dirty="0" err="1"/>
              <a:t>gonozoidů</a:t>
            </a:r>
            <a:r>
              <a:rPr lang="cs-CZ" sz="2000" dirty="0"/>
              <a:t>, g – krycí polyp, h - vyživovací</a:t>
            </a:r>
          </a:p>
          <a:p>
            <a:r>
              <a:rPr lang="cs-CZ" sz="2000" i="1" dirty="0" err="1"/>
              <a:t>Mohoštětinatci</a:t>
            </a:r>
            <a:r>
              <a:rPr lang="cs-CZ" sz="2000" i="1" dirty="0"/>
              <a:t> čeledi </a:t>
            </a:r>
            <a:r>
              <a:rPr lang="cs-CZ" sz="2000" i="1" dirty="0" err="1"/>
              <a:t>Sillidae</a:t>
            </a:r>
            <a:r>
              <a:rPr lang="cs-CZ" sz="2000" i="1" dirty="0"/>
              <a:t> </a:t>
            </a:r>
            <a:r>
              <a:rPr lang="cs-CZ" sz="2000" dirty="0"/>
              <a:t>– pučení kolmo</a:t>
            </a:r>
          </a:p>
          <a:p>
            <a:r>
              <a:rPr lang="cs-CZ" sz="2000" dirty="0"/>
              <a:t> po stranách mateřského těla,</a:t>
            </a:r>
          </a:p>
          <a:p>
            <a:r>
              <a:rPr lang="cs-CZ" sz="2000" dirty="0"/>
              <a:t> na ni druhá generace, než dojde k oddělení </a:t>
            </a:r>
          </a:p>
          <a:p>
            <a:r>
              <a:rPr lang="cs-CZ" sz="2000" dirty="0"/>
              <a:t>– rozvětvený červ, obr.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980" y="4413934"/>
            <a:ext cx="1963512" cy="240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03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1881" y="178953"/>
            <a:ext cx="634498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00B0F0"/>
                </a:solidFill>
              </a:rPr>
              <a:t>Polyembryonické</a:t>
            </a:r>
            <a:r>
              <a:rPr lang="cs-CZ" sz="2400" b="1" dirty="0">
                <a:solidFill>
                  <a:srgbClr val="00B0F0"/>
                </a:solidFill>
              </a:rPr>
              <a:t> pučení </a:t>
            </a:r>
            <a:r>
              <a:rPr lang="cs-CZ" sz="2400" dirty="0"/>
              <a:t>– vznik vývojových </a:t>
            </a:r>
            <a:r>
              <a:rPr lang="cs-CZ" sz="2400" dirty="0" err="1"/>
              <a:t>stadíí</a:t>
            </a:r>
            <a:r>
              <a:rPr lang="cs-CZ" sz="2400" dirty="0"/>
              <a:t> – </a:t>
            </a:r>
            <a:r>
              <a:rPr lang="cs-CZ" sz="2400" dirty="0" err="1">
                <a:solidFill>
                  <a:srgbClr val="0070C0"/>
                </a:solidFill>
              </a:rPr>
              <a:t>skolexů</a:t>
            </a:r>
            <a:r>
              <a:rPr lang="cs-CZ" sz="2400" dirty="0"/>
              <a:t> u tasemnice </a:t>
            </a:r>
            <a:r>
              <a:rPr lang="cs-CZ" sz="2400" dirty="0" err="1"/>
              <a:t>echinococcus</a:t>
            </a:r>
            <a:r>
              <a:rPr lang="cs-CZ" sz="2400" dirty="0"/>
              <a:t>, oddělují se jako váčkovité vchlípeniny vaku v milionových počtech.</a:t>
            </a:r>
          </a:p>
          <a:p>
            <a:r>
              <a:rPr lang="cs-CZ" sz="2400" b="1" dirty="0">
                <a:solidFill>
                  <a:srgbClr val="00B0F0"/>
                </a:solidFill>
              </a:rPr>
              <a:t>Vnější </a:t>
            </a:r>
            <a:r>
              <a:rPr lang="cs-CZ" sz="2400" b="1" dirty="0" err="1">
                <a:solidFill>
                  <a:srgbClr val="00B0F0"/>
                </a:solidFill>
              </a:rPr>
              <a:t>stoloniální</a:t>
            </a:r>
            <a:r>
              <a:rPr lang="cs-CZ" sz="2400" dirty="0"/>
              <a:t> (není nahodilé) pučení typické pro salpy</a:t>
            </a:r>
          </a:p>
          <a:p>
            <a:endParaRPr lang="cs-CZ" sz="2400" dirty="0"/>
          </a:p>
          <a:p>
            <a:r>
              <a:rPr lang="cs-CZ" sz="2400" b="1" dirty="0">
                <a:solidFill>
                  <a:srgbClr val="00B0F0"/>
                </a:solidFill>
              </a:rPr>
              <a:t>Vnitřní pučení </a:t>
            </a:r>
            <a:r>
              <a:rPr lang="cs-CZ" sz="2400" dirty="0"/>
              <a:t>– většinou u sladkovodních, vzácně u mořských hub, láčkovců, mechovek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344" y="1541162"/>
            <a:ext cx="2841014" cy="383694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913" y="894461"/>
            <a:ext cx="2582802" cy="346229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01881" y="3832860"/>
            <a:ext cx="57835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U láčkovců pupeny – </a:t>
            </a:r>
            <a:r>
              <a:rPr lang="cs-CZ" sz="2400" dirty="0" err="1"/>
              <a:t>podocysty</a:t>
            </a:r>
            <a:r>
              <a:rPr lang="cs-CZ" sz="2400" dirty="0"/>
              <a:t>, jsou pouzdérka z embryonální tkáně z mezoglei u polypového stádia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0355283" y="852114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salpa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1092419" y="2764276"/>
            <a:ext cx="1318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pupeny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9623394" y="5193437"/>
            <a:ext cx="247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Pučení vnější </a:t>
            </a:r>
            <a:r>
              <a:rPr lang="cs-CZ" dirty="0" err="1"/>
              <a:t>stoloniální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546870" y="5779741"/>
            <a:ext cx="2470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Polyembryonické</a:t>
            </a:r>
            <a:r>
              <a:rPr lang="cs-CZ" dirty="0"/>
              <a:t> pučení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573421" y="2976402"/>
            <a:ext cx="163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Mateřský váček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279574" y="1971304"/>
            <a:ext cx="1116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dceřinný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9113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95844" y="1289100"/>
            <a:ext cx="9655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Mechovky</a:t>
            </a:r>
            <a:r>
              <a:rPr lang="cs-CZ" sz="2400" dirty="0"/>
              <a:t> produkují </a:t>
            </a:r>
            <a:r>
              <a:rPr lang="cs-CZ" sz="2400" b="1" dirty="0">
                <a:solidFill>
                  <a:srgbClr val="0070C0"/>
                </a:solidFill>
              </a:rPr>
              <a:t>gemule – statoblasty</a:t>
            </a:r>
            <a:r>
              <a:rPr lang="cs-CZ" sz="2400" dirty="0"/>
              <a:t>, tvoří 3 zárodečné listy v provazci (funikulus) zavěšeném v tělní dutině</a:t>
            </a:r>
          </a:p>
          <a:p>
            <a:r>
              <a:rPr lang="cs-CZ" sz="2400" b="1" dirty="0">
                <a:solidFill>
                  <a:srgbClr val="0070C0"/>
                </a:solidFill>
              </a:rPr>
              <a:t>Rozlišení: </a:t>
            </a:r>
            <a:r>
              <a:rPr lang="cs-CZ" sz="2400" dirty="0"/>
              <a:t>zárodečné a reservní buňky (k výživě) uzavřené v </a:t>
            </a:r>
            <a:r>
              <a:rPr lang="cs-CZ" sz="2400" dirty="0" err="1"/>
              <a:t>chytinovém</a:t>
            </a:r>
            <a:r>
              <a:rPr lang="cs-CZ" sz="2400" dirty="0"/>
              <a:t> pouzdru, na povrchu vzdušné komůrky  a háčky, nadnáší statoblast daleko – šíření nepohyblivých druhů, totéž u </a:t>
            </a:r>
            <a:r>
              <a:rPr lang="cs-CZ" sz="2400" b="1" dirty="0">
                <a:solidFill>
                  <a:srgbClr val="FF0000"/>
                </a:solidFill>
              </a:rPr>
              <a:t>sumek</a:t>
            </a:r>
          </a:p>
        </p:txBody>
      </p:sp>
    </p:spTree>
    <p:extLst>
      <p:ext uri="{BB962C8B-B14F-4D97-AF65-F5344CB8AC3E}">
        <p14:creationId xmlns:p14="http://schemas.microsoft.com/office/powerpoint/2010/main" val="2112146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6260" y="308758"/>
            <a:ext cx="631767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>
                <a:solidFill>
                  <a:srgbClr val="00B0F0"/>
                </a:solidFill>
              </a:rPr>
              <a:t>Vnitřní pučení </a:t>
            </a:r>
            <a:r>
              <a:rPr lang="cs-CZ" sz="2400" dirty="0">
                <a:solidFill>
                  <a:prstClr val="black"/>
                </a:solidFill>
              </a:rPr>
              <a:t>– většinou u sladkovodních, vzácně u mořských hub, láčkovců, mechovek</a:t>
            </a:r>
          </a:p>
          <a:p>
            <a:pPr lvl="0"/>
            <a:endParaRPr lang="cs-CZ" sz="2400" b="1" dirty="0">
              <a:solidFill>
                <a:srgbClr val="FFC000"/>
              </a:solidFill>
            </a:endParaRPr>
          </a:p>
          <a:p>
            <a:pPr lvl="0"/>
            <a:r>
              <a:rPr lang="cs-CZ" sz="2400" b="1" dirty="0">
                <a:solidFill>
                  <a:srgbClr val="FF0000"/>
                </a:solidFill>
              </a:rPr>
              <a:t>Houby</a:t>
            </a:r>
            <a:r>
              <a:rPr lang="cs-CZ" sz="2400" dirty="0">
                <a:solidFill>
                  <a:prstClr val="black"/>
                </a:solidFill>
              </a:rPr>
              <a:t> - </a:t>
            </a:r>
            <a:r>
              <a:rPr lang="cs-CZ" sz="2400" b="1" dirty="0" err="1">
                <a:solidFill>
                  <a:srgbClr val="0070C0"/>
                </a:solidFill>
              </a:rPr>
              <a:t>vniřní</a:t>
            </a:r>
            <a:r>
              <a:rPr lang="cs-CZ" sz="2400" b="1" dirty="0">
                <a:solidFill>
                  <a:srgbClr val="0070C0"/>
                </a:solidFill>
              </a:rPr>
              <a:t> pupeny – gemule </a:t>
            </a:r>
            <a:r>
              <a:rPr lang="cs-CZ" sz="2400" dirty="0">
                <a:solidFill>
                  <a:prstClr val="black"/>
                </a:solidFill>
              </a:rPr>
              <a:t>jsou shluky embryonálních buněk, které se diferencují z </a:t>
            </a:r>
            <a:r>
              <a:rPr lang="cs-CZ" sz="2400" dirty="0" err="1">
                <a:solidFill>
                  <a:prstClr val="black"/>
                </a:solidFill>
              </a:rPr>
              <a:t>archeocytů</a:t>
            </a:r>
            <a:r>
              <a:rPr lang="cs-CZ" sz="2400" dirty="0">
                <a:solidFill>
                  <a:prstClr val="black"/>
                </a:solidFill>
              </a:rPr>
              <a:t> v mezoglei. </a:t>
            </a:r>
          </a:p>
          <a:p>
            <a:pPr lvl="0"/>
            <a:r>
              <a:rPr lang="cs-CZ" sz="2400" dirty="0">
                <a:solidFill>
                  <a:prstClr val="black"/>
                </a:solidFill>
              </a:rPr>
              <a:t>Na povrchu gemule obaly ze </a:t>
            </a:r>
            <a:r>
              <a:rPr lang="cs-CZ" sz="2400" dirty="0" err="1">
                <a:solidFill>
                  <a:prstClr val="black"/>
                </a:solidFill>
              </a:rPr>
              <a:t>spongiových</a:t>
            </a:r>
            <a:r>
              <a:rPr lang="cs-CZ" sz="2400" dirty="0">
                <a:solidFill>
                  <a:prstClr val="black"/>
                </a:solidFill>
              </a:rPr>
              <a:t> vláken a jehlic</a:t>
            </a:r>
          </a:p>
          <a:p>
            <a:pPr lvl="0"/>
            <a:r>
              <a:rPr lang="cs-CZ" sz="2400" dirty="0" err="1">
                <a:solidFill>
                  <a:prstClr val="black"/>
                </a:solidFill>
              </a:rPr>
              <a:t>dceřinní</a:t>
            </a:r>
            <a:r>
              <a:rPr lang="cs-CZ" sz="2400" dirty="0">
                <a:solidFill>
                  <a:prstClr val="black"/>
                </a:solidFill>
              </a:rPr>
              <a:t> jedinci se vyvíjí po odumření mateřské houby</a:t>
            </a:r>
          </a:p>
          <a:p>
            <a:pPr lvl="0"/>
            <a:endParaRPr lang="cs-CZ" sz="2000" dirty="0">
              <a:solidFill>
                <a:prstClr val="black"/>
              </a:solidFill>
            </a:endParaRPr>
          </a:p>
          <a:p>
            <a:pPr lvl="0"/>
            <a:endParaRPr lang="cs-CZ" sz="2000" b="1" dirty="0">
              <a:solidFill>
                <a:srgbClr val="00B0F0"/>
              </a:solidFill>
            </a:endParaRPr>
          </a:p>
          <a:p>
            <a:pPr lvl="0"/>
            <a:endParaRPr lang="cs-CZ" sz="2000" b="1" dirty="0">
              <a:solidFill>
                <a:srgbClr val="00B0F0"/>
              </a:solidFill>
            </a:endParaRPr>
          </a:p>
          <a:p>
            <a:pPr lvl="0"/>
            <a:endParaRPr lang="cs-CZ" sz="2000" b="1" dirty="0">
              <a:solidFill>
                <a:srgbClr val="00B0F0"/>
              </a:solidFill>
            </a:endParaRPr>
          </a:p>
          <a:p>
            <a:pPr lvl="0"/>
            <a:endParaRPr lang="cs-CZ" sz="2000" b="1" dirty="0">
              <a:solidFill>
                <a:srgbClr val="FFC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968" y="665018"/>
            <a:ext cx="4368384" cy="48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0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AF5A524A-38DA-4DD4-8693-DAC359524673}"/>
              </a:ext>
            </a:extLst>
          </p:cNvPr>
          <p:cNvSpPr/>
          <p:nvPr/>
        </p:nvSpPr>
        <p:spPr>
          <a:xfrm>
            <a:off x="452762" y="956908"/>
            <a:ext cx="58770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>
                <a:solidFill>
                  <a:srgbClr val="7B44A0"/>
                </a:solidFill>
              </a:rPr>
              <a:t>III. Fragmentace</a:t>
            </a:r>
            <a:r>
              <a:rPr lang="cs-CZ" sz="2400" dirty="0">
                <a:solidFill>
                  <a:prstClr val="black"/>
                </a:solidFill>
              </a:rPr>
              <a:t> – u hub, </a:t>
            </a:r>
            <a:r>
              <a:rPr lang="cs-CZ" sz="2400" dirty="0" err="1">
                <a:solidFill>
                  <a:prstClr val="black"/>
                </a:solidFill>
              </a:rPr>
              <a:t>hydroidních</a:t>
            </a:r>
            <a:r>
              <a:rPr lang="cs-CZ" sz="2400" dirty="0">
                <a:solidFill>
                  <a:prstClr val="black"/>
                </a:solidFill>
              </a:rPr>
              <a:t> polypů, sasanek, červů a sumek</a:t>
            </a:r>
          </a:p>
          <a:p>
            <a:pPr lvl="0"/>
            <a:r>
              <a:rPr lang="cs-CZ" sz="2400" dirty="0">
                <a:solidFill>
                  <a:prstClr val="black"/>
                </a:solidFill>
              </a:rPr>
              <a:t>Oddělení různých kousku těla, které se vyvíjí na </a:t>
            </a:r>
            <a:r>
              <a:rPr lang="cs-CZ" sz="2400" dirty="0" err="1">
                <a:solidFill>
                  <a:prstClr val="black"/>
                </a:solidFill>
              </a:rPr>
              <a:t>dceřinné</a:t>
            </a:r>
            <a:r>
              <a:rPr lang="cs-CZ" sz="2400" dirty="0">
                <a:solidFill>
                  <a:prstClr val="black"/>
                </a:solidFill>
              </a:rPr>
              <a:t> jedince</a:t>
            </a:r>
          </a:p>
          <a:p>
            <a:pPr lvl="0"/>
            <a:r>
              <a:rPr lang="cs-CZ" sz="2400" b="1" dirty="0">
                <a:solidFill>
                  <a:srgbClr val="0070C0"/>
                </a:solidFill>
              </a:rPr>
              <a:t>Fragmentace červů </a:t>
            </a:r>
            <a:r>
              <a:rPr lang="cs-CZ" sz="2400" dirty="0">
                <a:solidFill>
                  <a:prstClr val="black"/>
                </a:solidFill>
              </a:rPr>
              <a:t>– mateřský jedinec zachovává jen krátký přední díl</a:t>
            </a:r>
          </a:p>
          <a:p>
            <a:pPr lvl="0"/>
            <a:r>
              <a:rPr lang="cs-CZ" sz="2400" dirty="0">
                <a:solidFill>
                  <a:prstClr val="black"/>
                </a:solidFill>
              </a:rPr>
              <a:t>Zbývající část se rozpadá na velký počet fragmentů, které dorůstají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5CF7F1C-7883-46B9-97A7-AB01DB8B4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194" y="956908"/>
            <a:ext cx="3651821" cy="37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25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107842" y="285533"/>
            <a:ext cx="5976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</a:rPr>
              <a:t>Pohlavní (sexuální) rozmnožování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49255" y="1108205"/>
            <a:ext cx="102822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Pohlavní proces </a:t>
            </a:r>
            <a:r>
              <a:rPr lang="cs-CZ" sz="2400" dirty="0"/>
              <a:t>(vývoj, diferenciace a splývání pohlavních buněk) probíhá meiotickým dělením, splývání jádra spermie s jádrem vajíčka je rekombinace genotypu příslušného druhu, zvýšení schopnosti přizpůsobení se změnám životního prostředí.</a:t>
            </a:r>
          </a:p>
          <a:p>
            <a:r>
              <a:rPr lang="cs-CZ" sz="2400" dirty="0"/>
              <a:t>U prvoků – </a:t>
            </a:r>
            <a:r>
              <a:rPr lang="cs-CZ" sz="2400" b="1" dirty="0" err="1">
                <a:solidFill>
                  <a:srgbClr val="00B0F0"/>
                </a:solidFill>
              </a:rPr>
              <a:t>hologamie</a:t>
            </a:r>
            <a:r>
              <a:rPr lang="cs-CZ" sz="2400" dirty="0"/>
              <a:t> - splývání celých těl prvoků</a:t>
            </a:r>
          </a:p>
          <a:p>
            <a:r>
              <a:rPr lang="cs-CZ" sz="2400" b="1" dirty="0" err="1">
                <a:solidFill>
                  <a:srgbClr val="00B0F0"/>
                </a:solidFill>
              </a:rPr>
              <a:t>merogamie</a:t>
            </a:r>
            <a:r>
              <a:rPr lang="cs-CZ" sz="2400" dirty="0"/>
              <a:t> – splývání gamet vzniklé mnohonásobným rozpadem mateřských buněk, ve kterých se několikrát rozdělilo jádro</a:t>
            </a:r>
          </a:p>
          <a:p>
            <a:r>
              <a:rPr lang="cs-CZ" sz="2400" b="1" dirty="0">
                <a:solidFill>
                  <a:srgbClr val="00B0F0"/>
                </a:solidFill>
              </a:rPr>
              <a:t>oogamie</a:t>
            </a:r>
            <a:r>
              <a:rPr lang="cs-CZ" sz="2400" dirty="0"/>
              <a:t> – splývání diferencovaných pohlavních buněk</a:t>
            </a:r>
          </a:p>
          <a:p>
            <a:r>
              <a:rPr lang="cs-CZ" sz="2400" b="1" dirty="0">
                <a:solidFill>
                  <a:srgbClr val="FFC000"/>
                </a:solidFill>
              </a:rPr>
              <a:t>Splývání na základě odlišnosti gamet </a:t>
            </a:r>
          </a:p>
          <a:p>
            <a:r>
              <a:rPr lang="cs-CZ" sz="2400" dirty="0"/>
              <a:t>– gamety stejného tvaru i funkce – </a:t>
            </a:r>
            <a:r>
              <a:rPr lang="cs-CZ" sz="2400" b="1" dirty="0">
                <a:solidFill>
                  <a:srgbClr val="00B0F0"/>
                </a:solidFill>
              </a:rPr>
              <a:t>izogamie</a:t>
            </a:r>
          </a:p>
          <a:p>
            <a:r>
              <a:rPr lang="cs-CZ" sz="2400" dirty="0"/>
              <a:t>– gamety podle odlišnosti funkce pohyblivosti – </a:t>
            </a:r>
            <a:r>
              <a:rPr lang="cs-CZ" sz="2400" b="1" dirty="0">
                <a:solidFill>
                  <a:srgbClr val="00B0F0"/>
                </a:solidFill>
              </a:rPr>
              <a:t>fyziologická anizogamie</a:t>
            </a:r>
          </a:p>
          <a:p>
            <a:r>
              <a:rPr lang="cs-CZ" sz="2400" dirty="0"/>
              <a:t>– gamety podle odlišnosti funkční i morfologické (samčí menší a pohyblivější </a:t>
            </a:r>
            <a:r>
              <a:rPr lang="cs-CZ" sz="2400" dirty="0" err="1">
                <a:solidFill>
                  <a:srgbClr val="0070C0"/>
                </a:solidFill>
              </a:rPr>
              <a:t>androgamety</a:t>
            </a:r>
            <a:r>
              <a:rPr lang="cs-CZ" sz="2400" dirty="0"/>
              <a:t>, samičí </a:t>
            </a:r>
            <a:r>
              <a:rPr lang="cs-CZ" sz="2400" dirty="0">
                <a:solidFill>
                  <a:srgbClr val="0070C0"/>
                </a:solidFill>
              </a:rPr>
              <a:t>makrogamety) – </a:t>
            </a:r>
            <a:r>
              <a:rPr lang="cs-CZ" sz="2400" b="1" dirty="0">
                <a:solidFill>
                  <a:srgbClr val="0070C0"/>
                </a:solidFill>
              </a:rPr>
              <a:t>morfologická anizogamie</a:t>
            </a:r>
          </a:p>
          <a:p>
            <a:r>
              <a:rPr lang="cs-CZ" sz="2400" b="1" dirty="0">
                <a:solidFill>
                  <a:srgbClr val="FFC000"/>
                </a:solidFill>
              </a:rPr>
              <a:t>Př. Nálevníci- </a:t>
            </a:r>
            <a:r>
              <a:rPr lang="cs-CZ" sz="2400" dirty="0"/>
              <a:t>spojení dvou jedinců a výměna redukovaných generativních jader  </a:t>
            </a:r>
            <a:r>
              <a:rPr lang="cs-CZ" sz="2400" b="1" dirty="0">
                <a:solidFill>
                  <a:srgbClr val="0070C0"/>
                </a:solidFill>
              </a:rPr>
              <a:t>- Konjugace</a:t>
            </a:r>
          </a:p>
        </p:txBody>
      </p:sp>
    </p:spTree>
    <p:extLst>
      <p:ext uri="{BB962C8B-B14F-4D97-AF65-F5344CB8AC3E}">
        <p14:creationId xmlns:p14="http://schemas.microsoft.com/office/powerpoint/2010/main" val="3213544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" y="647496"/>
            <a:ext cx="7641762" cy="8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8269224" y="693353"/>
            <a:ext cx="35798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b="1" dirty="0">
                <a:solidFill>
                  <a:srgbClr val="0070C0"/>
                </a:solidFill>
                <a:latin typeface="Arial" panose="020B0604020202020204" pitchFamily="34" charset="0"/>
              </a:rPr>
              <a:t>Pohlavní rozmnožování</a:t>
            </a:r>
          </a:p>
          <a:p>
            <a:endParaRPr lang="cs-CZ" dirty="0"/>
          </a:p>
          <a:p>
            <a:r>
              <a:rPr lang="cs-CZ" dirty="0"/>
              <a:t>Př. nálevníci- spojení dvou jedinců a výměna generativních jader  - </a:t>
            </a:r>
            <a:r>
              <a:rPr lang="cs-CZ" b="1" dirty="0">
                <a:solidFill>
                  <a:srgbClr val="0070C0"/>
                </a:solidFill>
              </a:rPr>
              <a:t>Konjugace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935678" y="89664"/>
            <a:ext cx="5145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První a druhé zrací dělení </a:t>
            </a:r>
            <a:r>
              <a:rPr lang="cs-CZ" sz="2400" dirty="0" err="1"/>
              <a:t>generat</a:t>
            </a:r>
            <a:r>
              <a:rPr lang="cs-CZ" sz="2400" dirty="0"/>
              <a:t>. jádra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31022" y="2909344"/>
            <a:ext cx="950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Vznik 4 </a:t>
            </a:r>
            <a:r>
              <a:rPr lang="cs-CZ" sz="1400" dirty="0" err="1"/>
              <a:t>hapl</a:t>
            </a:r>
            <a:r>
              <a:rPr lang="cs-CZ" sz="1400" dirty="0"/>
              <a:t>. jader, 3 zanikají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822825" y="2447679"/>
            <a:ext cx="4169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Samčí jádro proniká </a:t>
            </a:r>
            <a:r>
              <a:rPr lang="cs-CZ" sz="1400" dirty="0" err="1"/>
              <a:t>cytostomem</a:t>
            </a:r>
            <a:r>
              <a:rPr lang="cs-CZ" sz="1400" dirty="0"/>
              <a:t> do partnerské buňky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0" y="4632096"/>
            <a:ext cx="1200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samčí jádro se samičím jádrem partnera splyne (konjugace)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755422" y="4324319"/>
            <a:ext cx="3694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/>
              <a:t>Konjuganti</a:t>
            </a:r>
            <a:r>
              <a:rPr lang="cs-CZ" sz="1400" dirty="0"/>
              <a:t> se rozcházejí a jádro se mitoticky dělí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267450" y="5076825"/>
            <a:ext cx="2570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vzniká nové veget. a </a:t>
            </a:r>
            <a:r>
              <a:rPr lang="cs-CZ" sz="1400" dirty="0" err="1"/>
              <a:t>gener</a:t>
            </a:r>
            <a:r>
              <a:rPr lang="cs-CZ" sz="1400" dirty="0"/>
              <a:t>. jádro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950027" y="628134"/>
            <a:ext cx="2110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setkání dvou jedinců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314700" y="628134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gener</a:t>
            </a:r>
            <a:r>
              <a:rPr lang="cs-CZ" dirty="0"/>
              <a:t>. jádro se dělí  2x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755421" y="2492655"/>
            <a:ext cx="1805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Jádro se mitoticky dělí</a:t>
            </a:r>
          </a:p>
        </p:txBody>
      </p:sp>
    </p:spTree>
    <p:extLst>
      <p:ext uri="{BB962C8B-B14F-4D97-AF65-F5344CB8AC3E}">
        <p14:creationId xmlns:p14="http://schemas.microsoft.com/office/powerpoint/2010/main" val="2836306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Pajdak\obec zool\moje prednasky\Embryologie 1\schema spermatogene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0" y="160887"/>
            <a:ext cx="4746275" cy="660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736925" y="2603685"/>
            <a:ext cx="725664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Spermatogonie:</a:t>
            </a:r>
            <a:endParaRPr lang="cs-CZ" sz="2000" dirty="0"/>
          </a:p>
          <a:p>
            <a:r>
              <a:rPr lang="cs-CZ" sz="2000" dirty="0"/>
              <a:t>-nasedají na L </a:t>
            </a:r>
            <a:r>
              <a:rPr lang="cs-CZ" sz="2000" dirty="0" err="1"/>
              <a:t>zárodečnBého</a:t>
            </a:r>
            <a:r>
              <a:rPr lang="cs-CZ" sz="2000" dirty="0"/>
              <a:t> epitelu </a:t>
            </a:r>
          </a:p>
          <a:p>
            <a:r>
              <a:rPr lang="cs-CZ" sz="2000" dirty="0"/>
              <a:t>-malé, okrouhlé buňky</a:t>
            </a:r>
          </a:p>
          <a:p>
            <a:r>
              <a:rPr lang="cs-CZ" sz="2000" dirty="0"/>
              <a:t>-jediný typ buněk, který se vyskytuje i před pubertou</a:t>
            </a:r>
          </a:p>
          <a:p>
            <a:r>
              <a:rPr lang="cs-CZ" sz="2000" dirty="0"/>
              <a:t>-před dělením - diploidní (2n), počet chromozómů -46</a:t>
            </a:r>
          </a:p>
          <a:p>
            <a:endParaRPr lang="cs-CZ" sz="2000" dirty="0"/>
          </a:p>
          <a:p>
            <a:r>
              <a:rPr lang="cs-CZ" sz="2000" b="1" dirty="0"/>
              <a:t>Po pubertě: </a:t>
            </a:r>
            <a:r>
              <a:rPr lang="cs-CZ" sz="2000" dirty="0"/>
              <a:t>začíná plynulá spermatogeneze, během </a:t>
            </a:r>
            <a:r>
              <a:rPr lang="cs-CZ" sz="2000" dirty="0" err="1"/>
              <a:t>buň</a:t>
            </a:r>
            <a:r>
              <a:rPr lang="cs-CZ" sz="2000" dirty="0"/>
              <a:t> cyklu se postupně diferencují 3 typy spermatogonií.</a:t>
            </a:r>
          </a:p>
          <a:p>
            <a:r>
              <a:rPr lang="cs-CZ" sz="2000" dirty="0"/>
              <a:t>•Spermatogonie A –tmavá, dočasně </a:t>
            </a:r>
            <a:r>
              <a:rPr lang="cs-CZ" sz="2000" dirty="0" err="1"/>
              <a:t>neproliferující</a:t>
            </a:r>
            <a:r>
              <a:rPr lang="cs-CZ" sz="2000" dirty="0"/>
              <a:t>, rezervní funkce</a:t>
            </a:r>
          </a:p>
          <a:p>
            <a:r>
              <a:rPr lang="cs-CZ" sz="2000" dirty="0"/>
              <a:t>•Spermatogonie A –světlá, pokračuje v proliferaci, opakovaně BC, udržuje se konstantní populace těchto buněk v zárodečném epitelu</a:t>
            </a:r>
          </a:p>
          <a:p>
            <a:r>
              <a:rPr lang="cs-CZ" sz="2000" dirty="0"/>
              <a:t>•Spermatogonie B–zahajuje diferenciaci, vyčlení se z BC a zahajuje </a:t>
            </a:r>
            <a:r>
              <a:rPr lang="cs-CZ" sz="2000" b="1" dirty="0"/>
              <a:t>SPERMATOGENEZI.</a:t>
            </a:r>
          </a:p>
        </p:txBody>
      </p:sp>
      <p:sp>
        <p:nvSpPr>
          <p:cNvPr id="4" name="Obdélník 3"/>
          <p:cNvSpPr/>
          <p:nvPr/>
        </p:nvSpPr>
        <p:spPr>
          <a:xfrm>
            <a:off x="4746275" y="108190"/>
            <a:ext cx="69628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VÝVOJ SPERMIÍ (spermatogeneze)</a:t>
            </a:r>
            <a:endParaRPr lang="cs-CZ" sz="2000" dirty="0"/>
          </a:p>
          <a:p>
            <a:r>
              <a:rPr lang="cs-CZ" sz="2000" dirty="0"/>
              <a:t>Vývoj od nediferencované spermatogonie po zralou spermii (cca 64 dní), závislost na testosteronu</a:t>
            </a:r>
          </a:p>
          <a:p>
            <a:r>
              <a:rPr lang="cs-CZ" sz="2000" b="1" dirty="0"/>
              <a:t>Fáze:</a:t>
            </a:r>
            <a:endParaRPr lang="cs-CZ" sz="2000" dirty="0"/>
          </a:p>
          <a:p>
            <a:r>
              <a:rPr lang="cs-CZ" sz="2000" dirty="0"/>
              <a:t>•</a:t>
            </a:r>
            <a:r>
              <a:rPr lang="cs-CZ" sz="2000" b="1" dirty="0" err="1"/>
              <a:t>Spermatocytogeneze</a:t>
            </a:r>
            <a:r>
              <a:rPr lang="cs-CZ" sz="2000" dirty="0"/>
              <a:t>–od spermatogonií přes primární a sekundární spermatocyty po spermatidy</a:t>
            </a:r>
          </a:p>
          <a:p>
            <a:r>
              <a:rPr lang="cs-CZ" sz="2000" dirty="0"/>
              <a:t>•</a:t>
            </a:r>
            <a:r>
              <a:rPr lang="cs-CZ" sz="2000" b="1" dirty="0" err="1"/>
              <a:t>Spermatohistogeneze</a:t>
            </a:r>
            <a:r>
              <a:rPr lang="cs-CZ" sz="2000" b="1" dirty="0"/>
              <a:t> (spermiogeneze)</a:t>
            </a:r>
            <a:r>
              <a:rPr lang="cs-CZ" sz="2000" dirty="0"/>
              <a:t>–diferenciace spermatid ve zralé spermie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C9BB09D-2495-49E4-BD46-FE1A67CC3AF3}"/>
              </a:ext>
            </a:extLst>
          </p:cNvPr>
          <p:cNvSpPr txBox="1"/>
          <p:nvPr/>
        </p:nvSpPr>
        <p:spPr>
          <a:xfrm>
            <a:off x="2373137" y="2910967"/>
            <a:ext cx="2571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První zrací dělení -meióza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6E6A085-889F-4D71-8F1E-8202912164DD}"/>
              </a:ext>
            </a:extLst>
          </p:cNvPr>
          <p:cNvSpPr txBox="1"/>
          <p:nvPr/>
        </p:nvSpPr>
        <p:spPr>
          <a:xfrm>
            <a:off x="2106712" y="3701988"/>
            <a:ext cx="273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Druhé zrací dělení - mitóza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97EA263-77DB-4E38-B1DB-46048121F6BD}"/>
              </a:ext>
            </a:extLst>
          </p:cNvPr>
          <p:cNvSpPr txBox="1"/>
          <p:nvPr/>
        </p:nvSpPr>
        <p:spPr>
          <a:xfrm>
            <a:off x="1402672" y="2776893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2n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79BAC3C-C121-49C0-8F82-CC546258F21B}"/>
              </a:ext>
            </a:extLst>
          </p:cNvPr>
          <p:cNvSpPr txBox="1"/>
          <p:nvPr/>
        </p:nvSpPr>
        <p:spPr>
          <a:xfrm>
            <a:off x="1307935" y="346519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D1524CA-E7D7-4E53-BAA3-F434958D5666}"/>
              </a:ext>
            </a:extLst>
          </p:cNvPr>
          <p:cNvSpPr txBox="1"/>
          <p:nvPr/>
        </p:nvSpPr>
        <p:spPr>
          <a:xfrm>
            <a:off x="1096178" y="424437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715523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30297"/>
            <a:ext cx="4235842" cy="643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749553" y="1171853"/>
            <a:ext cx="626809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SPERMATOCYTOGENEZE</a:t>
            </a:r>
            <a:endParaRPr lang="cs-CZ" sz="2000" dirty="0"/>
          </a:p>
          <a:p>
            <a:r>
              <a:rPr lang="cs-CZ" sz="2000" dirty="0"/>
              <a:t>Rozmnožování buněk mitoticky a meioticky až při prvním zracím dělení</a:t>
            </a:r>
          </a:p>
          <a:p>
            <a:r>
              <a:rPr lang="cs-CZ" sz="2000" b="1" dirty="0">
                <a:solidFill>
                  <a:schemeClr val="accent1">
                    <a:lumMod val="50000"/>
                  </a:schemeClr>
                </a:solidFill>
              </a:rPr>
              <a:t>1.Perioda rozmnožování</a:t>
            </a:r>
            <a:endParaRPr lang="cs-CZ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sz="2000" dirty="0"/>
          </a:p>
          <a:p>
            <a:r>
              <a:rPr lang="cs-CZ" sz="2000" dirty="0"/>
              <a:t>Ve stádiu spermatogonie, intenzivní mitotické dělení, přes 2 typy spermatogonií A, spermatogonie B –zahajují vlastní proces spermatogeneze</a:t>
            </a:r>
          </a:p>
          <a:p>
            <a:r>
              <a:rPr lang="cs-CZ" sz="2000" b="1" dirty="0">
                <a:solidFill>
                  <a:schemeClr val="accent1">
                    <a:lumMod val="50000"/>
                  </a:schemeClr>
                </a:solidFill>
              </a:rPr>
              <a:t>2. Perioda růstu</a:t>
            </a:r>
            <a:endParaRPr lang="cs-CZ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sz="2000" dirty="0"/>
          </a:p>
          <a:p>
            <a:r>
              <a:rPr lang="cs-CZ" sz="2000" dirty="0"/>
              <a:t>Spermatogonie B – dlouhá S - fáze BC, diferenciace na: </a:t>
            </a:r>
          </a:p>
        </p:txBody>
      </p:sp>
      <p:sp>
        <p:nvSpPr>
          <p:cNvPr id="3" name="Obdélník 2"/>
          <p:cNvSpPr/>
          <p:nvPr/>
        </p:nvSpPr>
        <p:spPr>
          <a:xfrm>
            <a:off x="5010541" y="4658817"/>
            <a:ext cx="6483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Primární spermatocyt:</a:t>
            </a:r>
            <a:endParaRPr lang="cs-CZ" sz="2000" dirty="0"/>
          </a:p>
          <a:p>
            <a:r>
              <a:rPr lang="cs-CZ" sz="2000" dirty="0"/>
              <a:t>-největší buňky zárodečného epitelu, blíž k </a:t>
            </a:r>
            <a:r>
              <a:rPr lang="cs-CZ" sz="2000" dirty="0" err="1"/>
              <a:t>luminu</a:t>
            </a:r>
            <a:r>
              <a:rPr lang="cs-CZ" sz="2000" dirty="0"/>
              <a:t>, nad spermatogoniemi</a:t>
            </a:r>
          </a:p>
          <a:p>
            <a:r>
              <a:rPr lang="cs-CZ" sz="2000" dirty="0"/>
              <a:t>-diploidní sada chromozómů 46, </a:t>
            </a:r>
          </a:p>
          <a:p>
            <a:r>
              <a:rPr lang="cs-CZ" sz="2000" dirty="0"/>
              <a:t>-velké okrouhlé jádro s tmavými proužky heterochromatinu (smotaná nit)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C035A37-7EC8-41FC-B2A4-7EBBAEB5406E}"/>
              </a:ext>
            </a:extLst>
          </p:cNvPr>
          <p:cNvSpPr txBox="1"/>
          <p:nvPr/>
        </p:nvSpPr>
        <p:spPr>
          <a:xfrm>
            <a:off x="4660777" y="230297"/>
            <a:ext cx="7412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4 fáze </a:t>
            </a:r>
            <a:r>
              <a:rPr lang="cs-CZ" sz="2400" dirty="0" err="1">
                <a:solidFill>
                  <a:srgbClr val="FF0000"/>
                </a:solidFill>
              </a:rPr>
              <a:t>spermatocytogeneze</a:t>
            </a:r>
            <a:r>
              <a:rPr lang="cs-CZ" sz="2400" dirty="0">
                <a:solidFill>
                  <a:srgbClr val="FF0000"/>
                </a:solidFill>
              </a:rPr>
              <a:t>: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1.Perioda rozmnožování </a:t>
            </a:r>
          </a:p>
          <a:p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2. Perioda růstu 3. První zrací dělení 4. Druhé zrací dělení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4984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03761" y="563543"/>
            <a:ext cx="717269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REPRODUKČNÍ SOUSTAVA</a:t>
            </a:r>
          </a:p>
          <a:p>
            <a:r>
              <a:rPr lang="cs-CZ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Funkce rozmnožovací soustavy: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Reprodukce organismu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Zachování živočišného druhu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Není nezbytná pro existenci jedince </a:t>
            </a:r>
          </a:p>
          <a:p>
            <a:r>
              <a:rPr lang="cs-CZ" sz="2000" b="1" dirty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Rozmnožování</a:t>
            </a:r>
          </a:p>
          <a:p>
            <a:r>
              <a:rPr lang="cs-CZ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Nepohlavní (asexuální)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Netvoří se specializované pohlavní buňky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Nový jedinec z buněk mateřského jedince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Procesy založené na schopnostech regenerace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Rychlý způsob rozmnožování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Za příznivých podmínek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Rychlé zvýšení počtu jedinců druhu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Může zůstat součástí cyklu </a:t>
            </a:r>
          </a:p>
          <a:p>
            <a:r>
              <a:rPr lang="cs-CZ" sz="2000" dirty="0">
                <a:latin typeface="Arial" panose="020B0604020202020204" pitchFamily="34" charset="0"/>
              </a:rPr>
              <a:t>S</a:t>
            </a:r>
            <a:r>
              <a:rPr lang="cs-CZ" sz="2000" dirty="0">
                <a:effectLst/>
                <a:latin typeface="Arial" panose="020B0604020202020204" pitchFamily="34" charset="0"/>
              </a:rPr>
              <a:t>třídání s pohlavním rozmnožováním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Při nepříznivých podmínkách možnost tvorby cyst</a:t>
            </a:r>
          </a:p>
          <a:p>
            <a:r>
              <a:rPr lang="cs-CZ" sz="2000" b="1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Nevýhoda:</a:t>
            </a:r>
            <a:r>
              <a:rPr lang="cs-CZ" sz="2000" b="1" dirty="0">
                <a:effectLst/>
                <a:latin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</a:rPr>
              <a:t>geneticky uniformní potomstvo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Neschopnost adaptace na dlouhodobou změnu životních podmínek</a:t>
            </a:r>
          </a:p>
        </p:txBody>
      </p:sp>
      <p:sp>
        <p:nvSpPr>
          <p:cNvPr id="3" name="Obdélník 2"/>
          <p:cNvSpPr/>
          <p:nvPr/>
        </p:nvSpPr>
        <p:spPr>
          <a:xfrm>
            <a:off x="6096000" y="181943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Arial" panose="020B0604020202020204" pitchFamily="34" charset="0"/>
              </a:rPr>
              <a:t>Pohlavní (sexuální)</a:t>
            </a:r>
          </a:p>
          <a:p>
            <a:r>
              <a:rPr lang="cs-CZ" sz="2000" dirty="0">
                <a:latin typeface="Arial" panose="020B0604020202020204" pitchFamily="34" charset="0"/>
              </a:rPr>
              <a:t>Širší genetická variabilita</a:t>
            </a:r>
          </a:p>
          <a:p>
            <a:r>
              <a:rPr lang="cs-CZ" sz="2000" dirty="0">
                <a:latin typeface="Arial" panose="020B0604020202020204" pitchFamily="34" charset="0"/>
              </a:rPr>
              <a:t>Při změně podmínek přežije aspoň část populace</a:t>
            </a:r>
          </a:p>
          <a:p>
            <a:r>
              <a:rPr lang="cs-CZ" sz="2000" dirty="0">
                <a:latin typeface="Arial" panose="020B0604020202020204" pitchFamily="34" charset="0"/>
              </a:rPr>
              <a:t>Energeticky náročný proces</a:t>
            </a:r>
          </a:p>
        </p:txBody>
      </p:sp>
    </p:spTree>
    <p:extLst>
      <p:ext uri="{BB962C8B-B14F-4D97-AF65-F5344CB8AC3E}">
        <p14:creationId xmlns:p14="http://schemas.microsoft.com/office/powerpoint/2010/main" val="3833410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39387" y="399088"/>
            <a:ext cx="1109155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3. První zrací dělení (</a:t>
            </a:r>
            <a:r>
              <a:rPr lang="cs-CZ" sz="2400" b="1" dirty="0" err="1">
                <a:solidFill>
                  <a:schemeClr val="accent1">
                    <a:lumMod val="50000"/>
                  </a:schemeClr>
                </a:solidFill>
              </a:rPr>
              <a:t>meiotické-primární</a:t>
            </a: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 spermatocyt 46 chromozomů)</a:t>
            </a:r>
            <a:endParaRPr lang="cs-CZ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z="2400" dirty="0">
                <a:solidFill>
                  <a:srgbClr val="FF0000"/>
                </a:solidFill>
              </a:rPr>
              <a:t>Profáze I</a:t>
            </a:r>
            <a:r>
              <a:rPr lang="cs-CZ" sz="2400" dirty="0"/>
              <a:t>:</a:t>
            </a:r>
          </a:p>
          <a:p>
            <a:r>
              <a:rPr lang="cs-CZ" sz="2400" i="1" dirty="0" err="1">
                <a:solidFill>
                  <a:srgbClr val="0070C0"/>
                </a:solidFill>
              </a:rPr>
              <a:t>Leptotenní</a:t>
            </a:r>
            <a:r>
              <a:rPr lang="cs-CZ" sz="2400" i="1" dirty="0">
                <a:solidFill>
                  <a:srgbClr val="0070C0"/>
                </a:solidFill>
              </a:rPr>
              <a:t>–</a:t>
            </a:r>
            <a:r>
              <a:rPr lang="cs-CZ" sz="2400" i="1" dirty="0"/>
              <a:t>diferenciace chromozómů</a:t>
            </a:r>
            <a:endParaRPr lang="cs-CZ" sz="2400" dirty="0"/>
          </a:p>
          <a:p>
            <a:r>
              <a:rPr lang="cs-CZ" sz="2400" i="1" dirty="0">
                <a:solidFill>
                  <a:srgbClr val="0070C0"/>
                </a:solidFill>
              </a:rPr>
              <a:t>Zygotenní</a:t>
            </a:r>
            <a:r>
              <a:rPr lang="cs-CZ" sz="2400" dirty="0"/>
              <a:t>–chromozómy tvoří homologní páry, </a:t>
            </a:r>
            <a:r>
              <a:rPr lang="cs-CZ" sz="2400" dirty="0" err="1"/>
              <a:t>bivalenty</a:t>
            </a:r>
            <a:endParaRPr lang="cs-CZ" sz="2400" dirty="0"/>
          </a:p>
          <a:p>
            <a:r>
              <a:rPr lang="cs-CZ" sz="2400" i="1" dirty="0" err="1">
                <a:solidFill>
                  <a:srgbClr val="0070C0"/>
                </a:solidFill>
              </a:rPr>
              <a:t>Pachytenní</a:t>
            </a:r>
            <a:r>
              <a:rPr lang="cs-CZ" sz="2400" dirty="0"/>
              <a:t>–chromozómy se zkracují a ztlušťují, tetrády (4 chromatidové útvary), vznik chiazmat, „crossing-over“</a:t>
            </a:r>
          </a:p>
          <a:p>
            <a:r>
              <a:rPr lang="cs-CZ" sz="2400" i="1" dirty="0">
                <a:solidFill>
                  <a:srgbClr val="0070C0"/>
                </a:solidFill>
              </a:rPr>
              <a:t>Diplotenní</a:t>
            </a:r>
            <a:r>
              <a:rPr lang="cs-CZ" sz="2400" dirty="0"/>
              <a:t>–oddalování chromozómů</a:t>
            </a:r>
          </a:p>
          <a:p>
            <a:r>
              <a:rPr lang="cs-CZ" sz="2400" i="1" dirty="0">
                <a:solidFill>
                  <a:srgbClr val="0070C0"/>
                </a:solidFill>
              </a:rPr>
              <a:t>Diakineze </a:t>
            </a:r>
            <a:r>
              <a:rPr lang="cs-CZ" sz="2400" dirty="0"/>
              <a:t>–rozchod homologních chromozómů, </a:t>
            </a:r>
            <a:r>
              <a:rPr lang="cs-CZ" sz="2400" dirty="0" err="1"/>
              <a:t>terminalizace</a:t>
            </a:r>
            <a:r>
              <a:rPr lang="cs-CZ" sz="2400" dirty="0"/>
              <a:t> chiazmat</a:t>
            </a:r>
          </a:p>
          <a:p>
            <a:r>
              <a:rPr lang="cs-CZ" sz="2400" dirty="0">
                <a:solidFill>
                  <a:srgbClr val="FF0000"/>
                </a:solidFill>
              </a:rPr>
              <a:t>Metafáze I</a:t>
            </a:r>
            <a:r>
              <a:rPr lang="cs-CZ" sz="2400" dirty="0"/>
              <a:t>: chromozomové páry se připojují na vlákna vřeténka</a:t>
            </a:r>
          </a:p>
          <a:p>
            <a:r>
              <a:rPr lang="cs-CZ" sz="2400" dirty="0">
                <a:solidFill>
                  <a:srgbClr val="FF0000"/>
                </a:solidFill>
              </a:rPr>
              <a:t>Anafáze I</a:t>
            </a:r>
            <a:r>
              <a:rPr lang="cs-CZ" sz="2400" dirty="0"/>
              <a:t>: ch. páry putují k pólům, chromatidy v každém chromozómu zůstávají spojené</a:t>
            </a:r>
          </a:p>
          <a:p>
            <a:r>
              <a:rPr lang="cs-CZ" sz="2400" dirty="0">
                <a:solidFill>
                  <a:srgbClr val="FF0000"/>
                </a:solidFill>
              </a:rPr>
              <a:t>Telofáze I</a:t>
            </a:r>
            <a:r>
              <a:rPr lang="cs-CZ" sz="2400" dirty="0"/>
              <a:t>: haploidní sady ch. se oddělují a buňka se rozdělí na 2 sekundární spermatocyty (22 + X, 22 + Y)</a:t>
            </a:r>
          </a:p>
          <a:p>
            <a:r>
              <a:rPr lang="cs-CZ" sz="2400" b="1" dirty="0"/>
              <a:t>Sekundární spermatocyt:</a:t>
            </a:r>
            <a:endParaRPr lang="cs-CZ" sz="2400" dirty="0"/>
          </a:p>
          <a:p>
            <a:r>
              <a:rPr lang="cs-CZ" sz="2400" dirty="0"/>
              <a:t>-Produkt 1. meiotického dělení</a:t>
            </a:r>
          </a:p>
          <a:p>
            <a:r>
              <a:rPr lang="cs-CZ" sz="2400" dirty="0"/>
              <a:t>-po vzniku hned zahajuje 2. meiotické dělení</a:t>
            </a:r>
          </a:p>
          <a:p>
            <a:r>
              <a:rPr lang="cs-CZ" sz="2400" dirty="0"/>
              <a:t>-cca poloviční než primární spermatocyt (46)</a:t>
            </a:r>
          </a:p>
          <a:p>
            <a:r>
              <a:rPr lang="cs-CZ" sz="2400" dirty="0"/>
              <a:t>-Haploidní 23</a:t>
            </a:r>
          </a:p>
        </p:txBody>
      </p:sp>
    </p:spTree>
    <p:extLst>
      <p:ext uri="{BB962C8B-B14F-4D97-AF65-F5344CB8AC3E}">
        <p14:creationId xmlns:p14="http://schemas.microsoft.com/office/powerpoint/2010/main" val="1033107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05" y="-1"/>
            <a:ext cx="5648696" cy="680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0" y="344500"/>
            <a:ext cx="677859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4. Druhé zrací dělení</a:t>
            </a:r>
            <a:endParaRPr lang="cs-CZ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z="2400" dirty="0"/>
              <a:t>Navazuje bezprostředně na předchozí, probíhá podobně jako mitóza</a:t>
            </a:r>
          </a:p>
          <a:p>
            <a:r>
              <a:rPr lang="cs-CZ" sz="2400" dirty="0"/>
              <a:t>Výsledek: </a:t>
            </a:r>
            <a:r>
              <a:rPr lang="cs-CZ" sz="2400" b="1" dirty="0"/>
              <a:t>4 spermatidy</a:t>
            </a:r>
            <a:endParaRPr lang="cs-CZ" sz="2400" dirty="0"/>
          </a:p>
          <a:p>
            <a:r>
              <a:rPr lang="es-ES" sz="2400" dirty="0"/>
              <a:t>-haploidní počet chromozómů (22+X, 22+Y, 22+X, 22+Y)</a:t>
            </a:r>
          </a:p>
          <a:p>
            <a:r>
              <a:rPr lang="cs-CZ" sz="2400" dirty="0"/>
              <a:t>-malé buňky, tmavá jádra, hodně heterochromatinu</a:t>
            </a:r>
          </a:p>
          <a:p>
            <a:endParaRPr lang="cs-CZ" sz="2400" dirty="0"/>
          </a:p>
          <a:p>
            <a:r>
              <a:rPr lang="cs-CZ" sz="2400" i="1" dirty="0"/>
              <a:t>!!! </a:t>
            </a:r>
            <a:r>
              <a:rPr lang="cs-CZ" sz="2400" i="1" dirty="0">
                <a:solidFill>
                  <a:srgbClr val="FF0000"/>
                </a:solidFill>
              </a:rPr>
              <a:t>během procesu diferenciace zárodečných buněk od spermatogonií až po spermatidy –tyto buněčné elementy spojeny </a:t>
            </a:r>
            <a:r>
              <a:rPr lang="cs-CZ" sz="2400" b="1" i="1" dirty="0">
                <a:solidFill>
                  <a:srgbClr val="FF0000"/>
                </a:solidFill>
              </a:rPr>
              <a:t>cytoplazmatickými můstky </a:t>
            </a:r>
            <a:r>
              <a:rPr lang="cs-CZ" sz="2400" dirty="0">
                <a:solidFill>
                  <a:srgbClr val="FF0000"/>
                </a:solidFill>
              </a:rPr>
              <a:t>(výměna informací a metabolitů mezi buňkami), </a:t>
            </a:r>
            <a:r>
              <a:rPr lang="cs-CZ" sz="2400" i="1" dirty="0">
                <a:solidFill>
                  <a:srgbClr val="FF0000"/>
                </a:solidFill>
              </a:rPr>
              <a:t>samostatné až spermie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41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4176" y="331290"/>
            <a:ext cx="430282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SPERMATOHISTOGENEZE (SPERMIOGENEZE)</a:t>
            </a:r>
            <a:endParaRPr lang="cs-CZ" sz="2400" dirty="0"/>
          </a:p>
          <a:p>
            <a:r>
              <a:rPr lang="cs-CZ" sz="2400" dirty="0"/>
              <a:t>-Buňky se již nedělí </a:t>
            </a:r>
          </a:p>
          <a:p>
            <a:r>
              <a:rPr lang="cs-CZ" sz="2400" dirty="0"/>
              <a:t>-Spermatidy se v blízkosti povrchu semenného kanálku diferencují na </a:t>
            </a:r>
            <a:r>
              <a:rPr lang="cs-CZ" sz="2400" b="1" dirty="0"/>
              <a:t>zralé spermie </a:t>
            </a:r>
            <a:r>
              <a:rPr lang="cs-CZ" sz="2400" dirty="0"/>
              <a:t>–ty se uvolňují do </a:t>
            </a:r>
            <a:r>
              <a:rPr lang="cs-CZ" sz="2400" dirty="0">
                <a:solidFill>
                  <a:srgbClr val="FF0000"/>
                </a:solidFill>
              </a:rPr>
              <a:t>semenotvorného kanálku</a:t>
            </a:r>
          </a:p>
          <a:p>
            <a:r>
              <a:rPr lang="cs-CZ" sz="2400" dirty="0"/>
              <a:t>-</a:t>
            </a:r>
            <a:r>
              <a:rPr lang="cs-CZ" sz="2400" b="1" dirty="0" err="1"/>
              <a:t>Sertoliho</a:t>
            </a:r>
            <a:r>
              <a:rPr lang="cs-CZ" sz="2400" b="1" dirty="0"/>
              <a:t> buňky </a:t>
            </a:r>
            <a:r>
              <a:rPr lang="cs-CZ" sz="2400" dirty="0" err="1"/>
              <a:t>dodávájí</a:t>
            </a:r>
            <a:r>
              <a:rPr lang="cs-CZ" sz="2400" dirty="0"/>
              <a:t> výživu</a:t>
            </a:r>
          </a:p>
          <a:p>
            <a:r>
              <a:rPr lang="cs-CZ" sz="2400" dirty="0"/>
              <a:t>-Změny tvaru a charakteru jádra, změny v cytoplasmě, vývoj bičíku, odstranění přebytečné cytoplazmy. Zralé spermie se uvolňují do dutiny semenného kanálku a odtud přes nadvarle pohlavními vývody ven</a:t>
            </a:r>
          </a:p>
          <a:p>
            <a:endParaRPr lang="cs-CZ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96" y="567837"/>
            <a:ext cx="7303370" cy="30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166804" y="3912321"/>
            <a:ext cx="1257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spermatida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321553" y="3826277"/>
            <a:ext cx="2553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Spermatozoid </a:t>
            </a:r>
          </a:p>
          <a:p>
            <a:r>
              <a:rPr lang="cs-CZ" dirty="0"/>
              <a:t>hlavička, krček, bičík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303325" y="146624"/>
            <a:ext cx="150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Vývoj spermie</a:t>
            </a:r>
          </a:p>
        </p:txBody>
      </p:sp>
    </p:spTree>
    <p:extLst>
      <p:ext uri="{BB962C8B-B14F-4D97-AF65-F5344CB8AC3E}">
        <p14:creationId xmlns:p14="http://schemas.microsoft.com/office/powerpoint/2010/main" val="2462896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736" y="366451"/>
            <a:ext cx="5232946" cy="28351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50532" y="352256"/>
            <a:ext cx="2074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Typy spermií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962" y="366451"/>
            <a:ext cx="2286627" cy="583157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83896" y="1150432"/>
            <a:ext cx="34599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Většinou bičíkaté, více jaderné hmoty, než cytoplasmy, hlavička – v ní jádro, v krčku mitochondrie,  dělící tělísko, ocásek jako bičík prvoků</a:t>
            </a:r>
          </a:p>
          <a:p>
            <a:r>
              <a:rPr lang="cs-CZ" sz="2400" b="1" dirty="0"/>
              <a:t>Plži</a:t>
            </a:r>
            <a:r>
              <a:rPr lang="cs-CZ" sz="2400" dirty="0"/>
              <a:t> – spermie typické – </a:t>
            </a:r>
            <a:r>
              <a:rPr lang="cs-CZ" sz="2400" dirty="0" err="1"/>
              <a:t>eupyrenní</a:t>
            </a:r>
            <a:r>
              <a:rPr lang="cs-CZ" sz="2400" dirty="0"/>
              <a:t>, </a:t>
            </a:r>
            <a:r>
              <a:rPr lang="cs-CZ" sz="2400" dirty="0" err="1"/>
              <a:t>oligopyrenní</a:t>
            </a:r>
            <a:r>
              <a:rPr lang="cs-CZ" sz="2400" dirty="0"/>
              <a:t> – velké, málo jaderné hmoty, </a:t>
            </a:r>
            <a:r>
              <a:rPr lang="cs-CZ" sz="2400" b="1" dirty="0"/>
              <a:t>více bičíků </a:t>
            </a:r>
            <a:r>
              <a:rPr lang="cs-CZ" sz="2400" dirty="0"/>
              <a:t>– slouží k přenosu pravých spermií k vaječným buňkám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697683" y="3294663"/>
            <a:ext cx="5047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Bezbičíkaté</a:t>
            </a:r>
            <a:r>
              <a:rPr lang="cs-CZ" sz="2000" dirty="0"/>
              <a:t> spermie – výbušné spermie </a:t>
            </a:r>
            <a:r>
              <a:rPr lang="cs-CZ" sz="2000" b="1" dirty="0"/>
              <a:t>korýšů </a:t>
            </a:r>
          </a:p>
          <a:p>
            <a:r>
              <a:rPr lang="cs-CZ" sz="2000" dirty="0"/>
              <a:t>– opatřené </a:t>
            </a:r>
            <a:r>
              <a:rPr lang="cs-CZ" sz="2000" dirty="0" err="1"/>
              <a:t>výrustky</a:t>
            </a:r>
            <a:r>
              <a:rPr lang="cs-CZ" sz="2000" dirty="0"/>
              <a:t> k přichycení na povrchu vajíčka, s mechanismem na </a:t>
            </a:r>
            <a:r>
              <a:rPr lang="cs-CZ" sz="2000" b="1" dirty="0"/>
              <a:t>vystřelení jádra </a:t>
            </a:r>
            <a:r>
              <a:rPr lang="cs-CZ" sz="2000" dirty="0"/>
              <a:t>do vaječné buňky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063936" y="514201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007864" y="544188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007864" y="561910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119891" y="1811044"/>
            <a:ext cx="98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škrkavka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220722" y="1899411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humr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8913540" y="1908281"/>
            <a:ext cx="110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perloočka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0235913" y="1899411"/>
            <a:ext cx="567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rak</a:t>
            </a:r>
          </a:p>
        </p:txBody>
      </p:sp>
    </p:spTree>
    <p:extLst>
      <p:ext uri="{BB962C8B-B14F-4D97-AF65-F5344CB8AC3E}">
        <p14:creationId xmlns:p14="http://schemas.microsoft.com/office/powerpoint/2010/main" val="2071770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Pajdak\obec zool\moje prednasky\Embryologie 1\schema oogene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08" y="155808"/>
            <a:ext cx="4055077" cy="575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985869" y="758749"/>
            <a:ext cx="80870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1. Perioda rozmnožování:</a:t>
            </a:r>
          </a:p>
          <a:p>
            <a:r>
              <a:rPr lang="cs-CZ" sz="2400" dirty="0"/>
              <a:t>Z primordiálních zárodečných buněk – </a:t>
            </a:r>
            <a:r>
              <a:rPr lang="cs-CZ" sz="2400" b="1" i="1" dirty="0" err="1">
                <a:solidFill>
                  <a:srgbClr val="0070C0"/>
                </a:solidFill>
              </a:rPr>
              <a:t>oogonie</a:t>
            </a:r>
            <a:r>
              <a:rPr lang="cs-CZ" sz="2400" dirty="0"/>
              <a:t>; množení mitotickým dělením</a:t>
            </a:r>
          </a:p>
          <a:p>
            <a:pPr lvl="0"/>
            <a:r>
              <a:rPr lang="cs-CZ" sz="2400" dirty="0"/>
              <a:t> u savců během prenatálního období - </a:t>
            </a:r>
            <a:r>
              <a:rPr lang="cs-CZ" sz="2400" dirty="0">
                <a:solidFill>
                  <a:prstClr val="black"/>
                </a:solidFill>
              </a:rPr>
              <a:t>v druhém trimestru</a:t>
            </a:r>
          </a:p>
          <a:p>
            <a:pPr lvl="0"/>
            <a:r>
              <a:rPr lang="cs-CZ" sz="2400" b="1" dirty="0">
                <a:solidFill>
                  <a:srgbClr val="0070C0"/>
                </a:solidFill>
              </a:rPr>
              <a:t>rozmnožovací fáze</a:t>
            </a:r>
            <a:r>
              <a:rPr lang="cs-CZ" sz="2400" dirty="0">
                <a:solidFill>
                  <a:prstClr val="black"/>
                </a:solidFill>
              </a:rPr>
              <a:t> – 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2.</a:t>
            </a:r>
            <a:r>
              <a:rPr lang="cs-CZ" sz="2400" dirty="0">
                <a:solidFill>
                  <a:prstClr val="black"/>
                </a:solidFill>
              </a:rPr>
              <a:t> </a:t>
            </a:r>
            <a:r>
              <a:rPr lang="cs-CZ" sz="2400" b="1" dirty="0">
                <a:solidFill>
                  <a:srgbClr val="0070C0"/>
                </a:solidFill>
              </a:rPr>
              <a:t>perioda růstu- </a:t>
            </a:r>
            <a:r>
              <a:rPr lang="cs-CZ" sz="2400" dirty="0"/>
              <a:t>až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dirty="0"/>
              <a:t>vznik konečného počtu </a:t>
            </a:r>
            <a:r>
              <a:rPr lang="cs-CZ" sz="2400" b="1" i="1" dirty="0">
                <a:solidFill>
                  <a:srgbClr val="00B0F0"/>
                </a:solidFill>
              </a:rPr>
              <a:t>primárních </a:t>
            </a:r>
            <a:r>
              <a:rPr lang="cs-CZ" sz="2400" b="1" i="1" dirty="0" err="1">
                <a:solidFill>
                  <a:srgbClr val="00B0F0"/>
                </a:solidFill>
              </a:rPr>
              <a:t>oocytů</a:t>
            </a:r>
            <a:r>
              <a:rPr lang="cs-CZ" sz="2400" b="1" i="1" dirty="0">
                <a:solidFill>
                  <a:srgbClr val="00B0F0"/>
                </a:solidFill>
              </a:rPr>
              <a:t> I. řádu </a:t>
            </a:r>
            <a:r>
              <a:rPr lang="cs-CZ" sz="2400" b="1" dirty="0">
                <a:solidFill>
                  <a:srgbClr val="00B0F0"/>
                </a:solidFill>
              </a:rPr>
              <a:t>+ folikulární buňky </a:t>
            </a:r>
            <a:r>
              <a:rPr lang="cs-CZ" sz="2400" dirty="0"/>
              <a:t>= </a:t>
            </a:r>
            <a:r>
              <a:rPr lang="cs-CZ" sz="2400" b="1" dirty="0"/>
              <a:t>primordiální folikuly</a:t>
            </a:r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•Doba pohlavního dospívání : Primární </a:t>
            </a:r>
            <a:r>
              <a:rPr lang="cs-CZ" sz="2400" dirty="0" err="1"/>
              <a:t>oocyty</a:t>
            </a:r>
            <a:r>
              <a:rPr lang="cs-CZ" sz="2400" dirty="0"/>
              <a:t> (zvětšení 10.000x)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262089" y="4714044"/>
            <a:ext cx="5565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Ootida</a:t>
            </a:r>
            <a:r>
              <a:rPr lang="cs-CZ" sz="2400" b="1" dirty="0"/>
              <a:t> </a:t>
            </a:r>
            <a:r>
              <a:rPr lang="cs-CZ" sz="2400" dirty="0"/>
              <a:t>má po dělení na povrchu tři malé pólové buňky, ty jsou vstřebávány na zralé vajíčko </a:t>
            </a:r>
            <a:r>
              <a:rPr lang="cs-CZ" sz="2400" b="1" dirty="0"/>
              <a:t>Ovum</a:t>
            </a:r>
            <a:r>
              <a:rPr lang="cs-CZ" sz="2400" dirty="0"/>
              <a:t> </a:t>
            </a:r>
          </a:p>
        </p:txBody>
      </p:sp>
      <p:sp>
        <p:nvSpPr>
          <p:cNvPr id="5" name="Obdélník 4"/>
          <p:cNvSpPr/>
          <p:nvPr/>
        </p:nvSpPr>
        <p:spPr>
          <a:xfrm>
            <a:off x="-69208" y="1486555"/>
            <a:ext cx="1666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dirty="0">
                <a:solidFill>
                  <a:prstClr val="black"/>
                </a:solidFill>
              </a:rPr>
              <a:t>Primární </a:t>
            </a:r>
            <a:r>
              <a:rPr lang="cs-CZ" dirty="0" err="1">
                <a:solidFill>
                  <a:prstClr val="black"/>
                </a:solidFill>
              </a:rPr>
              <a:t>oocyty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D55C42E-8206-4BBB-8B38-5AEEF5A14D9A}"/>
              </a:ext>
            </a:extLst>
          </p:cNvPr>
          <p:cNvSpPr/>
          <p:nvPr/>
        </p:nvSpPr>
        <p:spPr>
          <a:xfrm>
            <a:off x="4262089" y="112418"/>
            <a:ext cx="3163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VÝVOJ </a:t>
            </a:r>
            <a:r>
              <a:rPr lang="cs-CZ" sz="2000" b="1" cap="all" dirty="0"/>
              <a:t>vajíčka </a:t>
            </a:r>
            <a:r>
              <a:rPr lang="cs-CZ" sz="2000" b="1" dirty="0"/>
              <a:t>(oogeneze)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97F6B-C511-4CF7-82F2-9768EAC3F625}"/>
              </a:ext>
            </a:extLst>
          </p:cNvPr>
          <p:cNvSpPr txBox="1"/>
          <p:nvPr/>
        </p:nvSpPr>
        <p:spPr>
          <a:xfrm>
            <a:off x="2868955" y="1486555"/>
            <a:ext cx="125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Prim. </a:t>
            </a:r>
            <a:r>
              <a:rPr lang="cs-CZ" dirty="0" err="1"/>
              <a:t>oocyt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0172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218" y="-17174"/>
            <a:ext cx="4636746" cy="6875174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58066" y="527140"/>
            <a:ext cx="40630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prstClr val="black"/>
                </a:solidFill>
              </a:rPr>
              <a:t>Všechny přežívající primární </a:t>
            </a:r>
            <a:r>
              <a:rPr lang="cs-CZ" sz="2400" b="1" dirty="0" err="1">
                <a:solidFill>
                  <a:prstClr val="black"/>
                </a:solidFill>
              </a:rPr>
              <a:t>oocyty</a:t>
            </a:r>
            <a:r>
              <a:rPr lang="cs-CZ" sz="2400" b="1" dirty="0">
                <a:solidFill>
                  <a:prstClr val="black"/>
                </a:solidFill>
              </a:rPr>
              <a:t> dosáhnout ještě před narozením </a:t>
            </a:r>
            <a:r>
              <a:rPr lang="cs-CZ" sz="2400" b="1" dirty="0">
                <a:solidFill>
                  <a:prstClr val="black"/>
                </a:solidFill>
                <a:hlinkClick r:id="rId3" tooltip="Diplotene (stránka neexistuje)"/>
              </a:rPr>
              <a:t>diplotenního</a:t>
            </a:r>
            <a:r>
              <a:rPr lang="cs-CZ" sz="2400" b="1" dirty="0">
                <a:solidFill>
                  <a:prstClr val="black"/>
                </a:solidFill>
              </a:rPr>
              <a:t> stádia profáze 1. meiotického dělení </a:t>
            </a:r>
            <a:r>
              <a:rPr lang="cs-CZ" sz="2400" dirty="0">
                <a:solidFill>
                  <a:prstClr val="black"/>
                </a:solidFill>
              </a:rPr>
              <a:t>a v primordiálních folikulech budou čekat na svou </a:t>
            </a:r>
            <a:r>
              <a:rPr lang="cs-CZ" sz="2400" dirty="0">
                <a:solidFill>
                  <a:prstClr val="black"/>
                </a:solidFill>
                <a:hlinkClick r:id="rId4" tooltip="Ovulace"/>
              </a:rPr>
              <a:t>ovulaci</a:t>
            </a:r>
            <a:r>
              <a:rPr lang="cs-CZ" sz="2400" dirty="0">
                <a:solidFill>
                  <a:prstClr val="black"/>
                </a:solidFill>
              </a:rPr>
              <a:t>, pokud do té doby rovněž nezaniknou.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8868792" y="3574128"/>
            <a:ext cx="1013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puberta</a:t>
            </a:r>
          </a:p>
        </p:txBody>
      </p:sp>
    </p:spTree>
    <p:extLst>
      <p:ext uri="{BB962C8B-B14F-4D97-AF65-F5344CB8AC3E}">
        <p14:creationId xmlns:p14="http://schemas.microsoft.com/office/powerpoint/2010/main" val="132234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Pajdak\obec zool\moje prednasky\Embryologie 1\schema oogene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40" y="43825"/>
            <a:ext cx="4354388" cy="618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591792" y="225795"/>
            <a:ext cx="676200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•Ovulace:</a:t>
            </a:r>
            <a:endParaRPr lang="cs-CZ" sz="2400" dirty="0"/>
          </a:p>
          <a:p>
            <a:r>
              <a:rPr lang="cs-CZ" sz="2400" dirty="0"/>
              <a:t>dokončení prvního zracího dělení, vznik jednoho </a:t>
            </a:r>
            <a:r>
              <a:rPr lang="cs-CZ" sz="2400" b="1" i="1" dirty="0"/>
              <a:t>sekundárního </a:t>
            </a:r>
            <a:r>
              <a:rPr lang="cs-CZ" sz="2400" b="1" i="1" dirty="0" err="1"/>
              <a:t>oocytu</a:t>
            </a:r>
            <a:r>
              <a:rPr lang="cs-CZ" sz="2400" dirty="0"/>
              <a:t>, druhá buňka –</a:t>
            </a:r>
            <a:r>
              <a:rPr lang="cs-CZ" sz="2400" b="1" i="1" dirty="0" err="1"/>
              <a:t>pólocyt</a:t>
            </a:r>
            <a:r>
              <a:rPr lang="cs-CZ" sz="2400" b="1" i="1" dirty="0"/>
              <a:t> I. řádu</a:t>
            </a:r>
            <a:r>
              <a:rPr lang="cs-CZ" sz="2400" dirty="0"/>
              <a:t>–malý, nefunkční</a:t>
            </a:r>
          </a:p>
          <a:p>
            <a:r>
              <a:rPr lang="cs-CZ" sz="2400" dirty="0"/>
              <a:t>Druhé zrací dělení – zahájeno v průběhu ovulace, zastavuje se v metafázi, dokončeno, dojde-li k oplození →</a:t>
            </a:r>
          </a:p>
          <a:p>
            <a:r>
              <a:rPr lang="cs-CZ" sz="2400" b="1" i="1" dirty="0"/>
              <a:t>Zralý </a:t>
            </a:r>
            <a:r>
              <a:rPr lang="cs-CZ" sz="2400" b="1" i="1" dirty="0" err="1"/>
              <a:t>oocyt</a:t>
            </a:r>
            <a:r>
              <a:rPr lang="cs-CZ" sz="2400" b="1" dirty="0"/>
              <a:t>+ </a:t>
            </a:r>
            <a:r>
              <a:rPr lang="cs-CZ" sz="2400" b="1" i="1" dirty="0" err="1"/>
              <a:t>pólocyt</a:t>
            </a:r>
            <a:r>
              <a:rPr lang="cs-CZ" sz="2400" b="1" i="1" dirty="0"/>
              <a:t> II. řádu </a:t>
            </a:r>
            <a:r>
              <a:rPr lang="cs-CZ" sz="2400" dirty="0"/>
              <a:t>(může se ještě rozdělit)</a:t>
            </a:r>
          </a:p>
          <a:p>
            <a:r>
              <a:rPr lang="cs-CZ" sz="2400" dirty="0"/>
              <a:t>Není-li vajíčko oplozeno, zůstane ve stádiu sekundárního </a:t>
            </a:r>
            <a:r>
              <a:rPr lang="cs-CZ" sz="2400" dirty="0" err="1"/>
              <a:t>oocytu</a:t>
            </a:r>
            <a:r>
              <a:rPr lang="cs-CZ" sz="2400" dirty="0"/>
              <a:t> a po 24 hodinách zaniká</a:t>
            </a:r>
          </a:p>
          <a:p>
            <a:r>
              <a:rPr lang="cs-CZ" sz="2400" dirty="0"/>
              <a:t>•</a:t>
            </a:r>
            <a:r>
              <a:rPr lang="cs-CZ" sz="2400" dirty="0">
                <a:solidFill>
                  <a:srgbClr val="0070C0"/>
                </a:solidFill>
              </a:rPr>
              <a:t>Po pubertě:</a:t>
            </a:r>
          </a:p>
          <a:p>
            <a:r>
              <a:rPr lang="cs-CZ" sz="2400" dirty="0"/>
              <a:t>•Po narození cca 400 tis. folikulů, v plnohodnotné zralé se vyvine cca 400 (ve fertilním období dlouhého u ženy 35, </a:t>
            </a:r>
            <a:r>
              <a:rPr lang="cs-CZ" sz="2400" dirty="0" err="1"/>
              <a:t>max</a:t>
            </a:r>
            <a:r>
              <a:rPr lang="cs-CZ" sz="2400" dirty="0"/>
              <a:t> 40 let)</a:t>
            </a:r>
          </a:p>
          <a:p>
            <a:r>
              <a:rPr lang="cs-CZ" sz="2400" dirty="0"/>
              <a:t>•Většina folikulů zaniká ještě před dosažením zralosti</a:t>
            </a:r>
          </a:p>
        </p:txBody>
      </p:sp>
      <p:sp>
        <p:nvSpPr>
          <p:cNvPr id="4" name="Obdélník 3"/>
          <p:cNvSpPr/>
          <p:nvPr/>
        </p:nvSpPr>
        <p:spPr>
          <a:xfrm>
            <a:off x="94042" y="615011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dirty="0" err="1"/>
              <a:t>Ootida</a:t>
            </a:r>
            <a:r>
              <a:rPr lang="cs-CZ" sz="2000" dirty="0"/>
              <a:t> má po dělení na povrchu tři malé pólové buňky, ty jsou vstřebávány na zralé vajíčko Ovum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10718" y="1624614"/>
            <a:ext cx="1666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Primární </a:t>
            </a:r>
            <a:r>
              <a:rPr lang="cs-CZ" dirty="0" err="1"/>
              <a:t>oocyty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07610" y="2183907"/>
            <a:ext cx="1144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Sek. </a:t>
            </a:r>
            <a:r>
              <a:rPr lang="cs-CZ" dirty="0" err="1"/>
              <a:t>oocyt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005613" y="3797678"/>
            <a:ext cx="164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Pólocyt</a:t>
            </a:r>
            <a:r>
              <a:rPr lang="cs-CZ" dirty="0"/>
              <a:t> I: řádu.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857" y="4658646"/>
            <a:ext cx="1737511" cy="49991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28884" y="1984505"/>
            <a:ext cx="2762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Dokončení 1. zracího dělení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10718" y="3041950"/>
            <a:ext cx="2762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dirty="0">
                <a:solidFill>
                  <a:prstClr val="black"/>
                </a:solidFill>
              </a:rPr>
              <a:t>Dokončení 2. zracího dělení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664933" y="2211230"/>
            <a:ext cx="943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puberta</a:t>
            </a:r>
          </a:p>
        </p:txBody>
      </p:sp>
    </p:spTree>
    <p:extLst>
      <p:ext uri="{BB962C8B-B14F-4D97-AF65-F5344CB8AC3E}">
        <p14:creationId xmlns:p14="http://schemas.microsoft.com/office/powerpoint/2010/main" val="903586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673" y="2590060"/>
            <a:ext cx="7422078" cy="405740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799642" y="612560"/>
            <a:ext cx="1911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7B44A0"/>
                </a:solidFill>
              </a:rPr>
              <a:t>Oogeneze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611932" y="1146784"/>
            <a:ext cx="9289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Vaječník </a:t>
            </a:r>
            <a:r>
              <a:rPr lang="cs-CZ" sz="2400" dirty="0"/>
              <a:t>– bez obalové vrstvy tvořen pojivem, v něm rozmístěny vícevrstevné epiteliální váčky (Graafovy folikuly)s vyvíjejícími se vajíčky. Stupeň zralosti – fáze vývoje vajíčka -  podle velikosti G. folikulu</a:t>
            </a:r>
          </a:p>
        </p:txBody>
      </p:sp>
    </p:spTree>
    <p:extLst>
      <p:ext uri="{BB962C8B-B14F-4D97-AF65-F5344CB8AC3E}">
        <p14:creationId xmlns:p14="http://schemas.microsoft.com/office/powerpoint/2010/main" val="1923828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497721" y="551604"/>
            <a:ext cx="2173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7B44A0"/>
                </a:solidFill>
              </a:rPr>
              <a:t>Vývoj jedince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14528" y="1074824"/>
            <a:ext cx="111480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7B44A0"/>
                </a:solidFill>
              </a:rPr>
              <a:t>Embryonální</a:t>
            </a:r>
            <a:r>
              <a:rPr lang="cs-CZ" sz="2400" dirty="0"/>
              <a:t> – uvnitř vaječných obalů a někdy i v těle matky: </a:t>
            </a:r>
            <a:r>
              <a:rPr lang="cs-CZ" sz="2400" b="1" dirty="0">
                <a:solidFill>
                  <a:srgbClr val="002060"/>
                </a:solidFill>
              </a:rPr>
              <a:t>A Blastogeneze, B Organogeneze</a:t>
            </a:r>
          </a:p>
          <a:p>
            <a:r>
              <a:rPr lang="cs-CZ" sz="2400" b="1" dirty="0">
                <a:solidFill>
                  <a:srgbClr val="7B44A0"/>
                </a:solidFill>
              </a:rPr>
              <a:t>Postembryonální </a:t>
            </a:r>
            <a:r>
              <a:rPr lang="cs-CZ" sz="2400" dirty="0"/>
              <a:t>– po vylíhnutí, narození do období dospělosti, </a:t>
            </a:r>
            <a:r>
              <a:rPr lang="cs-CZ" sz="2400" b="1" dirty="0">
                <a:solidFill>
                  <a:srgbClr val="7B44A0"/>
                </a:solidFill>
              </a:rPr>
              <a:t>stárnutí, smrt</a:t>
            </a:r>
          </a:p>
          <a:p>
            <a:endParaRPr lang="cs-CZ" sz="2400" b="1" dirty="0">
              <a:solidFill>
                <a:srgbClr val="002060"/>
              </a:solidFill>
            </a:endParaRPr>
          </a:p>
          <a:p>
            <a:r>
              <a:rPr lang="cs-CZ" sz="2400" b="1" dirty="0">
                <a:solidFill>
                  <a:srgbClr val="002060"/>
                </a:solidFill>
              </a:rPr>
              <a:t>Ad A Blastogeneze </a:t>
            </a:r>
            <a:r>
              <a:rPr lang="cs-CZ" sz="2400" dirty="0"/>
              <a:t>– dělení buněk, diferenciace zárodečných listů</a:t>
            </a:r>
          </a:p>
          <a:p>
            <a:r>
              <a:rPr lang="cs-CZ" sz="2400" b="1" dirty="0">
                <a:solidFill>
                  <a:srgbClr val="002060"/>
                </a:solidFill>
              </a:rPr>
              <a:t>Ad B Organogeneze – </a:t>
            </a:r>
            <a:r>
              <a:rPr lang="cs-CZ" sz="2400" dirty="0"/>
              <a:t>růst, diferenciace tkání a orgánů</a:t>
            </a:r>
          </a:p>
          <a:p>
            <a:r>
              <a:rPr lang="cs-CZ" sz="2400" dirty="0"/>
              <a:t>Embryonální vývoj neprobíhá stejně, morfologické změny závislé na uspořádání a mn. vaječného žloutku ve </a:t>
            </a:r>
            <a:r>
              <a:rPr lang="cs-CZ" sz="2400" dirty="0" err="1"/>
              <a:t>vaj</a:t>
            </a:r>
            <a:r>
              <a:rPr lang="cs-CZ" sz="2400" dirty="0"/>
              <a:t>. buňce </a:t>
            </a:r>
          </a:p>
          <a:p>
            <a:r>
              <a:rPr lang="cs-CZ" sz="2400" b="1" dirty="0">
                <a:solidFill>
                  <a:srgbClr val="00B0F0"/>
                </a:solidFill>
              </a:rPr>
              <a:t>Vegetativní pól </a:t>
            </a:r>
            <a:r>
              <a:rPr lang="cs-CZ" sz="2400" dirty="0"/>
              <a:t>– místo vzniku žloutku, více živin, entoblast</a:t>
            </a:r>
          </a:p>
          <a:p>
            <a:r>
              <a:rPr lang="cs-CZ" sz="2400" b="1" dirty="0">
                <a:solidFill>
                  <a:srgbClr val="00B0F0"/>
                </a:solidFill>
              </a:rPr>
              <a:t>Animální pól </a:t>
            </a:r>
            <a:r>
              <a:rPr lang="cs-CZ" sz="2400" dirty="0"/>
              <a:t>– méně živin, ektoblast</a:t>
            </a:r>
          </a:p>
        </p:txBody>
      </p:sp>
      <p:sp>
        <p:nvSpPr>
          <p:cNvPr id="5" name="AutoShape 2" descr="Výsledek obrázku pro blastula"/>
          <p:cNvSpPr>
            <a:spLocks noChangeAspect="1" noChangeArrowheads="1"/>
          </p:cNvSpPr>
          <p:nvPr/>
        </p:nvSpPr>
        <p:spPr bwMode="auto">
          <a:xfrm>
            <a:off x="155575" y="-411163"/>
            <a:ext cx="203835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123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164" y="2860960"/>
            <a:ext cx="6145572" cy="306044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731018" y="289661"/>
            <a:ext cx="9951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Růstová fáze vajíček – </a:t>
            </a:r>
            <a:r>
              <a:rPr lang="cs-CZ" sz="2800" b="1" dirty="0" err="1">
                <a:solidFill>
                  <a:srgbClr val="0070C0"/>
                </a:solidFill>
              </a:rPr>
              <a:t>vitelogenní</a:t>
            </a:r>
            <a:r>
              <a:rPr lang="cs-CZ" sz="2800" b="1" dirty="0">
                <a:solidFill>
                  <a:srgbClr val="0070C0"/>
                </a:solidFill>
              </a:rPr>
              <a:t> fáze – </a:t>
            </a:r>
            <a:r>
              <a:rPr lang="cs-CZ" sz="2800" b="1" dirty="0" err="1">
                <a:solidFill>
                  <a:srgbClr val="0070C0"/>
                </a:solidFill>
              </a:rPr>
              <a:t>vitelogene</a:t>
            </a:r>
            <a:r>
              <a:rPr lang="cs-CZ" sz="2800" dirty="0" err="1">
                <a:solidFill>
                  <a:srgbClr val="0070C0"/>
                </a:solidFill>
              </a:rPr>
              <a:t>ze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4952" y="911729"/>
            <a:ext cx="11474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Ukládání živin</a:t>
            </a:r>
            <a:r>
              <a:rPr lang="cs-CZ" sz="2400" dirty="0"/>
              <a:t>: tuková kapénka, glykogen, žloutková zrna (NK, bílkoviny).</a:t>
            </a:r>
          </a:p>
          <a:p>
            <a:r>
              <a:rPr lang="cs-CZ" sz="2400" dirty="0"/>
              <a:t>rozlišení pólů vajíčka podle ukládání živin, na tom závisí např. typ </a:t>
            </a:r>
            <a:r>
              <a:rPr lang="cs-CZ" sz="2400" dirty="0">
                <a:hlinkClick r:id="rId3" tooltip="Rýhování"/>
              </a:rPr>
              <a:t>rýhování</a:t>
            </a:r>
            <a:r>
              <a:rPr lang="cs-CZ" sz="2400" dirty="0"/>
              <a:t> (násobného dělení) </a:t>
            </a:r>
          </a:p>
          <a:p>
            <a:r>
              <a:rPr lang="cs-CZ" sz="2400" b="1" dirty="0">
                <a:solidFill>
                  <a:srgbClr val="00B0F0"/>
                </a:solidFill>
              </a:rPr>
              <a:t>Vegetativní pól </a:t>
            </a:r>
            <a:r>
              <a:rPr lang="cs-CZ" sz="2400" dirty="0"/>
              <a:t>– místo ukládání živin, </a:t>
            </a:r>
            <a:r>
              <a:rPr lang="cs-CZ" sz="2400" b="1" dirty="0">
                <a:solidFill>
                  <a:srgbClr val="00B0F0"/>
                </a:solidFill>
              </a:rPr>
              <a:t>animální </a:t>
            </a:r>
            <a:r>
              <a:rPr lang="cs-CZ" sz="2400" dirty="0"/>
              <a:t>– opačný, rozdělením vajíčka kolmo na póly – nejsou schopny samostatného života. </a:t>
            </a:r>
          </a:p>
        </p:txBody>
      </p:sp>
    </p:spTree>
    <p:extLst>
      <p:ext uri="{BB962C8B-B14F-4D97-AF65-F5344CB8AC3E}">
        <p14:creationId xmlns:p14="http://schemas.microsoft.com/office/powerpoint/2010/main" val="2628699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09090" y="870097"/>
            <a:ext cx="107226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ROZMNOŽOVÁNÍ U BEZOBRATLÝCH</a:t>
            </a:r>
          </a:p>
          <a:p>
            <a:r>
              <a:rPr lang="cs-CZ" sz="200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JEDNOBUNĚČNÍ</a:t>
            </a:r>
          </a:p>
          <a:p>
            <a:r>
              <a:rPr lang="cs-CZ" sz="2000" b="1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Nepohlavně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Dělení – cytoplasma se dělí na dva nebo více stejných dílů společně s jádry</a:t>
            </a:r>
          </a:p>
          <a:p>
            <a:r>
              <a:rPr lang="cs-CZ" sz="200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Rozpad</a:t>
            </a:r>
            <a:r>
              <a:rPr lang="cs-CZ" sz="2000" dirty="0">
                <a:effectLst/>
                <a:latin typeface="Arial" panose="020B0604020202020204" pitchFamily="34" charset="0"/>
              </a:rPr>
              <a:t> – </a:t>
            </a:r>
            <a:r>
              <a:rPr lang="cs-CZ" sz="20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schizogonie</a:t>
            </a:r>
            <a:r>
              <a:rPr lang="cs-CZ" sz="200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</a:rPr>
              <a:t>– např. při vzniku gamet, rozpad mnohonásobným rozpadem jádra, kolem okrsky cytoplasmy – velké mn. </a:t>
            </a:r>
            <a:r>
              <a:rPr lang="cs-CZ" sz="2000" dirty="0" err="1">
                <a:solidFill>
                  <a:srgbClr val="0070C0"/>
                </a:solidFill>
                <a:latin typeface="Arial" panose="020B0604020202020204" pitchFamily="34" charset="0"/>
              </a:rPr>
              <a:t>d</a:t>
            </a:r>
            <a:r>
              <a:rPr lang="cs-CZ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ceřinných</a:t>
            </a:r>
            <a:r>
              <a:rPr lang="cs-CZ" sz="200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buněk</a:t>
            </a:r>
          </a:p>
          <a:p>
            <a:r>
              <a:rPr lang="cs-CZ" sz="200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Pučení</a:t>
            </a:r>
            <a:r>
              <a:rPr lang="cs-CZ" sz="2000" dirty="0">
                <a:effectLst/>
                <a:latin typeface="Arial" panose="020B0604020202020204" pitchFamily="34" charset="0"/>
              </a:rPr>
              <a:t> – vznikají 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výrustky</a:t>
            </a:r>
            <a:r>
              <a:rPr lang="cs-CZ" sz="2000" dirty="0">
                <a:effectLst/>
                <a:latin typeface="Arial" panose="020B0604020202020204" pitchFamily="34" charset="0"/>
              </a:rPr>
              <a:t> - pupeny, které se posléze osamostatňují (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Rournatky</a:t>
            </a:r>
            <a:r>
              <a:rPr lang="cs-CZ" sz="2000" dirty="0">
                <a:effectLst/>
                <a:latin typeface="Arial" panose="020B0604020202020204" pitchFamily="34" charset="0"/>
              </a:rPr>
              <a:t> – 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Suctoria</a:t>
            </a:r>
            <a:r>
              <a:rPr lang="cs-CZ" sz="2000" dirty="0">
                <a:effectLst/>
                <a:latin typeface="Arial" panose="020B0604020202020204" pitchFamily="34" charset="0"/>
              </a:rPr>
              <a:t>). Vzniklí jedinci se pohybují, po určité době usedají</a:t>
            </a:r>
          </a:p>
          <a:p>
            <a:r>
              <a:rPr lang="cs-CZ" sz="2000" b="1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Pohlavně 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Střídání pohlavní a nepohlavní fáze životního cyklu 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př. životní cyklus </a:t>
            </a:r>
          </a:p>
          <a:p>
            <a:r>
              <a:rPr lang="cs-CZ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Gregarina</a:t>
            </a:r>
            <a:r>
              <a:rPr lang="cs-CZ" sz="200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sp</a:t>
            </a:r>
            <a:r>
              <a:rPr lang="cs-CZ" sz="200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6122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7" y="1306263"/>
            <a:ext cx="5425910" cy="270076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553377" y="124287"/>
            <a:ext cx="654688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err="1">
                <a:solidFill>
                  <a:srgbClr val="FF0000"/>
                </a:solidFill>
              </a:rPr>
              <a:t>holoblastická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– vývoje se účastní </a:t>
            </a:r>
            <a:r>
              <a:rPr lang="cs-CZ" sz="2000"/>
              <a:t>celá buňka</a:t>
            </a:r>
            <a:endParaRPr lang="cs-CZ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 err="1">
                <a:solidFill>
                  <a:schemeClr val="accent2">
                    <a:lumMod val="75000"/>
                  </a:schemeClr>
                </a:solidFill>
              </a:rPr>
              <a:t>oligolecitální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000" dirty="0"/>
              <a:t>– obsahují malé množství žloutku; např. vajíčka </a:t>
            </a:r>
            <a:r>
              <a:rPr lang="cs-CZ" sz="2000" dirty="0">
                <a:hlinkClick r:id="rId3" tooltip="Kopinatci"/>
              </a:rPr>
              <a:t>kopinatců</a:t>
            </a:r>
            <a:r>
              <a:rPr lang="cs-CZ" sz="2000" dirty="0"/>
              <a:t> nebo </a:t>
            </a:r>
            <a:r>
              <a:rPr lang="cs-CZ" sz="2000" dirty="0">
                <a:hlinkClick r:id="rId4" tooltip="Savci"/>
              </a:rPr>
              <a:t>savců</a:t>
            </a:r>
            <a:r>
              <a:rPr lang="cs-CZ" sz="2000" dirty="0"/>
              <a:t>; rýhují se zpravidla totálně a </a:t>
            </a:r>
            <a:r>
              <a:rPr lang="cs-CZ" sz="2000" dirty="0" err="1"/>
              <a:t>ekválně</a:t>
            </a:r>
            <a:endParaRPr lang="cs-CZ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 err="1"/>
              <a:t>Alecitální</a:t>
            </a:r>
            <a:r>
              <a:rPr lang="cs-CZ" sz="2000" dirty="0"/>
              <a:t> – bez žloutku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 err="1"/>
              <a:t>Izolecitální</a:t>
            </a:r>
            <a:r>
              <a:rPr lang="cs-CZ" sz="2000" b="1" dirty="0"/>
              <a:t> </a:t>
            </a:r>
            <a:r>
              <a:rPr lang="cs-CZ" sz="2000" dirty="0"/>
              <a:t>– rozložený v cytoplasmě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 err="1"/>
              <a:t>Heterolecitální</a:t>
            </a:r>
            <a:r>
              <a:rPr lang="cs-CZ" sz="2000" dirty="0"/>
              <a:t> – žloutek u veget. pólu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 err="1">
                <a:solidFill>
                  <a:schemeClr val="accent2">
                    <a:lumMod val="75000"/>
                  </a:schemeClr>
                </a:solidFill>
              </a:rPr>
              <a:t>mezolecitální</a:t>
            </a:r>
            <a:r>
              <a:rPr lang="cs-CZ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000" dirty="0"/>
              <a:t>– obsahují žloutku poněkud více, ale přesto obvykle stačí jen na rané embryonální období (larvy se již živí samy); např. vajíčka </a:t>
            </a:r>
            <a:r>
              <a:rPr lang="cs-CZ" sz="2000" dirty="0">
                <a:hlinkClick r:id="rId5" tooltip="Kruhoústí"/>
              </a:rPr>
              <a:t>kruhoústých</a:t>
            </a:r>
            <a:r>
              <a:rPr lang="cs-CZ" sz="2000" dirty="0"/>
              <a:t>, mnohých </a:t>
            </a:r>
            <a:r>
              <a:rPr lang="cs-CZ" sz="2000" dirty="0">
                <a:hlinkClick r:id="rId6" tooltip="Ryby"/>
              </a:rPr>
              <a:t>ryb</a:t>
            </a:r>
            <a:r>
              <a:rPr lang="cs-CZ" sz="2000" dirty="0"/>
              <a:t> a </a:t>
            </a:r>
            <a:r>
              <a:rPr lang="cs-CZ" sz="2000" dirty="0">
                <a:hlinkClick r:id="rId7" tooltip="Obojživelníci"/>
              </a:rPr>
              <a:t>obojživelníků</a:t>
            </a:r>
            <a:r>
              <a:rPr lang="cs-CZ" sz="2000" dirty="0"/>
              <a:t>; rýhují se totálně </a:t>
            </a:r>
            <a:r>
              <a:rPr lang="cs-CZ" sz="2000" dirty="0" err="1"/>
              <a:t>inekválně</a:t>
            </a:r>
            <a:endParaRPr lang="cs-CZ" sz="2000" dirty="0"/>
          </a:p>
          <a:p>
            <a:r>
              <a:rPr lang="cs-CZ" sz="2000" dirty="0" err="1">
                <a:solidFill>
                  <a:srgbClr val="FF0000"/>
                </a:solidFill>
              </a:rPr>
              <a:t>meroblastická</a:t>
            </a:r>
            <a:r>
              <a:rPr lang="cs-CZ" sz="2000" dirty="0"/>
              <a:t> – vývoje se neúčastní celé embryo, část je jako zásoba žloutku nechána stranou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 err="1">
                <a:solidFill>
                  <a:schemeClr val="accent2">
                    <a:lumMod val="75000"/>
                  </a:schemeClr>
                </a:solidFill>
              </a:rPr>
              <a:t>polylecitální</a:t>
            </a:r>
            <a:r>
              <a:rPr lang="cs-CZ" sz="2000" b="1" dirty="0"/>
              <a:t> </a:t>
            </a:r>
            <a:r>
              <a:rPr lang="cs-CZ" sz="2000" dirty="0"/>
              <a:t>– obsahují velké množství žloutku; např. některé </a:t>
            </a:r>
            <a:r>
              <a:rPr lang="cs-CZ" sz="2000" dirty="0">
                <a:hlinkClick r:id="rId6" tooltip="Ryby"/>
              </a:rPr>
              <a:t>ryby</a:t>
            </a:r>
            <a:r>
              <a:rPr lang="cs-CZ" sz="2000" dirty="0"/>
              <a:t>, </a:t>
            </a:r>
            <a:r>
              <a:rPr lang="cs-CZ" sz="2000" dirty="0">
                <a:hlinkClick r:id="rId7" tooltip="Obojživelníci"/>
              </a:rPr>
              <a:t>obojživelníci</a:t>
            </a:r>
            <a:r>
              <a:rPr lang="cs-CZ" sz="2000" dirty="0"/>
              <a:t>, </a:t>
            </a:r>
            <a:r>
              <a:rPr lang="cs-CZ" sz="2000" dirty="0">
                <a:hlinkClick r:id="rId8" tooltip="Plazi"/>
              </a:rPr>
              <a:t>plazi</a:t>
            </a:r>
            <a:r>
              <a:rPr lang="cs-CZ" sz="2000" dirty="0"/>
              <a:t>, </a:t>
            </a:r>
            <a:r>
              <a:rPr lang="cs-CZ" sz="2000" dirty="0">
                <a:hlinkClick r:id="rId9" tooltip="Vejcorodí"/>
              </a:rPr>
              <a:t>vejcorodí</a:t>
            </a:r>
            <a:r>
              <a:rPr lang="cs-CZ" sz="2000" dirty="0"/>
              <a:t> savci, ale hlavně </a:t>
            </a:r>
            <a:r>
              <a:rPr lang="cs-CZ" sz="2000" dirty="0">
                <a:hlinkClick r:id="rId10" tooltip="Ptáci"/>
              </a:rPr>
              <a:t>ptáci</a:t>
            </a:r>
            <a:r>
              <a:rPr lang="cs-CZ" sz="2000" dirty="0"/>
              <a:t>; rýhují se pouze na animálním pólu, zatímco na pólu vegetativním je nahromaděn žloutek.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/>
              <a:t>Telolecitální </a:t>
            </a:r>
            <a:r>
              <a:rPr lang="cs-CZ" sz="2000" dirty="0"/>
              <a:t>– žloutek na veget. pólu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 err="1"/>
              <a:t>Centrolecitální</a:t>
            </a:r>
            <a:r>
              <a:rPr lang="cs-CZ" sz="2000" dirty="0"/>
              <a:t> – cytoplasma na povrchu a s jádrem v centru, žloutek kolem dokola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328968" y="253610"/>
            <a:ext cx="1022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vajíčka</a:t>
            </a:r>
          </a:p>
        </p:txBody>
      </p:sp>
    </p:spTree>
    <p:extLst>
      <p:ext uri="{BB962C8B-B14F-4D97-AF65-F5344CB8AC3E}">
        <p14:creationId xmlns:p14="http://schemas.microsoft.com/office/powerpoint/2010/main" val="1854522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4" y="730854"/>
            <a:ext cx="3851510" cy="433613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381995" y="843148"/>
            <a:ext cx="1958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7030A0"/>
                </a:solidFill>
              </a:rPr>
              <a:t>Vaječné obaly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251366" y="1650670"/>
            <a:ext cx="75408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Primární </a:t>
            </a:r>
            <a:r>
              <a:rPr lang="cs-CZ" sz="2400" dirty="0"/>
              <a:t>– vylučované </a:t>
            </a:r>
            <a:r>
              <a:rPr lang="cs-CZ" sz="2400" dirty="0" err="1"/>
              <a:t>oocytem</a:t>
            </a:r>
            <a:r>
              <a:rPr lang="cs-CZ" sz="2400" dirty="0"/>
              <a:t> –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pružné membrány </a:t>
            </a:r>
            <a:r>
              <a:rPr lang="cs-CZ" sz="2400" dirty="0"/>
              <a:t>(</a:t>
            </a:r>
            <a:r>
              <a:rPr lang="cs-CZ" sz="2400" dirty="0">
                <a:solidFill>
                  <a:srgbClr val="00B0F0"/>
                </a:solidFill>
              </a:rPr>
              <a:t>ptačí vejce</a:t>
            </a:r>
            <a:r>
              <a:rPr lang="cs-CZ" sz="2400" dirty="0"/>
              <a:t>), žíhaná membrána u savců,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tuhé</a:t>
            </a:r>
            <a:r>
              <a:rPr lang="cs-CZ" sz="2400" dirty="0"/>
              <a:t> (</a:t>
            </a:r>
            <a:r>
              <a:rPr lang="cs-CZ" sz="2400" dirty="0">
                <a:solidFill>
                  <a:srgbClr val="00B0F0"/>
                </a:solidFill>
              </a:rPr>
              <a:t>u parazitických červů</a:t>
            </a:r>
            <a:r>
              <a:rPr lang="cs-CZ" sz="2400" dirty="0"/>
              <a:t>)</a:t>
            </a:r>
          </a:p>
          <a:p>
            <a:r>
              <a:rPr lang="cs-CZ" sz="2400" b="1" dirty="0">
                <a:solidFill>
                  <a:srgbClr val="0070C0"/>
                </a:solidFill>
              </a:rPr>
              <a:t>Sekundární</a:t>
            </a:r>
            <a:r>
              <a:rPr lang="cs-CZ" sz="2400" dirty="0"/>
              <a:t> – činností folikulárních buněk – (</a:t>
            </a:r>
            <a:r>
              <a:rPr lang="cs-CZ" sz="2400" b="1" dirty="0" err="1">
                <a:solidFill>
                  <a:schemeClr val="accent2">
                    <a:lumMod val="75000"/>
                  </a:schemeClr>
                </a:solidFill>
              </a:rPr>
              <a:t>chitinoidní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 obal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400" dirty="0"/>
              <a:t>vajíček </a:t>
            </a:r>
            <a:r>
              <a:rPr lang="cs-CZ" sz="2400" dirty="0">
                <a:solidFill>
                  <a:srgbClr val="00B0F0"/>
                </a:solidFill>
              </a:rPr>
              <a:t>hmyzu</a:t>
            </a:r>
            <a:r>
              <a:rPr lang="cs-CZ" sz="2400" dirty="0"/>
              <a:t> - 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chorion</a:t>
            </a:r>
            <a:r>
              <a:rPr lang="cs-CZ" sz="2400" b="1" dirty="0"/>
              <a:t>)</a:t>
            </a:r>
          </a:p>
          <a:p>
            <a:r>
              <a:rPr lang="cs-CZ" sz="2400" b="1" dirty="0">
                <a:solidFill>
                  <a:srgbClr val="0070C0"/>
                </a:solidFill>
              </a:rPr>
              <a:t>Terciární </a:t>
            </a:r>
            <a:r>
              <a:rPr lang="cs-CZ" sz="2400" dirty="0"/>
              <a:t>– po oplození činností přídatných </a:t>
            </a:r>
            <a:r>
              <a:rPr lang="cs-CZ" sz="2400" dirty="0" err="1"/>
              <a:t>žlaz</a:t>
            </a:r>
            <a:r>
              <a:rPr lang="cs-CZ" sz="2400" dirty="0"/>
              <a:t> samičího pohlavního ústrojí  -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skořápky, papírové blány, rosolovité obaly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400" dirty="0"/>
              <a:t>(</a:t>
            </a:r>
            <a:r>
              <a:rPr lang="cs-CZ" sz="2400" dirty="0">
                <a:solidFill>
                  <a:srgbClr val="00B0F0"/>
                </a:solidFill>
              </a:rPr>
              <a:t>měkkýši, obojživelníci</a:t>
            </a:r>
            <a:r>
              <a:rPr lang="cs-CZ" sz="2400" dirty="0"/>
              <a:t>),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plsťovité</a:t>
            </a:r>
            <a:r>
              <a:rPr lang="cs-CZ" sz="2400" dirty="0"/>
              <a:t> (vývojová stádia ve vodě – </a:t>
            </a:r>
            <a:r>
              <a:rPr lang="cs-CZ" sz="2400" dirty="0">
                <a:solidFill>
                  <a:srgbClr val="00B0F0"/>
                </a:solidFill>
              </a:rPr>
              <a:t>hmyz</a:t>
            </a:r>
            <a:r>
              <a:rPr lang="cs-CZ" sz="2400" dirty="0"/>
              <a:t>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41538" y="248574"/>
            <a:ext cx="288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Příklad terciálních </a:t>
            </a:r>
            <a:r>
              <a:rPr lang="cs-CZ" b="1" dirty="0" err="1"/>
              <a:t>vaj</a:t>
            </a:r>
            <a:r>
              <a:rPr lang="cs-CZ" b="1" dirty="0"/>
              <a:t>. obalů</a:t>
            </a:r>
          </a:p>
        </p:txBody>
      </p:sp>
    </p:spTree>
    <p:extLst>
      <p:ext uri="{BB962C8B-B14F-4D97-AF65-F5344CB8AC3E}">
        <p14:creationId xmlns:p14="http://schemas.microsoft.com/office/powerpoint/2010/main" val="41384710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334" y="0"/>
            <a:ext cx="6687892" cy="501134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42655" y="376219"/>
            <a:ext cx="46134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>
                <a:solidFill>
                  <a:srgbClr val="7B44A0"/>
                </a:solidFill>
              </a:rPr>
              <a:t>Rýhování</a:t>
            </a:r>
          </a:p>
          <a:p>
            <a:pPr lvl="0"/>
            <a:r>
              <a:rPr lang="cs-CZ" sz="2400" dirty="0">
                <a:solidFill>
                  <a:prstClr val="black"/>
                </a:solidFill>
              </a:rPr>
              <a:t>Vznik </a:t>
            </a:r>
            <a:r>
              <a:rPr lang="cs-CZ" sz="2400" dirty="0" err="1">
                <a:solidFill>
                  <a:prstClr val="black"/>
                </a:solidFill>
              </a:rPr>
              <a:t>dceřinných</a:t>
            </a:r>
            <a:r>
              <a:rPr lang="cs-CZ" sz="2400" dirty="0">
                <a:solidFill>
                  <a:prstClr val="black"/>
                </a:solidFill>
              </a:rPr>
              <a:t> buněk – blastomer, mezi nimi rýhovací brázda, rýhovací dutina, morula, vyšší </a:t>
            </a:r>
            <a:r>
              <a:rPr lang="cs-CZ" sz="2400" dirty="0" err="1">
                <a:solidFill>
                  <a:prstClr val="black"/>
                </a:solidFill>
              </a:rPr>
              <a:t>jádroplazmový</a:t>
            </a:r>
            <a:r>
              <a:rPr lang="cs-CZ" sz="2400" dirty="0">
                <a:solidFill>
                  <a:prstClr val="black"/>
                </a:solidFill>
              </a:rPr>
              <a:t> poměr</a:t>
            </a:r>
          </a:p>
          <a:p>
            <a:pPr lvl="0"/>
            <a:r>
              <a:rPr lang="cs-CZ" sz="2400" dirty="0">
                <a:solidFill>
                  <a:prstClr val="black"/>
                </a:solidFill>
              </a:rPr>
              <a:t>Období rýhování končí stádiem </a:t>
            </a:r>
            <a:r>
              <a:rPr lang="cs-CZ" sz="2400" b="1" dirty="0">
                <a:solidFill>
                  <a:srgbClr val="0070C0"/>
                </a:solidFill>
              </a:rPr>
              <a:t>Blastula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55" y="4785869"/>
            <a:ext cx="6151397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34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96" y="1306286"/>
            <a:ext cx="4631552" cy="443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164024" y="413103"/>
            <a:ext cx="6454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Modifikace rýhování podle dělícího vřeténka vyplývající ze způsobu rozmístění žloutku ve vajíčku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32020" y="1306286"/>
            <a:ext cx="1971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7B44A0"/>
                </a:solidFill>
              </a:rPr>
              <a:t>Typy rýhování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169297" y="1815727"/>
            <a:ext cx="6449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Celkem 11 typů</a:t>
            </a:r>
          </a:p>
          <a:p>
            <a:r>
              <a:rPr lang="cs-CZ" sz="2000" b="1" dirty="0">
                <a:solidFill>
                  <a:srgbClr val="00B0F0"/>
                </a:solidFill>
              </a:rPr>
              <a:t>1. Úplné, totální </a:t>
            </a:r>
            <a:r>
              <a:rPr lang="cs-CZ" sz="2000" dirty="0"/>
              <a:t>– postupné dělení na menší buňky po celém povrchu i v hloubce ostře ohraničeny (u </a:t>
            </a:r>
            <a:r>
              <a:rPr lang="cs-CZ" sz="2000" dirty="0" err="1"/>
              <a:t>holoblastických</a:t>
            </a:r>
            <a:r>
              <a:rPr lang="cs-CZ" sz="2000" dirty="0"/>
              <a:t> vajíček  (málo žloutku))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951" y="3281625"/>
            <a:ext cx="6151966" cy="192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124755" y="5362263"/>
            <a:ext cx="6494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B0F0"/>
                </a:solidFill>
              </a:rPr>
              <a:t>2. Částečné, parciální </a:t>
            </a:r>
            <a:r>
              <a:rPr lang="cs-CZ" sz="2000" dirty="0"/>
              <a:t>– celý povrch není rozrýhován, rýhy nepronikají do hloubky (</a:t>
            </a:r>
            <a:r>
              <a:rPr lang="cs-CZ" sz="2000" dirty="0" err="1"/>
              <a:t>meroblastická</a:t>
            </a:r>
            <a:r>
              <a:rPr lang="cs-CZ" sz="2000" dirty="0"/>
              <a:t> vajíčka –(velké mn. žloutku))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24296" y="506027"/>
            <a:ext cx="4589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Závislost polohy dělícího vřeténka na podélné </a:t>
            </a:r>
          </a:p>
          <a:p>
            <a:r>
              <a:rPr lang="cs-CZ" b="1" dirty="0"/>
              <a:t>ose dělivé plasmy vajíčka</a:t>
            </a:r>
          </a:p>
        </p:txBody>
      </p:sp>
    </p:spTree>
    <p:extLst>
      <p:ext uri="{BB962C8B-B14F-4D97-AF65-F5344CB8AC3E}">
        <p14:creationId xmlns:p14="http://schemas.microsoft.com/office/powerpoint/2010/main" val="2423801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333260" y="2294387"/>
            <a:ext cx="807180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>
                <a:solidFill>
                  <a:srgbClr val="0070C0"/>
                </a:solidFill>
              </a:rPr>
              <a:t>A částečné rýhování povrchové (superficiální</a:t>
            </a:r>
            <a:r>
              <a:rPr lang="cs-CZ" sz="2400" dirty="0">
                <a:solidFill>
                  <a:prstClr val="black"/>
                </a:solidFill>
              </a:rPr>
              <a:t>) u hmyzu</a:t>
            </a:r>
            <a:r>
              <a:rPr lang="cs-CZ" sz="2400" dirty="0">
                <a:solidFill>
                  <a:srgbClr val="FF0000"/>
                </a:solidFill>
              </a:rPr>
              <a:t> obr. A</a:t>
            </a:r>
            <a:endParaRPr lang="cs-CZ" sz="2400" dirty="0">
              <a:solidFill>
                <a:prstClr val="black"/>
              </a:solidFill>
            </a:endParaRPr>
          </a:p>
          <a:p>
            <a:r>
              <a:rPr lang="cs-CZ" sz="2400" b="1" dirty="0">
                <a:solidFill>
                  <a:srgbClr val="0070C0"/>
                </a:solidFill>
              </a:rPr>
              <a:t>B částečné rýhování terčkovité (</a:t>
            </a:r>
            <a:r>
              <a:rPr lang="cs-CZ" sz="2400" b="1" dirty="0" err="1">
                <a:solidFill>
                  <a:srgbClr val="0070C0"/>
                </a:solidFill>
              </a:rPr>
              <a:t>diskoidální</a:t>
            </a:r>
            <a:r>
              <a:rPr lang="cs-CZ" sz="2400" b="1" dirty="0">
                <a:solidFill>
                  <a:srgbClr val="0070C0"/>
                </a:solidFill>
              </a:rPr>
              <a:t>)</a:t>
            </a:r>
            <a:r>
              <a:rPr lang="cs-CZ" sz="2400" dirty="0"/>
              <a:t> u ryb, plazů, ptáků  - rýhuje se animální pól u telolecitálních vajíček (žloutek na veg. pólu), </a:t>
            </a:r>
            <a:r>
              <a:rPr lang="cs-CZ" sz="2400" dirty="0">
                <a:solidFill>
                  <a:srgbClr val="FF0000"/>
                </a:solidFill>
              </a:rPr>
              <a:t>obr. B</a:t>
            </a:r>
          </a:p>
          <a:p>
            <a:endParaRPr lang="cs-CZ" sz="2400" dirty="0"/>
          </a:p>
          <a:p>
            <a:r>
              <a:rPr lang="cs-CZ" sz="2400" b="1" dirty="0">
                <a:solidFill>
                  <a:srgbClr val="00B0F0"/>
                </a:solidFill>
              </a:rPr>
              <a:t>3. Stejnoměrné </a:t>
            </a:r>
            <a:r>
              <a:rPr lang="cs-CZ" sz="2400" b="1" dirty="0" err="1">
                <a:solidFill>
                  <a:srgbClr val="00B0F0"/>
                </a:solidFill>
              </a:rPr>
              <a:t>ekvální</a:t>
            </a:r>
            <a:r>
              <a:rPr lang="cs-CZ" sz="2400" b="1" dirty="0">
                <a:solidFill>
                  <a:srgbClr val="00B0F0"/>
                </a:solidFill>
              </a:rPr>
              <a:t> </a:t>
            </a:r>
            <a:r>
              <a:rPr lang="cs-CZ" sz="2400" dirty="0"/>
              <a:t>– blastomery mají stejnou velikost (u </a:t>
            </a:r>
            <a:r>
              <a:rPr lang="cs-CZ" sz="2400" dirty="0" err="1"/>
              <a:t>holoblastických</a:t>
            </a:r>
            <a:r>
              <a:rPr lang="cs-CZ" sz="2400" dirty="0"/>
              <a:t> </a:t>
            </a:r>
            <a:r>
              <a:rPr lang="cs-CZ" sz="2400" dirty="0" err="1"/>
              <a:t>izolecitálních</a:t>
            </a:r>
            <a:r>
              <a:rPr lang="cs-CZ" sz="2400" dirty="0"/>
              <a:t> a </a:t>
            </a:r>
            <a:r>
              <a:rPr lang="cs-CZ" sz="2400" dirty="0" err="1"/>
              <a:t>alecitálních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r>
              <a:rPr lang="cs-CZ" sz="2400" b="1" dirty="0">
                <a:solidFill>
                  <a:srgbClr val="00B0F0"/>
                </a:solidFill>
              </a:rPr>
              <a:t>4. Nestejnoměrné </a:t>
            </a:r>
            <a:r>
              <a:rPr lang="cs-CZ" sz="2400" b="1" dirty="0" err="1">
                <a:solidFill>
                  <a:srgbClr val="00B0F0"/>
                </a:solidFill>
              </a:rPr>
              <a:t>inekvální</a:t>
            </a:r>
            <a:r>
              <a:rPr lang="cs-CZ" sz="2400" b="1" dirty="0">
                <a:solidFill>
                  <a:srgbClr val="00B0F0"/>
                </a:solidFill>
              </a:rPr>
              <a:t> </a:t>
            </a:r>
            <a:r>
              <a:rPr lang="cs-CZ" sz="2400" dirty="0"/>
              <a:t>– obojživelníci</a:t>
            </a:r>
          </a:p>
          <a:p>
            <a:r>
              <a:rPr lang="cs-CZ" sz="2400" dirty="0"/>
              <a:t>blastomery různé velikosti, u animálního pólu </a:t>
            </a:r>
            <a:r>
              <a:rPr lang="cs-CZ" sz="2400" dirty="0" err="1"/>
              <a:t>mikromery</a:t>
            </a:r>
            <a:r>
              <a:rPr lang="cs-CZ" sz="2400" dirty="0"/>
              <a:t>, u veget. makromery (u </a:t>
            </a:r>
            <a:r>
              <a:rPr lang="cs-CZ" sz="2400" dirty="0" err="1"/>
              <a:t>heterolecitálních</a:t>
            </a:r>
            <a:r>
              <a:rPr lang="cs-CZ" sz="2400" dirty="0"/>
              <a:t> – malé mn. žloutku), </a:t>
            </a:r>
          </a:p>
          <a:p>
            <a:r>
              <a:rPr lang="cs-CZ" sz="2400" dirty="0">
                <a:solidFill>
                  <a:srgbClr val="FF0000"/>
                </a:solidFill>
              </a:rPr>
              <a:t>obr.</a:t>
            </a:r>
          </a:p>
          <a:p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54" y="100670"/>
            <a:ext cx="3949998" cy="211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471"/>
            <a:ext cx="4333260" cy="261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600" y="68134"/>
            <a:ext cx="3715917" cy="206439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217546" y="1100333"/>
            <a:ext cx="257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358283" y="109195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7554" y="415475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240350" y="2618913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příklad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7884" y="3429471"/>
            <a:ext cx="2495690" cy="77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422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299970" y="550415"/>
            <a:ext cx="63386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>
                <a:solidFill>
                  <a:srgbClr val="00B0F0"/>
                </a:solidFill>
              </a:rPr>
              <a:t>5. Synchronní a asynchronní </a:t>
            </a:r>
            <a:r>
              <a:rPr lang="cs-CZ" sz="2400" dirty="0">
                <a:solidFill>
                  <a:prstClr val="black"/>
                </a:solidFill>
              </a:rPr>
              <a:t>– dělení blastomer současně (synchronní) a pak se dělí nejdříve první a pak druhá část (asynchronní)</a:t>
            </a:r>
          </a:p>
          <a:p>
            <a:pPr lvl="0"/>
            <a:endParaRPr lang="cs-CZ" sz="2400" dirty="0">
              <a:solidFill>
                <a:prstClr val="black"/>
              </a:solidFill>
            </a:endParaRPr>
          </a:p>
          <a:p>
            <a:pPr lvl="0"/>
            <a:r>
              <a:rPr lang="cs-CZ" sz="2400" b="1" dirty="0">
                <a:solidFill>
                  <a:srgbClr val="00B0F0"/>
                </a:solidFill>
              </a:rPr>
              <a:t>6. Radiální </a:t>
            </a:r>
            <a:r>
              <a:rPr lang="cs-CZ" sz="2400" dirty="0">
                <a:solidFill>
                  <a:prstClr val="black"/>
                </a:solidFill>
              </a:rPr>
              <a:t>paprsčité dělení na sobě kolmých rýh tak aby zárodek byl paprsčitě souměrný. </a:t>
            </a:r>
          </a:p>
          <a:p>
            <a:pPr lvl="0"/>
            <a:endParaRPr lang="cs-CZ" sz="2400" dirty="0">
              <a:solidFill>
                <a:prstClr val="black"/>
              </a:solidFill>
            </a:endParaRPr>
          </a:p>
          <a:p>
            <a:pPr lvl="0"/>
            <a:r>
              <a:rPr lang="cs-CZ" sz="2400" b="1" dirty="0">
                <a:solidFill>
                  <a:srgbClr val="00B0F0"/>
                </a:solidFill>
              </a:rPr>
              <a:t>7. Spirální </a:t>
            </a:r>
            <a:r>
              <a:rPr lang="cs-CZ" sz="2400" dirty="0">
                <a:solidFill>
                  <a:prstClr val="black"/>
                </a:solidFill>
              </a:rPr>
              <a:t>– uspořádání buněk na povrchu zárodku je spirálovité v rovnoběžkových rovinách, buňky posunuty o polovinu své délky v každé rovině</a:t>
            </a:r>
          </a:p>
          <a:p>
            <a:pPr lvl="0"/>
            <a:r>
              <a:rPr lang="cs-CZ" sz="2400" b="1" dirty="0">
                <a:solidFill>
                  <a:srgbClr val="7030A0"/>
                </a:solidFill>
              </a:rPr>
              <a:t>A </a:t>
            </a:r>
            <a:r>
              <a:rPr lang="cs-CZ" sz="2400" b="1" dirty="0" err="1">
                <a:solidFill>
                  <a:srgbClr val="7030A0"/>
                </a:solidFill>
              </a:rPr>
              <a:t>homokvadrální</a:t>
            </a:r>
            <a:r>
              <a:rPr lang="cs-CZ" sz="2400" b="1" dirty="0">
                <a:solidFill>
                  <a:srgbClr val="7030A0"/>
                </a:solidFill>
              </a:rPr>
              <a:t> </a:t>
            </a:r>
            <a:r>
              <a:rPr lang="cs-CZ" sz="2400" dirty="0">
                <a:solidFill>
                  <a:prstClr val="black"/>
                </a:solidFill>
              </a:rPr>
              <a:t>(první 4 blastomery stejně velké),</a:t>
            </a:r>
          </a:p>
          <a:p>
            <a:pPr lvl="0"/>
            <a:r>
              <a:rPr lang="cs-CZ" sz="2400" b="1" dirty="0">
                <a:solidFill>
                  <a:srgbClr val="7030A0"/>
                </a:solidFill>
              </a:rPr>
              <a:t>B </a:t>
            </a:r>
            <a:r>
              <a:rPr lang="cs-CZ" sz="2400" b="1" dirty="0" err="1">
                <a:solidFill>
                  <a:srgbClr val="7030A0"/>
                </a:solidFill>
              </a:rPr>
              <a:t>heterokvadrální</a:t>
            </a:r>
            <a:r>
              <a:rPr lang="cs-CZ" sz="2400" b="1" dirty="0">
                <a:solidFill>
                  <a:srgbClr val="7030A0"/>
                </a:solidFill>
              </a:rPr>
              <a:t> </a:t>
            </a:r>
            <a:r>
              <a:rPr lang="cs-CZ" sz="2400" dirty="0">
                <a:solidFill>
                  <a:prstClr val="black"/>
                </a:solidFill>
              </a:rPr>
              <a:t>(jedna blastomera větší než ostatní)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93" y="1935333"/>
            <a:ext cx="4552846" cy="195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720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191" y="4507816"/>
            <a:ext cx="3374193" cy="235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1" y="235643"/>
            <a:ext cx="3030582" cy="326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628708" y="84377"/>
            <a:ext cx="77175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8. </a:t>
            </a:r>
            <a:r>
              <a:rPr lang="cs-CZ" sz="2400" b="1" dirty="0" err="1">
                <a:solidFill>
                  <a:srgbClr val="00B0F0"/>
                </a:solidFill>
              </a:rPr>
              <a:t>Disimetrické</a:t>
            </a:r>
            <a:r>
              <a:rPr lang="cs-CZ" sz="2400" b="1" dirty="0">
                <a:solidFill>
                  <a:srgbClr val="00B0F0"/>
                </a:solidFill>
              </a:rPr>
              <a:t>  </a:t>
            </a:r>
            <a:r>
              <a:rPr lang="cs-CZ" sz="2400" dirty="0"/>
              <a:t>- symetrické rýhování u žebernatek, blastomery uspořádány podle rovin souměrnosti na sebe kolmých, </a:t>
            </a:r>
            <a:r>
              <a:rPr lang="cs-CZ" sz="2400" dirty="0">
                <a:solidFill>
                  <a:srgbClr val="FF0000"/>
                </a:solidFill>
              </a:rPr>
              <a:t>obr.</a:t>
            </a:r>
          </a:p>
          <a:p>
            <a:r>
              <a:rPr lang="cs-CZ" sz="2400" b="1" dirty="0">
                <a:solidFill>
                  <a:srgbClr val="00B0F0"/>
                </a:solidFill>
              </a:rPr>
              <a:t>9. Bilaterální, </a:t>
            </a:r>
            <a:r>
              <a:rPr lang="cs-CZ" sz="2400" b="1" dirty="0" err="1">
                <a:solidFill>
                  <a:srgbClr val="00B0F0"/>
                </a:solidFill>
              </a:rPr>
              <a:t>dvoustranně</a:t>
            </a:r>
            <a:r>
              <a:rPr lang="cs-CZ" sz="2400" b="1" dirty="0">
                <a:solidFill>
                  <a:srgbClr val="00B0F0"/>
                </a:solidFill>
              </a:rPr>
              <a:t> souměrné</a:t>
            </a:r>
            <a:r>
              <a:rPr lang="cs-CZ" sz="2400" dirty="0"/>
              <a:t>, blastomery různé velikosti rozloženy podle jedné roviny souměrnosti (měkkýši), </a:t>
            </a:r>
            <a:r>
              <a:rPr lang="cs-CZ" sz="2400" dirty="0">
                <a:solidFill>
                  <a:srgbClr val="FF0000"/>
                </a:solidFill>
              </a:rPr>
              <a:t>obr.</a:t>
            </a:r>
            <a:endParaRPr lang="cs-CZ" sz="2400" b="1" dirty="0">
              <a:solidFill>
                <a:srgbClr val="00B0F0"/>
              </a:solidFill>
            </a:endParaRPr>
          </a:p>
          <a:p>
            <a:r>
              <a:rPr lang="cs-CZ" sz="2400" b="1" dirty="0">
                <a:solidFill>
                  <a:srgbClr val="00B0F0"/>
                </a:solidFill>
              </a:rPr>
              <a:t>10. Anarchické </a:t>
            </a:r>
            <a:r>
              <a:rPr lang="cs-CZ" sz="2400" dirty="0"/>
              <a:t>– chaotické, asynchronní, rozpadání blastomer, shluk buněk - pak  organizace do celistvého zárodku (</a:t>
            </a:r>
            <a:r>
              <a:rPr lang="cs-CZ" sz="2400" dirty="0" err="1"/>
              <a:t>hydromedůzy</a:t>
            </a:r>
            <a:r>
              <a:rPr lang="cs-CZ" sz="2400" dirty="0"/>
              <a:t>), </a:t>
            </a:r>
            <a:r>
              <a:rPr lang="cs-CZ" sz="2400" dirty="0">
                <a:solidFill>
                  <a:srgbClr val="FF0000"/>
                </a:solidFill>
              </a:rPr>
              <a:t>obr.</a:t>
            </a:r>
            <a:endParaRPr lang="cs-CZ" sz="2400" b="1" dirty="0">
              <a:solidFill>
                <a:srgbClr val="00B0F0"/>
              </a:solidFill>
            </a:endParaRPr>
          </a:p>
          <a:p>
            <a:r>
              <a:rPr lang="cs-CZ" sz="2400" b="1" dirty="0">
                <a:solidFill>
                  <a:srgbClr val="00B0F0"/>
                </a:solidFill>
              </a:rPr>
              <a:t>11. Determinační a indeterminační </a:t>
            </a:r>
            <a:r>
              <a:rPr lang="cs-CZ" sz="2400" dirty="0"/>
              <a:t>– determinační – každá blastomera má předem vymezen další způsob vývoje (vajíčka mozaikovitá), indeterminační – blastomera nemá vymezen způsob vývoje (vajíčka regulační)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78" y="4096512"/>
            <a:ext cx="2942265" cy="212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3841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98867" y="343187"/>
            <a:ext cx="2128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7030A0"/>
                </a:solidFill>
              </a:rPr>
              <a:t>Typy blastul (7)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6" y="4095653"/>
            <a:ext cx="3691009" cy="261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65760" y="712519"/>
            <a:ext cx="105826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1. </a:t>
            </a:r>
            <a:r>
              <a:rPr lang="cs-CZ" sz="2400" b="1" dirty="0" err="1">
                <a:solidFill>
                  <a:srgbClr val="00B0F0"/>
                </a:solidFill>
              </a:rPr>
              <a:t>Coeloblastula</a:t>
            </a:r>
            <a:r>
              <a:rPr lang="cs-CZ" sz="2400" b="1" dirty="0">
                <a:solidFill>
                  <a:srgbClr val="00B0F0"/>
                </a:solidFill>
              </a:rPr>
              <a:t>, </a:t>
            </a:r>
            <a:r>
              <a:rPr lang="cs-CZ" sz="2400" b="1" dirty="0" err="1">
                <a:solidFill>
                  <a:srgbClr val="00B0F0"/>
                </a:solidFill>
              </a:rPr>
              <a:t>archiblastula</a:t>
            </a:r>
            <a:r>
              <a:rPr lang="cs-CZ" sz="2400" b="1" dirty="0">
                <a:solidFill>
                  <a:srgbClr val="00B0F0"/>
                </a:solidFill>
              </a:rPr>
              <a:t> </a:t>
            </a:r>
            <a:r>
              <a:rPr lang="cs-CZ" sz="2400" dirty="0"/>
              <a:t>– rozlehlá blastocelová dutina se středem stejným jako střed zárodku (při totálním </a:t>
            </a:r>
            <a:r>
              <a:rPr lang="cs-CZ" sz="2400" dirty="0" err="1"/>
              <a:t>ekválním</a:t>
            </a:r>
            <a:r>
              <a:rPr lang="cs-CZ" sz="2400" dirty="0"/>
              <a:t> rýhování)  </a:t>
            </a:r>
            <a:r>
              <a:rPr lang="cs-CZ" sz="2400" dirty="0">
                <a:solidFill>
                  <a:srgbClr val="FF0000"/>
                </a:solidFill>
              </a:rPr>
              <a:t>obr.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b="1" dirty="0">
                <a:solidFill>
                  <a:srgbClr val="00B0F0"/>
                </a:solidFill>
              </a:rPr>
              <a:t>2. </a:t>
            </a:r>
            <a:r>
              <a:rPr lang="cs-CZ" sz="2400" b="1" dirty="0" err="1">
                <a:solidFill>
                  <a:srgbClr val="00B0F0"/>
                </a:solidFill>
              </a:rPr>
              <a:t>Amfiblastula</a:t>
            </a:r>
            <a:r>
              <a:rPr lang="cs-CZ" sz="2400" dirty="0"/>
              <a:t> – </a:t>
            </a:r>
            <a:r>
              <a:rPr lang="cs-CZ" sz="2400" dirty="0" err="1"/>
              <a:t>blastocélová</a:t>
            </a:r>
            <a:r>
              <a:rPr lang="cs-CZ" sz="2400" dirty="0"/>
              <a:t> dutina menší se středem posunutým k animálnímu pólu (totální </a:t>
            </a:r>
            <a:r>
              <a:rPr lang="cs-CZ" sz="2400" dirty="0" err="1"/>
              <a:t>inekvální</a:t>
            </a:r>
            <a:r>
              <a:rPr lang="cs-CZ" sz="2400" dirty="0"/>
              <a:t> rýhování) (obojživelníci) </a:t>
            </a:r>
            <a:r>
              <a:rPr lang="cs-CZ" sz="2400" dirty="0">
                <a:solidFill>
                  <a:srgbClr val="FF0000"/>
                </a:solidFill>
              </a:rPr>
              <a:t>obr.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014" y="1700453"/>
            <a:ext cx="4057403" cy="126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291" y="3283567"/>
            <a:ext cx="3770118" cy="227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18022" y="5537903"/>
            <a:ext cx="827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3. </a:t>
            </a:r>
            <a:r>
              <a:rPr lang="cs-CZ" sz="2400" b="1" dirty="0" err="1">
                <a:solidFill>
                  <a:srgbClr val="00B0F0"/>
                </a:solidFill>
              </a:rPr>
              <a:t>Sterroblastula</a:t>
            </a:r>
            <a:r>
              <a:rPr lang="cs-CZ" sz="2400" b="1" dirty="0">
                <a:solidFill>
                  <a:srgbClr val="00B0F0"/>
                </a:solidFill>
              </a:rPr>
              <a:t> </a:t>
            </a:r>
            <a:r>
              <a:rPr lang="cs-CZ" sz="2400" dirty="0"/>
              <a:t>– nepatrná </a:t>
            </a:r>
            <a:r>
              <a:rPr lang="cs-CZ" sz="2400" dirty="0" err="1"/>
              <a:t>blastocélová</a:t>
            </a:r>
            <a:r>
              <a:rPr lang="cs-CZ" sz="2400" dirty="0"/>
              <a:t> dutina nebo chybí, buňky blastodermu radiálně rozmístěny okolo středu zárodku (totální </a:t>
            </a:r>
            <a:r>
              <a:rPr lang="cs-CZ" sz="2400" dirty="0" err="1"/>
              <a:t>ekvální</a:t>
            </a:r>
            <a:r>
              <a:rPr lang="cs-CZ" sz="2400" dirty="0"/>
              <a:t> rýhování </a:t>
            </a:r>
            <a:r>
              <a:rPr lang="cs-CZ" sz="2400" dirty="0" err="1"/>
              <a:t>izolecitálních</a:t>
            </a:r>
            <a:r>
              <a:rPr lang="cs-CZ" sz="2400" dirty="0"/>
              <a:t> vajíček (láčkovci) </a:t>
            </a:r>
            <a:r>
              <a:rPr lang="cs-CZ" sz="2400" dirty="0">
                <a:solidFill>
                  <a:srgbClr val="FF0000"/>
                </a:solidFill>
              </a:rPr>
              <a:t>obr.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355803" y="3693672"/>
            <a:ext cx="1474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sterroblastula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65761" y="3661023"/>
            <a:ext cx="1196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plakula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2646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561" y="3913894"/>
            <a:ext cx="2991993" cy="166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71708" y="277175"/>
            <a:ext cx="109034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4. </a:t>
            </a:r>
            <a:r>
              <a:rPr lang="cs-CZ" sz="2400" b="1" dirty="0" err="1">
                <a:solidFill>
                  <a:srgbClr val="00B0F0"/>
                </a:solidFill>
              </a:rPr>
              <a:t>Plakula</a:t>
            </a:r>
            <a:r>
              <a:rPr lang="cs-CZ" sz="2400" b="1" dirty="0">
                <a:solidFill>
                  <a:srgbClr val="00B0F0"/>
                </a:solidFill>
              </a:rPr>
              <a:t> </a:t>
            </a:r>
            <a:r>
              <a:rPr lang="cs-CZ" sz="2400" dirty="0"/>
              <a:t>– přechod mezi </a:t>
            </a:r>
            <a:r>
              <a:rPr lang="cs-CZ" sz="2400" dirty="0" err="1"/>
              <a:t>coeoblastulou</a:t>
            </a:r>
            <a:r>
              <a:rPr lang="cs-CZ" sz="2400" dirty="0"/>
              <a:t> a </a:t>
            </a:r>
            <a:r>
              <a:rPr lang="cs-CZ" sz="2400" dirty="0" err="1"/>
              <a:t>terroblastulou</a:t>
            </a:r>
            <a:r>
              <a:rPr lang="cs-CZ" sz="2400" dirty="0"/>
              <a:t>, terčík ze dvou vrstev buněk </a:t>
            </a:r>
          </a:p>
          <a:p>
            <a:r>
              <a:rPr lang="cs-CZ" sz="2400" dirty="0"/>
              <a:t>(hlístice, </a:t>
            </a:r>
            <a:r>
              <a:rPr lang="cs-CZ" sz="2400" dirty="0" err="1"/>
              <a:t>máloštětinatci</a:t>
            </a:r>
            <a:r>
              <a:rPr lang="cs-CZ" sz="2400" dirty="0"/>
              <a:t>), </a:t>
            </a:r>
            <a:r>
              <a:rPr lang="cs-CZ" sz="2400" dirty="0">
                <a:solidFill>
                  <a:srgbClr val="FF0000"/>
                </a:solidFill>
              </a:rPr>
              <a:t>obr.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8" y="1317674"/>
            <a:ext cx="3668208" cy="259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874554" y="1076205"/>
            <a:ext cx="6800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5. </a:t>
            </a:r>
            <a:r>
              <a:rPr lang="cs-CZ" sz="2400" b="1" dirty="0" err="1">
                <a:solidFill>
                  <a:srgbClr val="00B0F0"/>
                </a:solidFill>
              </a:rPr>
              <a:t>Diskoblastula</a:t>
            </a:r>
            <a:r>
              <a:rPr lang="cs-CZ" sz="2400" b="1" dirty="0">
                <a:solidFill>
                  <a:srgbClr val="00B0F0"/>
                </a:solidFill>
              </a:rPr>
              <a:t>, </a:t>
            </a:r>
            <a:r>
              <a:rPr lang="cs-CZ" sz="2400" b="1" dirty="0" err="1">
                <a:solidFill>
                  <a:srgbClr val="00B0F0"/>
                </a:solidFill>
              </a:rPr>
              <a:t>epiblastula</a:t>
            </a:r>
            <a:r>
              <a:rPr lang="cs-CZ" sz="2400" b="1" dirty="0">
                <a:solidFill>
                  <a:srgbClr val="00B0F0"/>
                </a:solidFill>
              </a:rPr>
              <a:t> </a:t>
            </a:r>
            <a:r>
              <a:rPr lang="cs-CZ" sz="2400" dirty="0"/>
              <a:t>terček buněk u animálního pólu vajíčka (</a:t>
            </a:r>
            <a:r>
              <a:rPr lang="cs-CZ" sz="2400" dirty="0" err="1"/>
              <a:t>diskoidální</a:t>
            </a:r>
            <a:r>
              <a:rPr lang="cs-CZ" sz="2400" dirty="0"/>
              <a:t> rýhování), nepatrná </a:t>
            </a:r>
            <a:r>
              <a:rPr lang="cs-CZ" sz="2400" dirty="0" err="1"/>
              <a:t>blastocélová</a:t>
            </a:r>
            <a:r>
              <a:rPr lang="cs-CZ" sz="2400" dirty="0"/>
              <a:t> dutina, </a:t>
            </a:r>
            <a:r>
              <a:rPr lang="cs-CZ" sz="2400" dirty="0">
                <a:solidFill>
                  <a:srgbClr val="FF0000"/>
                </a:solidFill>
              </a:rPr>
              <a:t>obr.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245" y="2443116"/>
            <a:ext cx="3926759" cy="210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71708" y="4543476"/>
            <a:ext cx="112835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6. </a:t>
            </a:r>
            <a:r>
              <a:rPr lang="cs-CZ" sz="2400" b="1" dirty="0" err="1">
                <a:solidFill>
                  <a:srgbClr val="00B0F0"/>
                </a:solidFill>
              </a:rPr>
              <a:t>Periblastula</a:t>
            </a:r>
            <a:r>
              <a:rPr lang="cs-CZ" sz="2400" b="1" dirty="0">
                <a:solidFill>
                  <a:srgbClr val="00B0F0"/>
                </a:solidFill>
              </a:rPr>
              <a:t> </a:t>
            </a:r>
            <a:r>
              <a:rPr lang="cs-CZ" sz="2400" dirty="0"/>
              <a:t>– je tvořena </a:t>
            </a:r>
            <a:r>
              <a:rPr lang="cs-CZ" sz="2400" dirty="0" err="1"/>
              <a:t>periblastem</a:t>
            </a:r>
            <a:r>
              <a:rPr lang="cs-CZ" sz="2400" dirty="0"/>
              <a:t> obklopující centrální </a:t>
            </a:r>
          </a:p>
          <a:p>
            <a:r>
              <a:rPr lang="cs-CZ" sz="2400" dirty="0"/>
              <a:t>žloutkovou masu (superficiální rýhování) (hmyz), </a:t>
            </a:r>
            <a:r>
              <a:rPr lang="cs-CZ" sz="2400" dirty="0">
                <a:solidFill>
                  <a:srgbClr val="FF0000"/>
                </a:solidFill>
              </a:rPr>
              <a:t>obr.</a:t>
            </a:r>
          </a:p>
          <a:p>
            <a:endParaRPr lang="cs-CZ" sz="2400" b="1" dirty="0">
              <a:solidFill>
                <a:srgbClr val="00B0F0"/>
              </a:solidFill>
            </a:endParaRPr>
          </a:p>
          <a:p>
            <a:r>
              <a:rPr lang="cs-CZ" sz="2400" b="1" dirty="0">
                <a:solidFill>
                  <a:srgbClr val="00B0F0"/>
                </a:solidFill>
              </a:rPr>
              <a:t>7. Blastocysta </a:t>
            </a:r>
            <a:r>
              <a:rPr lang="cs-CZ" sz="2400" dirty="0"/>
              <a:t>– blastoderm rozlišen na trofoblast (výživa zárodku) a </a:t>
            </a:r>
            <a:r>
              <a:rPr lang="cs-CZ" sz="2400" dirty="0" err="1"/>
              <a:t>embryoblast</a:t>
            </a:r>
            <a:r>
              <a:rPr lang="cs-CZ" sz="2400" dirty="0"/>
              <a:t> vyvinutý při embryonálním pólu je hrbolek ze zárodečných buněk čnící do centrální dutiny, </a:t>
            </a:r>
            <a:r>
              <a:rPr lang="cs-CZ" sz="2400" dirty="0" err="1"/>
              <a:t>diskoidální</a:t>
            </a:r>
            <a:r>
              <a:rPr lang="cs-CZ" sz="2400" dirty="0"/>
              <a:t> rýhování, z </a:t>
            </a:r>
            <a:r>
              <a:rPr lang="cs-CZ" sz="2400" dirty="0" err="1"/>
              <a:t>alecitálních</a:t>
            </a:r>
            <a:r>
              <a:rPr lang="cs-CZ" sz="2400" dirty="0"/>
              <a:t> vajíček savců, </a:t>
            </a:r>
            <a:r>
              <a:rPr lang="cs-CZ" sz="2400" dirty="0">
                <a:solidFill>
                  <a:srgbClr val="FF0000"/>
                </a:solidFill>
              </a:rPr>
              <a:t>obr.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714388" y="1028257"/>
            <a:ext cx="1225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blastocysta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43883" y="1045361"/>
            <a:ext cx="856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plakula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08458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3" y="1521649"/>
            <a:ext cx="4905211" cy="209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162712" y="349986"/>
            <a:ext cx="1545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Gastrulace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962144" y="917967"/>
            <a:ext cx="70225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Z jednovrstevného váčku vzniká dělením buněk a gastrulačními pohyby dvouvrstevnatý útvar gastrula (. Blastoderm  -  rozlišení na vnější zárodečný list ektoblast (ektoderm), vnitřní entoblast (entoderm), </a:t>
            </a:r>
            <a:r>
              <a:rPr lang="cs-CZ" sz="2400" dirty="0" err="1"/>
              <a:t>blastocélová</a:t>
            </a:r>
            <a:r>
              <a:rPr lang="cs-CZ" sz="2400" dirty="0"/>
              <a:t> dutina, dutina prvostřeva (</a:t>
            </a:r>
            <a:r>
              <a:rPr lang="cs-CZ" sz="2400" dirty="0" err="1"/>
              <a:t>gastrocél</a:t>
            </a:r>
            <a:r>
              <a:rPr lang="cs-CZ" sz="2400" dirty="0"/>
              <a:t> – archenteron), otvor ven </a:t>
            </a:r>
            <a:r>
              <a:rPr lang="cs-CZ" sz="2400" dirty="0" err="1"/>
              <a:t>blastopórus</a:t>
            </a:r>
            <a:r>
              <a:rPr lang="cs-CZ" sz="2400" dirty="0"/>
              <a:t>.</a:t>
            </a:r>
          </a:p>
          <a:p>
            <a:r>
              <a:rPr lang="cs-CZ" sz="2400" dirty="0"/>
              <a:t>U mnohých živočichů vzniká třetí zárodečný list mezoblast (mezoderm)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384103" y="2689935"/>
            <a:ext cx="1125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Veget. pól</a:t>
            </a:r>
          </a:p>
        </p:txBody>
      </p:sp>
    </p:spTree>
    <p:extLst>
      <p:ext uri="{BB962C8B-B14F-4D97-AF65-F5344CB8AC3E}">
        <p14:creationId xmlns:p14="http://schemas.microsoft.com/office/powerpoint/2010/main" val="3073815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343" y="715113"/>
            <a:ext cx="5167657" cy="5795158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65826" y="1013041"/>
            <a:ext cx="62972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Životní cyklus </a:t>
            </a:r>
            <a:r>
              <a:rPr lang="cs-CZ" sz="2000" b="1" dirty="0" err="1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Gregarina</a:t>
            </a:r>
            <a:r>
              <a:rPr lang="cs-CZ" sz="2000" b="1" dirty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sp</a:t>
            </a:r>
            <a:r>
              <a:rPr lang="cs-CZ" sz="2000" b="1" dirty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cs-CZ" sz="2000" dirty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r>
              <a:rPr lang="cs-CZ" sz="2000" dirty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cs-CZ" sz="2000" dirty="0">
                <a:effectLst/>
                <a:latin typeface="Arial" panose="020B0604020202020204" pitchFamily="34" charset="0"/>
              </a:rPr>
              <a:t> 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trofozoiti</a:t>
            </a:r>
            <a:r>
              <a:rPr lang="cs-CZ" sz="2000" dirty="0">
                <a:effectLst/>
                <a:latin typeface="Arial" panose="020B0604020202020204" pitchFamily="34" charset="0"/>
              </a:rPr>
              <a:t> vyrostlí ze 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sporozoitů</a:t>
            </a:r>
            <a:r>
              <a:rPr lang="cs-CZ" sz="2000" dirty="0">
                <a:effectLst/>
                <a:latin typeface="Arial" panose="020B0604020202020204" pitchFamily="34" charset="0"/>
              </a:rPr>
              <a:t> hluboce zanořeni 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do 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hostilelské</a:t>
            </a:r>
            <a:r>
              <a:rPr lang="cs-CZ" sz="2000" dirty="0">
                <a:effectLst/>
                <a:latin typeface="Arial" panose="020B0604020202020204" pitchFamily="34" charset="0"/>
              </a:rPr>
              <a:t> buňky</a:t>
            </a:r>
          </a:p>
          <a:p>
            <a:r>
              <a:rPr lang="cs-CZ" sz="2000" dirty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cs-CZ" sz="2000" dirty="0">
                <a:effectLst/>
                <a:latin typeface="Arial" panose="020B0604020202020204" pitchFamily="34" charset="0"/>
              </a:rPr>
              <a:t> rostoucí 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trofozoit</a:t>
            </a:r>
            <a:r>
              <a:rPr lang="cs-CZ" sz="2000" dirty="0">
                <a:effectLst/>
                <a:latin typeface="Arial" panose="020B0604020202020204" pitchFamily="34" charset="0"/>
              </a:rPr>
              <a:t> postupně opouští hostitelskou buňku</a:t>
            </a:r>
          </a:p>
          <a:p>
            <a:r>
              <a:rPr lang="cs-CZ" sz="2000" dirty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3,4</a:t>
            </a:r>
            <a:r>
              <a:rPr lang="cs-CZ" sz="2000" dirty="0">
                <a:effectLst/>
                <a:latin typeface="Arial" panose="020B0604020202020204" pitchFamily="34" charset="0"/>
              </a:rPr>
              <a:t> volní 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trofozoiti</a:t>
            </a:r>
            <a:r>
              <a:rPr lang="cs-CZ" sz="2000" dirty="0">
                <a:effectLst/>
                <a:latin typeface="Arial" panose="020B0604020202020204" pitchFamily="34" charset="0"/>
              </a:rPr>
              <a:t> se mění na 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gamonty</a:t>
            </a:r>
            <a:r>
              <a:rPr lang="cs-CZ" sz="2000" dirty="0">
                <a:effectLst/>
                <a:latin typeface="Arial" panose="020B0604020202020204" pitchFamily="34" charset="0"/>
              </a:rPr>
              <a:t> a po dvou tvoří 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syzygii</a:t>
            </a:r>
          </a:p>
          <a:p>
            <a:r>
              <a:rPr lang="cs-CZ" sz="2000" dirty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5</a:t>
            </a:r>
            <a:r>
              <a:rPr lang="cs-CZ" sz="2000" dirty="0">
                <a:effectLst/>
                <a:latin typeface="Arial" panose="020B0604020202020204" pitchFamily="34" charset="0"/>
              </a:rPr>
              <a:t> 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gamonti</a:t>
            </a:r>
            <a:r>
              <a:rPr lang="cs-CZ" sz="2000" dirty="0">
                <a:effectLst/>
                <a:latin typeface="Arial" panose="020B0604020202020204" pitchFamily="34" charset="0"/>
              </a:rPr>
              <a:t> se 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encystují</a:t>
            </a:r>
            <a:r>
              <a:rPr lang="cs-CZ" sz="2000" dirty="0">
                <a:effectLst/>
                <a:latin typeface="Arial" panose="020B0604020202020204" pitchFamily="34" charset="0"/>
              </a:rPr>
              <a:t> v 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gametocystě</a:t>
            </a:r>
            <a:endParaRPr lang="cs-CZ" sz="2000" dirty="0">
              <a:effectLst/>
              <a:latin typeface="Arial" panose="020B0604020202020204" pitchFamily="34" charset="0"/>
            </a:endParaRPr>
          </a:p>
          <a:p>
            <a:r>
              <a:rPr lang="cs-CZ" sz="2000" dirty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6,7</a:t>
            </a:r>
            <a:r>
              <a:rPr lang="cs-CZ" sz="2000" dirty="0">
                <a:effectLst/>
                <a:latin typeface="Arial" panose="020B0604020202020204" pitchFamily="34" charset="0"/>
              </a:rPr>
              <a:t> dělením 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gamontů</a:t>
            </a:r>
            <a:r>
              <a:rPr lang="cs-CZ" sz="2000" dirty="0">
                <a:effectLst/>
                <a:latin typeface="Arial" panose="020B0604020202020204" pitchFamily="34" charset="0"/>
              </a:rPr>
              <a:t> vznikají samčí a samičí gamety</a:t>
            </a:r>
          </a:p>
          <a:p>
            <a:r>
              <a:rPr lang="cs-CZ" sz="2000" dirty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8</a:t>
            </a:r>
            <a:r>
              <a:rPr lang="cs-CZ" sz="2000" dirty="0">
                <a:effectLst/>
                <a:latin typeface="Arial" panose="020B0604020202020204" pitchFamily="34" charset="0"/>
              </a:rPr>
              <a:t> gamety kopulují a vznikají zygoty</a:t>
            </a:r>
          </a:p>
          <a:p>
            <a:r>
              <a:rPr lang="cs-CZ" sz="2000" dirty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9</a:t>
            </a:r>
            <a:r>
              <a:rPr lang="cs-CZ" sz="2000" dirty="0">
                <a:effectLst/>
                <a:latin typeface="Arial" panose="020B0604020202020204" pitchFamily="34" charset="0"/>
              </a:rPr>
              <a:t> během meiózy se každá zygota mění na oocystu 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s 8 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sporozoity</a:t>
            </a:r>
            <a:endParaRPr lang="cs-CZ" sz="2000" dirty="0">
              <a:effectLst/>
              <a:latin typeface="Arial" panose="020B0604020202020204" pitchFamily="34" charset="0"/>
            </a:endParaRPr>
          </a:p>
          <a:p>
            <a:r>
              <a:rPr lang="cs-CZ" sz="2000" dirty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10</a:t>
            </a:r>
            <a:r>
              <a:rPr lang="cs-CZ" sz="2000" dirty="0">
                <a:effectLst/>
                <a:latin typeface="Arial" panose="020B0604020202020204" pitchFamily="34" charset="0"/>
              </a:rPr>
              <a:t> v trávicím traktu hostitele se oocysta otevírá a vylézají 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sporozoiti</a:t>
            </a:r>
            <a:endParaRPr lang="cs-CZ" sz="20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883657" y="1454092"/>
            <a:ext cx="1232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trofozoiti</a:t>
            </a:r>
            <a:endParaRPr lang="cs-CZ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96536" y="2721232"/>
            <a:ext cx="1116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sporozoiti</a:t>
            </a:r>
            <a:endParaRPr lang="cs-CZ" sz="1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90857" y="2481452"/>
            <a:ext cx="785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/>
              <a:t>gamonti</a:t>
            </a: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616540" y="1013041"/>
            <a:ext cx="1324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Po dvou syzygie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0358163" y="2461012"/>
            <a:ext cx="12326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/>
              <a:t>Gamonti</a:t>
            </a:r>
            <a:r>
              <a:rPr lang="cs-CZ" sz="1400" dirty="0"/>
              <a:t> </a:t>
            </a:r>
          </a:p>
          <a:p>
            <a:r>
              <a:rPr lang="cs-CZ" sz="1400" dirty="0" err="1"/>
              <a:t>encystují</a:t>
            </a:r>
            <a:r>
              <a:rPr lang="cs-CZ" sz="1400" dirty="0"/>
              <a:t> </a:t>
            </a:r>
          </a:p>
          <a:p>
            <a:r>
              <a:rPr lang="cs-CZ" sz="1400" dirty="0"/>
              <a:t>v </a:t>
            </a:r>
            <a:r>
              <a:rPr lang="cs-CZ" sz="1400" dirty="0" err="1"/>
              <a:t>gametocystě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9505466" y="4369031"/>
            <a:ext cx="2435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Dělení </a:t>
            </a:r>
            <a:r>
              <a:rPr lang="cs-CZ" sz="1400" dirty="0" err="1"/>
              <a:t>gamontů</a:t>
            </a:r>
            <a:r>
              <a:rPr lang="cs-CZ" sz="1400" dirty="0"/>
              <a:t>- vznik samčích</a:t>
            </a:r>
          </a:p>
          <a:p>
            <a:r>
              <a:rPr lang="cs-CZ" sz="1400" dirty="0"/>
              <a:t> a samičích gamet</a:t>
            </a:r>
          </a:p>
        </p:txBody>
      </p:sp>
      <p:sp>
        <p:nvSpPr>
          <p:cNvPr id="10" name="TextovéPole 9"/>
          <p:cNvSpPr txBox="1"/>
          <p:nvPr/>
        </p:nvSpPr>
        <p:spPr>
          <a:xfrm flipH="1">
            <a:off x="8058536" y="6472052"/>
            <a:ext cx="3709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Kopulace gamet, vznik zygot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788393" y="4739713"/>
            <a:ext cx="11692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Meióza, vznik</a:t>
            </a:r>
          </a:p>
          <a:p>
            <a:r>
              <a:rPr lang="cs-CZ" sz="1400" dirty="0"/>
              <a:t> oocysty a</a:t>
            </a:r>
          </a:p>
          <a:p>
            <a:r>
              <a:rPr lang="cs-CZ" sz="1400" dirty="0" err="1"/>
              <a:t>porozoitů</a:t>
            </a:r>
            <a:endParaRPr lang="cs-CZ" sz="1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003674" y="3120228"/>
            <a:ext cx="1215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Trávicí trakt</a:t>
            </a:r>
          </a:p>
        </p:txBody>
      </p:sp>
    </p:spTree>
    <p:extLst>
      <p:ext uri="{BB962C8B-B14F-4D97-AF65-F5344CB8AC3E}">
        <p14:creationId xmlns:p14="http://schemas.microsoft.com/office/powerpoint/2010/main" val="28563734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99266" y="339558"/>
            <a:ext cx="2085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400" dirty="0">
                <a:solidFill>
                  <a:prstClr val="black"/>
                </a:solidFill>
              </a:rPr>
              <a:t>Typy gastrul (5)</a:t>
            </a:r>
          </a:p>
        </p:txBody>
      </p:sp>
      <p:sp>
        <p:nvSpPr>
          <p:cNvPr id="3" name="Obdélník 2"/>
          <p:cNvSpPr/>
          <p:nvPr/>
        </p:nvSpPr>
        <p:spPr>
          <a:xfrm>
            <a:off x="0" y="1573275"/>
            <a:ext cx="85847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>
                <a:solidFill>
                  <a:srgbClr val="00B0F0"/>
                </a:solidFill>
              </a:rPr>
              <a:t>1. Invaginační  </a:t>
            </a:r>
            <a:r>
              <a:rPr lang="cs-CZ" sz="2400" dirty="0">
                <a:solidFill>
                  <a:prstClr val="black"/>
                </a:solidFill>
              </a:rPr>
              <a:t>- </a:t>
            </a:r>
            <a:r>
              <a:rPr lang="cs-CZ" sz="2400" dirty="0" err="1">
                <a:solidFill>
                  <a:prstClr val="black"/>
                </a:solidFill>
              </a:rPr>
              <a:t>vchlipování</a:t>
            </a:r>
            <a:r>
              <a:rPr lang="cs-CZ" sz="2400" dirty="0">
                <a:solidFill>
                  <a:prstClr val="black"/>
                </a:solidFill>
              </a:rPr>
              <a:t>  na vegetativním pólu části blastodermu do prvotní dutiny tělní, vzniká entoblast, zbývající část blastodermu tvoří ektoblast. V místě invaginace – otvor blastoporus, u zárodků totálního rýhování</a:t>
            </a:r>
          </a:p>
          <a:p>
            <a:pPr lvl="0"/>
            <a:r>
              <a:rPr lang="cs-CZ" sz="2400" b="1" dirty="0">
                <a:solidFill>
                  <a:srgbClr val="00B0F0"/>
                </a:solidFill>
              </a:rPr>
              <a:t>2. Imigrační  </a:t>
            </a:r>
            <a:r>
              <a:rPr lang="cs-CZ" sz="2400" dirty="0">
                <a:solidFill>
                  <a:prstClr val="black"/>
                </a:solidFill>
              </a:rPr>
              <a:t>- z blastodermu se některé buňky uvolňují do prvotní dutiny tělní, kterou vyplňují.  Buňky se ze středu rozestupují  a uspořádávají v epiteliální tkáň pod blastodermem a tvoří vnitřní list entoblast. Uvnitř zárodku vzniká dutina prvostřeva a blastoderm se mění v ektoblast. Na vegetativním pólu  vzniká blastoporus, u láčkovců. </a:t>
            </a:r>
          </a:p>
          <a:p>
            <a:pPr lvl="0"/>
            <a:r>
              <a:rPr lang="cs-CZ" sz="2400" dirty="0">
                <a:solidFill>
                  <a:prstClr val="black"/>
                </a:solidFill>
              </a:rPr>
              <a:t>Imigrace entoblastu 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z různých míst </a:t>
            </a:r>
            <a:r>
              <a:rPr lang="cs-CZ" sz="2400" dirty="0">
                <a:solidFill>
                  <a:prstClr val="black"/>
                </a:solidFill>
              </a:rPr>
              <a:t>(</a:t>
            </a:r>
            <a:r>
              <a:rPr lang="cs-CZ" sz="2400" b="1" dirty="0" err="1">
                <a:solidFill>
                  <a:srgbClr val="00B0F0"/>
                </a:solidFill>
              </a:rPr>
              <a:t>apolární</a:t>
            </a:r>
            <a:r>
              <a:rPr lang="cs-CZ" sz="2400" b="1" dirty="0">
                <a:solidFill>
                  <a:srgbClr val="00B0F0"/>
                </a:solidFill>
              </a:rPr>
              <a:t> imigrace</a:t>
            </a:r>
            <a:r>
              <a:rPr lang="cs-CZ" sz="2400" dirty="0">
                <a:solidFill>
                  <a:prstClr val="black"/>
                </a:solidFill>
              </a:rPr>
              <a:t>), z několika určitých míst (</a:t>
            </a:r>
            <a:r>
              <a:rPr lang="cs-CZ" sz="2400" b="1" dirty="0">
                <a:solidFill>
                  <a:srgbClr val="00B0F0"/>
                </a:solidFill>
              </a:rPr>
              <a:t>multipolární</a:t>
            </a:r>
            <a:r>
              <a:rPr lang="cs-CZ" sz="2400" dirty="0">
                <a:solidFill>
                  <a:prstClr val="black"/>
                </a:solidFill>
              </a:rPr>
              <a:t>), z vegetativního pólu (</a:t>
            </a:r>
            <a:r>
              <a:rPr lang="cs-CZ" sz="2400" b="1" dirty="0">
                <a:solidFill>
                  <a:srgbClr val="00B0F0"/>
                </a:solidFill>
              </a:rPr>
              <a:t>unipolární</a:t>
            </a:r>
            <a:r>
              <a:rPr lang="cs-CZ" sz="2400" dirty="0">
                <a:solidFill>
                  <a:prstClr val="black"/>
                </a:solidFill>
              </a:rPr>
              <a:t>).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207" y="3194028"/>
            <a:ext cx="3054983" cy="252517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925B370-4984-C359-0924-611B9D517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592" y="37063"/>
            <a:ext cx="4351408" cy="185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863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693226" y="113551"/>
            <a:ext cx="75599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3. </a:t>
            </a:r>
            <a:r>
              <a:rPr lang="cs-CZ" sz="2400" b="1" dirty="0" err="1">
                <a:solidFill>
                  <a:srgbClr val="00B0F0"/>
                </a:solidFill>
              </a:rPr>
              <a:t>Delaminační</a:t>
            </a:r>
            <a:r>
              <a:rPr lang="cs-CZ" sz="2400" b="1" dirty="0">
                <a:solidFill>
                  <a:srgbClr val="00B0F0"/>
                </a:solidFill>
              </a:rPr>
              <a:t> gastrula </a:t>
            </a:r>
            <a:r>
              <a:rPr lang="cs-CZ" sz="2400" dirty="0"/>
              <a:t>– všechny buňky blastodermu se rozdělí napříč na výšku a dají vznik svrchní vrstvě buněk  ektoblastu a vnitřní – entoblastu, obr., u láčkovců (málo žloutku), </a:t>
            </a:r>
            <a:r>
              <a:rPr lang="cs-CZ" sz="2400" dirty="0">
                <a:solidFill>
                  <a:srgbClr val="FF0000"/>
                </a:solidFill>
              </a:rPr>
              <a:t>str.</a:t>
            </a:r>
          </a:p>
          <a:p>
            <a:endParaRPr lang="cs-CZ" sz="2400" dirty="0"/>
          </a:p>
          <a:p>
            <a:r>
              <a:rPr lang="cs-CZ" sz="2400" b="1" dirty="0">
                <a:solidFill>
                  <a:srgbClr val="00B0F0"/>
                </a:solidFill>
              </a:rPr>
              <a:t>4. </a:t>
            </a:r>
            <a:r>
              <a:rPr lang="cs-CZ" sz="2400" b="1" dirty="0" err="1">
                <a:solidFill>
                  <a:srgbClr val="00B0F0"/>
                </a:solidFill>
              </a:rPr>
              <a:t>Epibolická</a:t>
            </a:r>
            <a:r>
              <a:rPr lang="cs-CZ" sz="2400" b="1" dirty="0">
                <a:solidFill>
                  <a:srgbClr val="00B0F0"/>
                </a:solidFill>
              </a:rPr>
              <a:t> gastrula </a:t>
            </a:r>
            <a:r>
              <a:rPr lang="cs-CZ" sz="2400" dirty="0"/>
              <a:t>– u telolecitálních, </a:t>
            </a:r>
            <a:r>
              <a:rPr lang="cs-CZ" sz="2400" dirty="0" err="1"/>
              <a:t>heterolecitálních</a:t>
            </a:r>
            <a:r>
              <a:rPr lang="cs-CZ" sz="2400" dirty="0"/>
              <a:t> vajíček, </a:t>
            </a:r>
            <a:r>
              <a:rPr lang="cs-CZ" sz="2400" dirty="0" err="1"/>
              <a:t>mikromery</a:t>
            </a:r>
            <a:r>
              <a:rPr lang="cs-CZ" sz="2400" dirty="0"/>
              <a:t> se rychle dělí, postupně makromery obrůstají (ektoblast), pak se makromery rozmnoží a zmenší a vzniká archenteron a blastoporus, </a:t>
            </a:r>
            <a:r>
              <a:rPr lang="cs-CZ" sz="2400" dirty="0">
                <a:solidFill>
                  <a:srgbClr val="FF0000"/>
                </a:solidFill>
              </a:rPr>
              <a:t>str.</a:t>
            </a:r>
          </a:p>
          <a:p>
            <a:endParaRPr lang="cs-CZ" sz="2400" dirty="0">
              <a:solidFill>
                <a:srgbClr val="FF0000"/>
              </a:solidFill>
            </a:endParaRPr>
          </a:p>
          <a:p>
            <a:r>
              <a:rPr lang="cs-CZ" sz="2400" b="1" dirty="0">
                <a:solidFill>
                  <a:srgbClr val="00B0F0"/>
                </a:solidFill>
              </a:rPr>
              <a:t>5. Smíšený typ gastrulace </a:t>
            </a:r>
            <a:r>
              <a:rPr lang="cs-CZ" sz="2400" dirty="0"/>
              <a:t>– vzniká kombinací různých gastrulačních pohybů, kombinuje se </a:t>
            </a:r>
            <a:r>
              <a:rPr lang="cs-CZ" sz="2400" dirty="0" err="1"/>
              <a:t>epibolie</a:t>
            </a:r>
            <a:r>
              <a:rPr lang="cs-CZ" sz="2400" dirty="0"/>
              <a:t> s delaminací, delaminace s invaginací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" y="533141"/>
            <a:ext cx="2381309" cy="180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9" y="2694431"/>
            <a:ext cx="3521297" cy="154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6951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549437" y="525989"/>
            <a:ext cx="2436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400" b="1" dirty="0">
                <a:solidFill>
                  <a:srgbClr val="7030A0"/>
                </a:solidFill>
              </a:rPr>
              <a:t>Vývoj mezoblastu</a:t>
            </a:r>
          </a:p>
        </p:txBody>
      </p:sp>
      <p:sp>
        <p:nvSpPr>
          <p:cNvPr id="3" name="Obdélník 2"/>
          <p:cNvSpPr/>
          <p:nvPr/>
        </p:nvSpPr>
        <p:spPr>
          <a:xfrm>
            <a:off x="692457" y="1207364"/>
            <a:ext cx="112746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dirty="0">
                <a:solidFill>
                  <a:prstClr val="black"/>
                </a:solidFill>
              </a:rPr>
              <a:t>Komplexy buněk vyvíjející se mezi ektoblastem a entoblastem. Buněčný původ mezoblastu – </a:t>
            </a:r>
          </a:p>
          <a:p>
            <a:pPr lvl="0"/>
            <a:r>
              <a:rPr lang="cs-CZ" sz="2400" dirty="0">
                <a:solidFill>
                  <a:prstClr val="black"/>
                </a:solidFill>
              </a:rPr>
              <a:t>z </a:t>
            </a:r>
            <a:r>
              <a:rPr lang="cs-CZ" sz="2400" dirty="0" err="1">
                <a:solidFill>
                  <a:prstClr val="black"/>
                </a:solidFill>
              </a:rPr>
              <a:t>ekto</a:t>
            </a:r>
            <a:r>
              <a:rPr lang="cs-CZ" sz="2400" dirty="0">
                <a:solidFill>
                  <a:prstClr val="black"/>
                </a:solidFill>
              </a:rPr>
              <a:t> (</a:t>
            </a:r>
            <a:r>
              <a:rPr lang="cs-CZ" sz="2400" b="1" dirty="0" err="1">
                <a:solidFill>
                  <a:srgbClr val="0070C0"/>
                </a:solidFill>
              </a:rPr>
              <a:t>ektomezoblast</a:t>
            </a:r>
            <a:r>
              <a:rPr lang="cs-CZ" sz="2400" dirty="0">
                <a:solidFill>
                  <a:prstClr val="black"/>
                </a:solidFill>
              </a:rPr>
              <a:t>) nebo </a:t>
            </a:r>
            <a:r>
              <a:rPr lang="cs-CZ" sz="2400" dirty="0" err="1">
                <a:solidFill>
                  <a:prstClr val="black"/>
                </a:solidFill>
              </a:rPr>
              <a:t>ento</a:t>
            </a:r>
            <a:r>
              <a:rPr lang="cs-CZ" sz="2400" dirty="0">
                <a:solidFill>
                  <a:prstClr val="black"/>
                </a:solidFill>
              </a:rPr>
              <a:t> (</a:t>
            </a:r>
            <a:r>
              <a:rPr lang="cs-CZ" sz="2400" b="1" dirty="0" err="1">
                <a:solidFill>
                  <a:srgbClr val="0070C0"/>
                </a:solidFill>
              </a:rPr>
              <a:t>entomezoblast</a:t>
            </a:r>
            <a:r>
              <a:rPr lang="cs-CZ" sz="2400" dirty="0">
                <a:solidFill>
                  <a:prstClr val="black"/>
                </a:solidFill>
              </a:rPr>
              <a:t>).</a:t>
            </a:r>
          </a:p>
          <a:p>
            <a:pPr lvl="0"/>
            <a:r>
              <a:rPr lang="cs-CZ" sz="2400" dirty="0">
                <a:solidFill>
                  <a:prstClr val="black"/>
                </a:solidFill>
              </a:rPr>
              <a:t>2 možnosti: </a:t>
            </a:r>
          </a:p>
          <a:p>
            <a:pPr lvl="0"/>
            <a:r>
              <a:rPr lang="cs-CZ" sz="2400" dirty="0">
                <a:solidFill>
                  <a:prstClr val="black"/>
                </a:solidFill>
              </a:rPr>
              <a:t>A charakter parenchymového pojiva (</a:t>
            </a:r>
            <a:r>
              <a:rPr lang="cs-CZ" sz="2400" b="1" dirty="0" err="1">
                <a:solidFill>
                  <a:srgbClr val="0070C0"/>
                </a:solidFill>
              </a:rPr>
              <a:t>ekto</a:t>
            </a:r>
            <a:r>
              <a:rPr lang="cs-CZ" sz="2400" b="1" dirty="0">
                <a:solidFill>
                  <a:srgbClr val="0070C0"/>
                </a:solidFill>
              </a:rPr>
              <a:t> – </a:t>
            </a:r>
            <a:r>
              <a:rPr lang="cs-CZ" sz="2400" b="1" dirty="0" err="1">
                <a:solidFill>
                  <a:srgbClr val="0070C0"/>
                </a:solidFill>
              </a:rPr>
              <a:t>entomezenchym</a:t>
            </a:r>
            <a:r>
              <a:rPr lang="cs-CZ" sz="2400" dirty="0">
                <a:solidFill>
                  <a:prstClr val="black"/>
                </a:solidFill>
              </a:rPr>
              <a:t>) </a:t>
            </a:r>
          </a:p>
          <a:p>
            <a:pPr lvl="0"/>
            <a:r>
              <a:rPr lang="cs-CZ" sz="2400" dirty="0">
                <a:solidFill>
                  <a:prstClr val="black"/>
                </a:solidFill>
              </a:rPr>
              <a:t>B zárodečný list (</a:t>
            </a:r>
            <a:r>
              <a:rPr lang="cs-CZ" sz="2400" b="1" dirty="0">
                <a:solidFill>
                  <a:srgbClr val="7030A0"/>
                </a:solidFill>
              </a:rPr>
              <a:t>mezoblast</a:t>
            </a:r>
            <a:r>
              <a:rPr lang="cs-CZ" sz="2400" dirty="0">
                <a:solidFill>
                  <a:prstClr val="black"/>
                </a:solidFill>
              </a:rPr>
              <a:t>) – vytváří v prvotní dutině </a:t>
            </a:r>
            <a:r>
              <a:rPr lang="cs-CZ" sz="2400" dirty="0" err="1">
                <a:solidFill>
                  <a:prstClr val="black"/>
                </a:solidFill>
              </a:rPr>
              <a:t>célomové</a:t>
            </a:r>
            <a:r>
              <a:rPr lang="cs-CZ" sz="2400" dirty="0">
                <a:solidFill>
                  <a:prstClr val="black"/>
                </a:solidFill>
              </a:rPr>
              <a:t> váčky a uzavírají druhotnou dutinu tělní - </a:t>
            </a:r>
            <a:r>
              <a:rPr lang="cs-CZ" sz="2400" dirty="0">
                <a:solidFill>
                  <a:srgbClr val="7030A0"/>
                </a:solidFill>
              </a:rPr>
              <a:t>célom</a:t>
            </a:r>
            <a:r>
              <a:rPr lang="cs-CZ" sz="2400" dirty="0">
                <a:solidFill>
                  <a:prstClr val="black"/>
                </a:solidFill>
              </a:rPr>
              <a:t>. U mnohých živočichů mezenchym i mezoblast</a:t>
            </a:r>
          </a:p>
        </p:txBody>
      </p:sp>
    </p:spTree>
    <p:extLst>
      <p:ext uri="{BB962C8B-B14F-4D97-AF65-F5344CB8AC3E}">
        <p14:creationId xmlns:p14="http://schemas.microsoft.com/office/powerpoint/2010/main" val="38131729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8" y="228600"/>
            <a:ext cx="7057870" cy="401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3451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083870" y="1093346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l – epiblast (orgánový základ pokožky)</a:t>
            </a:r>
          </a:p>
          <a:p>
            <a:r>
              <a:rPr lang="cs-CZ" dirty="0"/>
              <a:t>m – nervová trubice (orgánový základ nerv. soustavy)</a:t>
            </a:r>
          </a:p>
          <a:p>
            <a:r>
              <a:rPr lang="cs-CZ" dirty="0"/>
              <a:t>n – </a:t>
            </a:r>
            <a:r>
              <a:rPr lang="cs-CZ" dirty="0" err="1"/>
              <a:t>somit</a:t>
            </a:r>
            <a:r>
              <a:rPr lang="cs-CZ" dirty="0"/>
              <a:t> (dorzální oddíl </a:t>
            </a:r>
            <a:r>
              <a:rPr lang="cs-CZ" dirty="0" err="1"/>
              <a:t>célomového</a:t>
            </a:r>
            <a:r>
              <a:rPr lang="cs-CZ" dirty="0"/>
              <a:t> váčku)</a:t>
            </a:r>
          </a:p>
          <a:p>
            <a:r>
              <a:rPr lang="cs-CZ" dirty="0"/>
              <a:t>o – laterální destička (ventrální oddíl </a:t>
            </a:r>
            <a:r>
              <a:rPr lang="cs-CZ" dirty="0" err="1"/>
              <a:t>célomového</a:t>
            </a:r>
            <a:r>
              <a:rPr lang="cs-CZ" dirty="0"/>
              <a:t> váčku (</a:t>
            </a:r>
            <a:r>
              <a:rPr lang="cs-CZ" dirty="0" err="1"/>
              <a:t>splanchnoton</a:t>
            </a:r>
            <a:r>
              <a:rPr lang="cs-CZ" dirty="0"/>
              <a:t>))</a:t>
            </a:r>
          </a:p>
          <a:p>
            <a:r>
              <a:rPr lang="cs-CZ" dirty="0"/>
              <a:t>p – základ chordy</a:t>
            </a:r>
          </a:p>
          <a:p>
            <a:r>
              <a:rPr lang="cs-CZ" dirty="0"/>
              <a:t>r – dutina střeva</a:t>
            </a:r>
          </a:p>
          <a:p>
            <a:r>
              <a:rPr lang="cs-CZ" dirty="0"/>
              <a:t>s – základ střevní stěny</a:t>
            </a:r>
          </a:p>
          <a:p>
            <a:r>
              <a:rPr lang="cs-CZ" dirty="0"/>
              <a:t>t – medulární ploténka</a:t>
            </a:r>
          </a:p>
          <a:p>
            <a:r>
              <a:rPr lang="cs-CZ" dirty="0"/>
              <a:t>u – medulární val</a:t>
            </a:r>
          </a:p>
          <a:p>
            <a:r>
              <a:rPr lang="cs-CZ" dirty="0"/>
              <a:t>v – neurální lišta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13" y="597533"/>
            <a:ext cx="3137483" cy="381683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49513" y="4842332"/>
            <a:ext cx="11131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Struna hřbetní </a:t>
            </a:r>
            <a:r>
              <a:rPr lang="cs-CZ" dirty="0"/>
              <a:t>vzniká u všech strunatců jako podélně dorzální vychlípenina </a:t>
            </a:r>
            <a:r>
              <a:rPr lang="cs-CZ" b="1" dirty="0"/>
              <a:t>entoblastu</a:t>
            </a:r>
            <a:r>
              <a:rPr lang="cs-CZ" dirty="0"/>
              <a:t>. Ta se odděluje a dává vznik provazcovitému útvaru tvořeným </a:t>
            </a:r>
            <a:r>
              <a:rPr lang="cs-CZ" b="1" dirty="0"/>
              <a:t>buněčným </a:t>
            </a:r>
            <a:r>
              <a:rPr lang="cs-CZ" dirty="0"/>
              <a:t>pojivem. </a:t>
            </a:r>
          </a:p>
          <a:p>
            <a:r>
              <a:rPr lang="cs-CZ" b="1" dirty="0"/>
              <a:t>Mícha</a:t>
            </a:r>
            <a:r>
              <a:rPr lang="cs-CZ" dirty="0"/>
              <a:t> je podélná dorzální vchlípenina </a:t>
            </a:r>
            <a:r>
              <a:rPr lang="cs-CZ" b="1" dirty="0"/>
              <a:t>ektoblastu</a:t>
            </a:r>
            <a:r>
              <a:rPr lang="cs-CZ" dirty="0"/>
              <a:t>. Tvoří ji </a:t>
            </a:r>
            <a:r>
              <a:rPr lang="cs-CZ" b="1" dirty="0"/>
              <a:t>medulární destička </a:t>
            </a:r>
            <a:r>
              <a:rPr lang="cs-CZ" dirty="0"/>
              <a:t>a </a:t>
            </a:r>
            <a:r>
              <a:rPr lang="cs-CZ" b="1" dirty="0"/>
              <a:t>postranní medulární valy</a:t>
            </a:r>
            <a:r>
              <a:rPr lang="cs-CZ" dirty="0"/>
              <a:t>. Ty se oddělují od ektoblastu a uzavírají se v </a:t>
            </a:r>
            <a:r>
              <a:rPr lang="cs-CZ" b="1" dirty="0"/>
              <a:t>nervovou trubici. </a:t>
            </a:r>
            <a:r>
              <a:rPr lang="cs-CZ" dirty="0"/>
              <a:t>Materiál ektoblastu se stranách vyvíjející se nervové trubice tvoří </a:t>
            </a:r>
            <a:r>
              <a:rPr lang="cs-CZ" b="1" dirty="0"/>
              <a:t>neurální lišty</a:t>
            </a:r>
            <a:r>
              <a:rPr lang="cs-CZ" dirty="0"/>
              <a:t>, ze kterých se diferencuje </a:t>
            </a:r>
            <a:r>
              <a:rPr lang="cs-CZ" b="1" dirty="0" err="1"/>
              <a:t>ektomezenchym</a:t>
            </a:r>
            <a:r>
              <a:rPr lang="cs-CZ" dirty="0"/>
              <a:t>.  </a:t>
            </a:r>
            <a:r>
              <a:rPr lang="cs-CZ" b="1" dirty="0"/>
              <a:t>Vznik mezoblastu, základů chordy a míchy </a:t>
            </a:r>
            <a:r>
              <a:rPr lang="cs-CZ" dirty="0"/>
              <a:t>má různý průběh při vývoji z různých druhů vajíček, takže je specifický pro většinu skupin strunatců.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773992" y="299015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Neurulace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0405294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903" y="2244436"/>
            <a:ext cx="4343308" cy="447633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028536" y="293299"/>
            <a:ext cx="4136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Příčný řez embryem obratlovce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325340" y="977884"/>
            <a:ext cx="572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Pravá polovina – pokročilá fáze blastogeneze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55608" y="1069676"/>
            <a:ext cx="4993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Levá polovina – počátek organogeneze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330355" y="2030024"/>
            <a:ext cx="5210272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a - ektoblast</a:t>
            </a:r>
          </a:p>
          <a:p>
            <a:r>
              <a:rPr lang="cs-CZ" sz="2400" dirty="0"/>
              <a:t>b - entoblast</a:t>
            </a:r>
          </a:p>
          <a:p>
            <a:r>
              <a:rPr lang="cs-CZ" sz="2400" dirty="0"/>
              <a:t>e - </a:t>
            </a:r>
            <a:r>
              <a:rPr lang="cs-CZ" sz="2400" dirty="0" err="1"/>
              <a:t>myotom</a:t>
            </a:r>
            <a:r>
              <a:rPr lang="cs-CZ" sz="2400" dirty="0"/>
              <a:t> (kosterní svalstvo)</a:t>
            </a:r>
          </a:p>
          <a:p>
            <a:r>
              <a:rPr lang="cs-CZ" sz="2400" dirty="0"/>
              <a:t>g - </a:t>
            </a:r>
            <a:r>
              <a:rPr lang="cs-CZ" sz="2400" dirty="0" err="1"/>
              <a:t>sklerotom</a:t>
            </a:r>
            <a:r>
              <a:rPr lang="cs-CZ" sz="2400" dirty="0"/>
              <a:t> (kostra)</a:t>
            </a:r>
          </a:p>
          <a:p>
            <a:r>
              <a:rPr lang="cs-CZ" sz="2400" dirty="0"/>
              <a:t>l - </a:t>
            </a:r>
            <a:r>
              <a:rPr lang="cs-CZ" sz="2400" dirty="0" err="1"/>
              <a:t>nefrotom</a:t>
            </a:r>
            <a:r>
              <a:rPr lang="cs-CZ" sz="2400" dirty="0"/>
              <a:t> (ledviny a </a:t>
            </a:r>
            <a:r>
              <a:rPr lang="cs-CZ" sz="2400" dirty="0" err="1"/>
              <a:t>pohl</a:t>
            </a:r>
            <a:r>
              <a:rPr lang="cs-CZ" sz="2400" dirty="0"/>
              <a:t>. žlázy)</a:t>
            </a:r>
          </a:p>
          <a:p>
            <a:r>
              <a:rPr lang="cs-CZ" sz="2400" dirty="0"/>
              <a:t>k - dermatom (škára)</a:t>
            </a:r>
          </a:p>
          <a:p>
            <a:r>
              <a:rPr lang="cs-CZ" sz="2400" dirty="0"/>
              <a:t>m - </a:t>
            </a:r>
            <a:r>
              <a:rPr lang="cs-CZ" sz="2400" dirty="0" err="1"/>
              <a:t>gonotom</a:t>
            </a:r>
            <a:r>
              <a:rPr lang="cs-CZ" sz="2400" dirty="0"/>
              <a:t> (gonády)</a:t>
            </a:r>
          </a:p>
          <a:p>
            <a:r>
              <a:rPr lang="cs-CZ" sz="2400" dirty="0"/>
              <a:t>o - </a:t>
            </a:r>
            <a:r>
              <a:rPr lang="cs-CZ" sz="2400" dirty="0" err="1"/>
              <a:t>splanchnotom</a:t>
            </a:r>
            <a:r>
              <a:rPr lang="cs-CZ" sz="2400" dirty="0"/>
              <a:t> (dutina hrudní, břišní, </a:t>
            </a:r>
          </a:p>
          <a:p>
            <a:r>
              <a:rPr lang="cs-CZ" sz="2400" dirty="0"/>
              <a:t>osrdečníková) </a:t>
            </a:r>
          </a:p>
          <a:p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1676082"/>
            <a:ext cx="48214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c - nervová trubice </a:t>
            </a:r>
          </a:p>
          <a:p>
            <a:r>
              <a:rPr lang="cs-CZ" sz="2400" dirty="0"/>
              <a:t>d - </a:t>
            </a:r>
            <a:r>
              <a:rPr lang="cs-CZ" sz="2400" dirty="0" err="1"/>
              <a:t>somit</a:t>
            </a:r>
            <a:r>
              <a:rPr lang="cs-CZ" sz="2400" dirty="0"/>
              <a:t> (dorzální oddíl célom. váčku</a:t>
            </a:r>
          </a:p>
          <a:p>
            <a:r>
              <a:rPr lang="cs-CZ" sz="2400" dirty="0"/>
              <a:t>f - chorda</a:t>
            </a:r>
          </a:p>
          <a:p>
            <a:r>
              <a:rPr lang="cs-CZ" sz="2400" dirty="0"/>
              <a:t>h - </a:t>
            </a:r>
            <a:r>
              <a:rPr lang="cs-CZ" sz="2400" dirty="0" err="1"/>
              <a:t>splanchnopleura</a:t>
            </a:r>
            <a:r>
              <a:rPr lang="cs-CZ" sz="2400" dirty="0"/>
              <a:t> (stěna útrobní)</a:t>
            </a:r>
          </a:p>
          <a:p>
            <a:r>
              <a:rPr lang="cs-CZ" sz="2400" dirty="0"/>
              <a:t>i - somatopleura (stěna tělní)</a:t>
            </a:r>
          </a:p>
          <a:p>
            <a:r>
              <a:rPr lang="cs-CZ" sz="2400" dirty="0"/>
              <a:t>j - střevo</a:t>
            </a:r>
          </a:p>
        </p:txBody>
      </p:sp>
    </p:spTree>
    <p:extLst>
      <p:ext uri="{BB962C8B-B14F-4D97-AF65-F5344CB8AC3E}">
        <p14:creationId xmlns:p14="http://schemas.microsoft.com/office/powerpoint/2010/main" val="7892755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98" y="250400"/>
            <a:ext cx="802005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827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76377" y="526211"/>
            <a:ext cx="11143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Notogeneze</a:t>
            </a:r>
            <a:r>
              <a:rPr lang="cs-CZ" sz="2400" b="1" dirty="0"/>
              <a:t> (</a:t>
            </a:r>
            <a:r>
              <a:rPr lang="cs-CZ" sz="2400" b="1" dirty="0" err="1"/>
              <a:t>neurulace</a:t>
            </a:r>
            <a:r>
              <a:rPr lang="cs-CZ" sz="2400" b="1" dirty="0"/>
              <a:t>) a počátek organogeneze v embryonálním vývoji obojživelníků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305909" y="12163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442604" y="1460163"/>
            <a:ext cx="57616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A - Vegetativní pól zárodku v různých fázích </a:t>
            </a:r>
            <a:r>
              <a:rPr lang="cs-CZ" sz="2000" dirty="0" err="1"/>
              <a:t>neurulace</a:t>
            </a:r>
            <a:endParaRPr lang="cs-CZ" sz="2000" dirty="0"/>
          </a:p>
          <a:p>
            <a:r>
              <a:rPr lang="cs-CZ" sz="2000" dirty="0"/>
              <a:t>B - </a:t>
            </a:r>
            <a:r>
              <a:rPr lang="cs-CZ" sz="2000" dirty="0" err="1"/>
              <a:t>medianní</a:t>
            </a:r>
            <a:r>
              <a:rPr lang="cs-CZ" sz="2000" dirty="0"/>
              <a:t> řez (rovina zrcadlové souměrnosti)</a:t>
            </a:r>
          </a:p>
          <a:p>
            <a:r>
              <a:rPr lang="cs-CZ" sz="2000" dirty="0"/>
              <a:t> zárodkem ve stejných fázích </a:t>
            </a:r>
            <a:r>
              <a:rPr lang="cs-CZ" sz="2000" dirty="0" err="1"/>
              <a:t>neurulace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442604" y="2521992"/>
            <a:ext cx="5314468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a - horní ret blastoporu gastruly</a:t>
            </a:r>
          </a:p>
          <a:p>
            <a:r>
              <a:rPr lang="cs-CZ" sz="2000" dirty="0"/>
              <a:t>b - pigmentový povrch zárodku (ektoblast)</a:t>
            </a:r>
          </a:p>
          <a:p>
            <a:r>
              <a:rPr lang="cs-CZ" sz="2000" dirty="0"/>
              <a:t>c - blastoporus vyplněný žloutkovými buňkami</a:t>
            </a:r>
          </a:p>
          <a:p>
            <a:r>
              <a:rPr lang="cs-CZ" sz="2000" dirty="0"/>
              <a:t>d - blastoporus komunikující s dutinou prvostřeva</a:t>
            </a:r>
          </a:p>
          <a:p>
            <a:r>
              <a:rPr lang="cs-CZ" sz="2000" dirty="0"/>
              <a:t>e - </a:t>
            </a:r>
            <a:r>
              <a:rPr lang="cs-CZ" sz="2000" dirty="0" err="1"/>
              <a:t>předpoklídaný</a:t>
            </a:r>
            <a:r>
              <a:rPr lang="cs-CZ" sz="2000" dirty="0"/>
              <a:t> epiblast (epidermis)</a:t>
            </a:r>
          </a:p>
          <a:p>
            <a:r>
              <a:rPr lang="cs-CZ" sz="2000" dirty="0"/>
              <a:t>f - </a:t>
            </a:r>
            <a:r>
              <a:rPr lang="cs-CZ" sz="2000" dirty="0" err="1"/>
              <a:t>předpoklídaná</a:t>
            </a:r>
            <a:r>
              <a:rPr lang="cs-CZ" sz="2000" dirty="0"/>
              <a:t> nervová soustava</a:t>
            </a:r>
          </a:p>
          <a:p>
            <a:r>
              <a:rPr lang="cs-CZ" sz="2000" dirty="0"/>
              <a:t>g –předpokládaný ventrální mezoblast</a:t>
            </a:r>
          </a:p>
          <a:p>
            <a:r>
              <a:rPr lang="cs-CZ" sz="2000" dirty="0"/>
              <a:t>h - entoblast</a:t>
            </a:r>
          </a:p>
          <a:p>
            <a:r>
              <a:rPr lang="cs-CZ" sz="2000" dirty="0"/>
              <a:t>i– předpokládaný </a:t>
            </a:r>
            <a:r>
              <a:rPr lang="cs-CZ" sz="2000" dirty="0" err="1"/>
              <a:t>chondromezoblast</a:t>
            </a:r>
            <a:endParaRPr lang="cs-CZ" sz="2000" dirty="0"/>
          </a:p>
          <a:p>
            <a:r>
              <a:rPr lang="cs-CZ" sz="2000" dirty="0"/>
              <a:t>j – prvotní dutina tělní</a:t>
            </a:r>
          </a:p>
          <a:p>
            <a:r>
              <a:rPr lang="cs-CZ" sz="2000" dirty="0"/>
              <a:t>k – archenteron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69" y="1202584"/>
            <a:ext cx="3321750" cy="5757834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9302151" y="4579045"/>
            <a:ext cx="26174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Vysvětlivky:</a:t>
            </a:r>
          </a:p>
          <a:p>
            <a:r>
              <a:rPr lang="cs-CZ" sz="2000" dirty="0"/>
              <a:t>Ektoblast - bílá</a:t>
            </a:r>
          </a:p>
          <a:p>
            <a:r>
              <a:rPr lang="cs-CZ" sz="2000" dirty="0"/>
              <a:t>Entoblast -  křížkovaná</a:t>
            </a:r>
          </a:p>
          <a:p>
            <a:r>
              <a:rPr lang="cs-CZ" sz="2000" dirty="0"/>
              <a:t>Chorda - tečkovaná</a:t>
            </a:r>
          </a:p>
          <a:p>
            <a:r>
              <a:rPr lang="cs-CZ" sz="2000" dirty="0"/>
              <a:t>Mezoblast - čárkovaná</a:t>
            </a:r>
          </a:p>
          <a:p>
            <a:r>
              <a:rPr lang="cs-CZ" sz="2000" dirty="0"/>
              <a:t>Základ nervstva - černá</a:t>
            </a:r>
          </a:p>
        </p:txBody>
      </p:sp>
    </p:spTree>
    <p:extLst>
      <p:ext uri="{BB962C8B-B14F-4D97-AF65-F5344CB8AC3E}">
        <p14:creationId xmlns:p14="http://schemas.microsoft.com/office/powerpoint/2010/main" val="29992869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29" y="758453"/>
            <a:ext cx="6219825" cy="220027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29" y="4241767"/>
            <a:ext cx="5562600" cy="248602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596754" y="355016"/>
            <a:ext cx="52891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A, B – animální pól  ptačího zárodku ve stádiu </a:t>
            </a:r>
            <a:r>
              <a:rPr lang="cs-CZ" sz="2000" dirty="0" err="1"/>
              <a:t>diskoblastuly</a:t>
            </a:r>
            <a:r>
              <a:rPr lang="cs-CZ" sz="2000" dirty="0"/>
              <a:t> – příčný řez</a:t>
            </a:r>
          </a:p>
          <a:p>
            <a:r>
              <a:rPr lang="cs-CZ" sz="2000" dirty="0"/>
              <a:t>C – schéma stádia gastruly ( vznik entoblastu se děje delaminací blastodermu z buněk ze žloutkové masy)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40279" y="355016"/>
            <a:ext cx="3599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Neurulace</a:t>
            </a:r>
            <a:r>
              <a:rPr lang="cs-CZ" sz="2400" b="1" dirty="0"/>
              <a:t> ptačího zárodku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940279" y="2816513"/>
            <a:ext cx="5060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D – pokročilé stádium </a:t>
            </a:r>
            <a:r>
              <a:rPr lang="cs-CZ" sz="2000" dirty="0" err="1"/>
              <a:t>diskoblastuly</a:t>
            </a:r>
            <a:r>
              <a:rPr lang="cs-CZ" sz="2000" dirty="0"/>
              <a:t> při pohledu na animální pól vajíčka</a:t>
            </a:r>
          </a:p>
          <a:p>
            <a:r>
              <a:rPr lang="cs-CZ" sz="2000" dirty="0"/>
              <a:t>E – počáteční fáze </a:t>
            </a:r>
            <a:r>
              <a:rPr lang="cs-CZ" sz="2000" dirty="0" err="1"/>
              <a:t>neuruly</a:t>
            </a:r>
            <a:r>
              <a:rPr lang="cs-CZ" sz="2000" dirty="0"/>
              <a:t> při pohledu na animální pól vajíčka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555038" y="1860747"/>
            <a:ext cx="577251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a – blastoderm </a:t>
            </a:r>
          </a:p>
          <a:p>
            <a:r>
              <a:rPr lang="cs-CZ" sz="2000" dirty="0"/>
              <a:t>b- rýhovací dutina (</a:t>
            </a:r>
            <a:r>
              <a:rPr lang="cs-CZ" sz="2000" dirty="0" err="1"/>
              <a:t>stěrbinovitý</a:t>
            </a:r>
            <a:r>
              <a:rPr lang="cs-CZ" sz="2000" dirty="0"/>
              <a:t> blastocel)</a:t>
            </a:r>
          </a:p>
          <a:p>
            <a:r>
              <a:rPr lang="cs-CZ" sz="2000" dirty="0"/>
              <a:t>c – žloutek</a:t>
            </a:r>
          </a:p>
          <a:p>
            <a:r>
              <a:rPr lang="cs-CZ" sz="2000" dirty="0"/>
              <a:t>d – entoblast</a:t>
            </a:r>
          </a:p>
          <a:p>
            <a:r>
              <a:rPr lang="cs-CZ" sz="2000" dirty="0"/>
              <a:t>e – okrsek blastodermu, později všech</a:t>
            </a:r>
          </a:p>
          <a:p>
            <a:r>
              <a:rPr lang="cs-CZ" sz="2000" dirty="0"/>
              <a:t>Zárodečných listů nad rýhovací dutinou </a:t>
            </a:r>
          </a:p>
          <a:p>
            <a:r>
              <a:rPr lang="cs-CZ" sz="2000" dirty="0"/>
              <a:t>f – okrsek blastodermu či zárodečných listů ležících </a:t>
            </a:r>
          </a:p>
          <a:p>
            <a:r>
              <a:rPr lang="cs-CZ" sz="2000" dirty="0"/>
              <a:t>přímo na žloutkové mase</a:t>
            </a:r>
          </a:p>
          <a:p>
            <a:r>
              <a:rPr lang="cs-CZ" sz="2000" dirty="0"/>
              <a:t>g - dosud </a:t>
            </a:r>
            <a:r>
              <a:rPr lang="cs-CZ" sz="2000" dirty="0" err="1"/>
              <a:t>nerozrýhovaný</a:t>
            </a:r>
            <a:r>
              <a:rPr lang="cs-CZ" sz="2000" dirty="0"/>
              <a:t> povrch žloutku</a:t>
            </a:r>
          </a:p>
          <a:p>
            <a:r>
              <a:rPr lang="cs-CZ" sz="2000" dirty="0"/>
              <a:t>h– hlavový konec zárodku</a:t>
            </a:r>
          </a:p>
          <a:p>
            <a:r>
              <a:rPr lang="cs-CZ" sz="2000" dirty="0"/>
              <a:t>i – neurální rýha</a:t>
            </a:r>
          </a:p>
          <a:p>
            <a:r>
              <a:rPr lang="cs-CZ" sz="2000" dirty="0"/>
              <a:t>j – primitivní proužek a primitivní rýha</a:t>
            </a:r>
          </a:p>
          <a:p>
            <a:r>
              <a:rPr lang="cs-CZ" sz="2000" dirty="0"/>
              <a:t>k– </a:t>
            </a:r>
            <a:r>
              <a:rPr lang="cs-CZ" sz="2000" dirty="0" err="1"/>
              <a:t>Hensenův</a:t>
            </a:r>
            <a:r>
              <a:rPr lang="cs-CZ" sz="2000" dirty="0"/>
              <a:t> uzel (nahromaděné buňky, které jsou </a:t>
            </a:r>
          </a:p>
          <a:p>
            <a:r>
              <a:rPr lang="cs-CZ" sz="2000" dirty="0"/>
              <a:t>základem pro vývoj zárodečných listů vlastního embrya)</a:t>
            </a:r>
          </a:p>
          <a:p>
            <a:r>
              <a:rPr lang="cs-CZ" sz="2000" dirty="0"/>
              <a:t>l – primitivní jamka (počátek vývoje struny hřbetní)</a:t>
            </a:r>
          </a:p>
          <a:p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99751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157" y="1221492"/>
            <a:ext cx="6962775" cy="58293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30283" y="1963337"/>
            <a:ext cx="354808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m – medulární val</a:t>
            </a:r>
          </a:p>
          <a:p>
            <a:r>
              <a:rPr lang="cs-CZ" sz="2000" dirty="0"/>
              <a:t>o – chorda</a:t>
            </a:r>
          </a:p>
          <a:p>
            <a:r>
              <a:rPr lang="cs-CZ" sz="2000" dirty="0"/>
              <a:t>r – </a:t>
            </a:r>
            <a:r>
              <a:rPr lang="cs-CZ" sz="2000" dirty="0" err="1"/>
              <a:t>célomový</a:t>
            </a:r>
            <a:r>
              <a:rPr lang="cs-CZ" sz="2000" dirty="0"/>
              <a:t> váček</a:t>
            </a:r>
          </a:p>
          <a:p>
            <a:r>
              <a:rPr lang="cs-CZ" sz="2000" dirty="0"/>
              <a:t>e – okrsek blastodermu, později </a:t>
            </a:r>
          </a:p>
          <a:p>
            <a:r>
              <a:rPr lang="cs-CZ" sz="2000" dirty="0"/>
              <a:t>Všech zárodečných listů nad </a:t>
            </a:r>
          </a:p>
          <a:p>
            <a:r>
              <a:rPr lang="cs-CZ" sz="2000" dirty="0"/>
              <a:t>rýhovací dutinou </a:t>
            </a:r>
          </a:p>
          <a:p>
            <a:r>
              <a:rPr lang="cs-CZ" sz="2000" dirty="0"/>
              <a:t>n– oblast zárodku</a:t>
            </a:r>
          </a:p>
          <a:p>
            <a:r>
              <a:rPr lang="cs-CZ" sz="2000" dirty="0"/>
              <a:t>l – primitivní jamka (počátek </a:t>
            </a:r>
          </a:p>
          <a:p>
            <a:r>
              <a:rPr lang="cs-CZ" sz="2000" dirty="0"/>
              <a:t>vývoje struny hřbetní)</a:t>
            </a:r>
          </a:p>
        </p:txBody>
      </p:sp>
      <p:sp>
        <p:nvSpPr>
          <p:cNvPr id="5" name="Obdélník 4"/>
          <p:cNvSpPr/>
          <p:nvPr/>
        </p:nvSpPr>
        <p:spPr>
          <a:xfrm>
            <a:off x="9778167" y="2104817"/>
            <a:ext cx="2379498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o – chorda</a:t>
            </a:r>
          </a:p>
          <a:p>
            <a:r>
              <a:rPr lang="cs-CZ" sz="2000" dirty="0"/>
              <a:t>p – ektoblast embrya</a:t>
            </a:r>
          </a:p>
          <a:p>
            <a:r>
              <a:rPr lang="cs-CZ" sz="2000" dirty="0"/>
              <a:t>r – </a:t>
            </a:r>
            <a:r>
              <a:rPr lang="cs-CZ" sz="2000" dirty="0" err="1"/>
              <a:t>célomový</a:t>
            </a:r>
            <a:r>
              <a:rPr lang="cs-CZ" sz="2000" dirty="0"/>
              <a:t> váček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9778167" y="3394498"/>
            <a:ext cx="26546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s – střevo (entoblast embrya)</a:t>
            </a:r>
          </a:p>
          <a:p>
            <a:r>
              <a:rPr lang="cs-CZ" sz="2000" dirty="0"/>
              <a:t>t – </a:t>
            </a:r>
            <a:r>
              <a:rPr lang="cs-CZ" sz="2000" dirty="0" err="1"/>
              <a:t>mimozárodečný</a:t>
            </a:r>
            <a:r>
              <a:rPr lang="cs-CZ" sz="2000" dirty="0"/>
              <a:t> entoblast</a:t>
            </a:r>
          </a:p>
          <a:p>
            <a:r>
              <a:rPr lang="cs-CZ" sz="2000" dirty="0"/>
              <a:t>u – </a:t>
            </a:r>
            <a:r>
              <a:rPr lang="cs-CZ" sz="2000" dirty="0" err="1"/>
              <a:t>mimozárodečný</a:t>
            </a:r>
            <a:r>
              <a:rPr lang="cs-CZ" sz="2000" dirty="0"/>
              <a:t> mezoblast</a:t>
            </a:r>
          </a:p>
          <a:p>
            <a:r>
              <a:rPr lang="cs-CZ" sz="2000" dirty="0"/>
              <a:t>v – </a:t>
            </a:r>
            <a:r>
              <a:rPr lang="cs-CZ" sz="2000" dirty="0" err="1"/>
              <a:t>mimozárodečný</a:t>
            </a:r>
            <a:r>
              <a:rPr lang="cs-CZ" sz="2000" dirty="0"/>
              <a:t> entoblast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778370" y="129396"/>
            <a:ext cx="3511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Pokročilé stádium </a:t>
            </a:r>
            <a:r>
              <a:rPr lang="cs-CZ" sz="2400" b="1" dirty="0" err="1"/>
              <a:t>neuruly</a:t>
            </a:r>
            <a:endParaRPr lang="cs-CZ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30283" y="767751"/>
            <a:ext cx="4627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Vlevo – při pohledu na animální pól vajíčka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990309" y="783140"/>
            <a:ext cx="6346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Vpravo – transverzální řezy v rovinách naznačených šipkami</a:t>
            </a:r>
          </a:p>
        </p:txBody>
      </p:sp>
    </p:spTree>
    <p:extLst>
      <p:ext uri="{BB962C8B-B14F-4D97-AF65-F5344CB8AC3E}">
        <p14:creationId xmlns:p14="http://schemas.microsoft.com/office/powerpoint/2010/main" val="662825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39947" y="115461"/>
            <a:ext cx="1050697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MNOHOBUNĚČNÍ nejnižší skupiny . </a:t>
            </a:r>
            <a:r>
              <a:rPr lang="cs-CZ" dirty="0">
                <a:solidFill>
                  <a:srgbClr val="7B44A0"/>
                </a:solidFill>
                <a:latin typeface="Arial" panose="020B0604020202020204" pitchFamily="34" charset="0"/>
              </a:rPr>
              <a:t>Pohlavní x nepohlavní </a:t>
            </a:r>
            <a:endParaRPr lang="cs-CZ" dirty="0">
              <a:solidFill>
                <a:srgbClr val="7B44A0"/>
              </a:solidFill>
              <a:effectLst/>
              <a:latin typeface="Arial" panose="020B0604020202020204" pitchFamily="34" charset="0"/>
            </a:endParaRPr>
          </a:p>
          <a:p>
            <a:r>
              <a:rPr lang="cs-CZ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HOUBOVCI (</a:t>
            </a:r>
            <a:r>
              <a:rPr lang="cs-CZ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Porifera</a:t>
            </a:r>
            <a:r>
              <a:rPr lang="cs-CZ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r>
              <a:rPr lang="cs-CZ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Nepohlavně 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vnější pučení (vznik trsů, kolonií), vnitřní pučení (</a:t>
            </a:r>
            <a:r>
              <a:rPr lang="cs-CZ" dirty="0" err="1">
                <a:effectLst/>
                <a:latin typeface="Arial" panose="020B0604020202020204" pitchFamily="34" charset="0"/>
              </a:rPr>
              <a:t>gemulace</a:t>
            </a:r>
            <a:r>
              <a:rPr lang="cs-CZ" dirty="0"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zejména u sladkovodních druhů, přečkání nepříznivých podmínek)</a:t>
            </a:r>
          </a:p>
          <a:p>
            <a:r>
              <a:rPr lang="cs-CZ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Pohlavně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Hermafrodité i </a:t>
            </a:r>
            <a:r>
              <a:rPr lang="cs-CZ" dirty="0" err="1">
                <a:effectLst/>
                <a:latin typeface="Arial" panose="020B0604020202020204" pitchFamily="34" charset="0"/>
              </a:rPr>
              <a:t>gonochoristé</a:t>
            </a:r>
            <a:endParaRPr lang="cs-CZ" dirty="0">
              <a:effectLst/>
              <a:latin typeface="Arial" panose="020B0604020202020204" pitchFamily="34" charset="0"/>
            </a:endParaRPr>
          </a:p>
          <a:p>
            <a:r>
              <a:rPr lang="cs-CZ" dirty="0">
                <a:effectLst/>
                <a:latin typeface="Arial" panose="020B0604020202020204" pitchFamily="34" charset="0"/>
              </a:rPr>
              <a:t>Pohlavní buňky 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vznik v mezoglei</a:t>
            </a:r>
          </a:p>
          <a:p>
            <a:r>
              <a:rPr lang="cs-CZ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ŽAHAVCI (</a:t>
            </a:r>
            <a:r>
              <a:rPr lang="cs-CZ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Cnidaria</a:t>
            </a:r>
            <a:r>
              <a:rPr lang="cs-CZ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Střídání pohlavního rozmnožování (vázané na 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stádium medúzy) a nepohlavního (stádium polypa), 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jedno nebo druhé morfologické stádium může být potlačeno</a:t>
            </a:r>
          </a:p>
          <a:p>
            <a:r>
              <a:rPr lang="cs-CZ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Korálnatci 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jen stádium polypa, nepohlavně pučením, 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pohlavně uvolňování gamet nebo oplodněných vajíček 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larva planula polyp</a:t>
            </a:r>
          </a:p>
          <a:p>
            <a:r>
              <a:rPr lang="cs-CZ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Medúzovci 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potlačen nepohlavní polyp </a:t>
            </a:r>
          </a:p>
          <a:p>
            <a:r>
              <a:rPr lang="cs-CZ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scyphistoma</a:t>
            </a:r>
            <a:r>
              <a:rPr lang="cs-CZ" dirty="0">
                <a:effectLst/>
                <a:latin typeface="Arial" panose="020B0604020202020204" pitchFamily="34" charset="0"/>
              </a:rPr>
              <a:t> (polyp) se příčně dělí = strobilace, </a:t>
            </a:r>
          </a:p>
          <a:p>
            <a:r>
              <a:rPr lang="cs-CZ" dirty="0" err="1">
                <a:effectLst/>
                <a:latin typeface="Arial" panose="020B0604020202020204" pitchFamily="34" charset="0"/>
              </a:rPr>
              <a:t>odškrcené</a:t>
            </a:r>
            <a:r>
              <a:rPr lang="cs-CZ" dirty="0">
                <a:effectLst/>
                <a:latin typeface="Arial" panose="020B0604020202020204" pitchFamily="34" charset="0"/>
              </a:rPr>
              <a:t> </a:t>
            </a:r>
            <a:r>
              <a:rPr lang="cs-CZ" dirty="0" err="1">
                <a:effectLst/>
                <a:latin typeface="Arial" panose="020B0604020202020204" pitchFamily="34" charset="0"/>
              </a:rPr>
              <a:t>medúzky</a:t>
            </a:r>
            <a:r>
              <a:rPr lang="cs-CZ" dirty="0">
                <a:effectLst/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ephyrae</a:t>
            </a:r>
            <a:r>
              <a:rPr lang="cs-CZ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z nich pohlavně se 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množící medúzy</a:t>
            </a:r>
          </a:p>
        </p:txBody>
      </p:sp>
    </p:spTree>
    <p:extLst>
      <p:ext uri="{BB962C8B-B14F-4D97-AF65-F5344CB8AC3E}">
        <p14:creationId xmlns:p14="http://schemas.microsoft.com/office/powerpoint/2010/main" val="21635365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99" y="179030"/>
            <a:ext cx="7953555" cy="626490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513651" y="6443932"/>
            <a:ext cx="6999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Ektoblast – plná čára, Mezoblast čárkovaná, Entoblast - tečkovaná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95556" y="179030"/>
            <a:ext cx="7139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Vývoj  a uspořádání zárodečných obalů u plazů a ptáků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085503" y="442827"/>
            <a:ext cx="46482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A – transverzální řez zárodkem znázorňující</a:t>
            </a:r>
          </a:p>
          <a:p>
            <a:r>
              <a:rPr lang="cs-CZ" sz="2000" dirty="0"/>
              <a:t>Způsob vzniku </a:t>
            </a:r>
            <a:r>
              <a:rPr lang="cs-CZ" sz="2000" dirty="0" err="1"/>
              <a:t>amniotického</a:t>
            </a:r>
            <a:r>
              <a:rPr lang="cs-CZ" sz="2000" dirty="0"/>
              <a:t> vaku</a:t>
            </a:r>
          </a:p>
          <a:p>
            <a:r>
              <a:rPr lang="cs-CZ" sz="2000" dirty="0"/>
              <a:t>B – </a:t>
            </a:r>
            <a:r>
              <a:rPr lang="cs-CZ" sz="2000" dirty="0" err="1"/>
              <a:t>medianní</a:t>
            </a:r>
            <a:r>
              <a:rPr lang="cs-CZ" sz="2000" dirty="0"/>
              <a:t> řez zárodkem v ptačím vejci </a:t>
            </a:r>
          </a:p>
          <a:p>
            <a:r>
              <a:rPr lang="cs-CZ" sz="2000" dirty="0"/>
              <a:t>v době vzniku </a:t>
            </a:r>
            <a:r>
              <a:rPr lang="cs-CZ" sz="2000" dirty="0" err="1"/>
              <a:t>allantoického</a:t>
            </a:r>
            <a:r>
              <a:rPr lang="cs-CZ" sz="2000" dirty="0"/>
              <a:t> vaku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282354" y="2690446"/>
            <a:ext cx="309360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a – </a:t>
            </a:r>
            <a:r>
              <a:rPr lang="cs-CZ" sz="2000" dirty="0" err="1"/>
              <a:t>extraembryonální</a:t>
            </a:r>
            <a:r>
              <a:rPr lang="cs-CZ" sz="2000" dirty="0"/>
              <a:t> célom</a:t>
            </a:r>
          </a:p>
          <a:p>
            <a:r>
              <a:rPr lang="cs-CZ" sz="2000" dirty="0"/>
              <a:t>b – vzduchová komůrka</a:t>
            </a:r>
          </a:p>
          <a:p>
            <a:r>
              <a:rPr lang="cs-CZ" sz="2000" dirty="0"/>
              <a:t>c – vápenitá skořápka</a:t>
            </a:r>
          </a:p>
          <a:p>
            <a:r>
              <a:rPr lang="cs-CZ" sz="2000" dirty="0"/>
              <a:t>d – papírové membrány</a:t>
            </a:r>
          </a:p>
          <a:p>
            <a:r>
              <a:rPr lang="cs-CZ" sz="2000" dirty="0"/>
              <a:t>e – </a:t>
            </a:r>
            <a:r>
              <a:rPr lang="cs-CZ" sz="2000" dirty="0" err="1"/>
              <a:t>allantoický</a:t>
            </a:r>
            <a:r>
              <a:rPr lang="cs-CZ" sz="2000" dirty="0"/>
              <a:t> vak</a:t>
            </a:r>
          </a:p>
          <a:p>
            <a:r>
              <a:rPr lang="cs-CZ" sz="2000" dirty="0"/>
              <a:t>f – </a:t>
            </a:r>
            <a:r>
              <a:rPr lang="cs-CZ" sz="2000" dirty="0" err="1"/>
              <a:t>amniotický</a:t>
            </a:r>
            <a:r>
              <a:rPr lang="cs-CZ" sz="2000" dirty="0"/>
              <a:t> vak</a:t>
            </a:r>
          </a:p>
          <a:p>
            <a:r>
              <a:rPr lang="cs-CZ" sz="2000" dirty="0"/>
              <a:t>g – vaječný bílek</a:t>
            </a:r>
          </a:p>
          <a:p>
            <a:r>
              <a:rPr lang="cs-CZ" sz="2000" dirty="0"/>
              <a:t>h – žloutkový vak</a:t>
            </a:r>
          </a:p>
        </p:txBody>
      </p:sp>
    </p:spTree>
    <p:extLst>
      <p:ext uri="{BB962C8B-B14F-4D97-AF65-F5344CB8AC3E}">
        <p14:creationId xmlns:p14="http://schemas.microsoft.com/office/powerpoint/2010/main" val="14210189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C9B2BC-B94A-8B6E-3AAC-4AA15C422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157" y="78405"/>
            <a:ext cx="5709833" cy="340048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sz="3100" b="1" dirty="0"/>
              <a:t>Otázky do obecné zoologie</a:t>
            </a:r>
            <a:br>
              <a:rPr lang="cs-CZ" dirty="0"/>
            </a:b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10587C4-FFCD-6B29-08C8-84984CAE54A4}"/>
              </a:ext>
            </a:extLst>
          </p:cNvPr>
          <p:cNvSpPr txBox="1"/>
          <p:nvPr/>
        </p:nvSpPr>
        <p:spPr>
          <a:xfrm>
            <a:off x="263472" y="418453"/>
            <a:ext cx="11414501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Úvod do histologie: popis světelného mikroskopu, postup při pozorování objektů,  příprava histologických řezů, elektronový mikroskop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 Epitely 1: charakteristika původ, plochý, dlaždicový; kubický, cylindrický; jednovrstevný, víceřadý, přechodní epitel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Epitely 2: krycí (rohovatějící vrstevnatý epitel, nerohovatějící vrstevnatý epitel), resorpční, řasinkový, smyslový, žlázový, druhy žláz, epitel zárodečný (vaječníky a varlata), epitel pigmentový.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Pojiva: zárodečný mezenchym, vezikulární pojivo, rosolovité vazivo, řídké kolagenní vazivo, husté vazivo neuspořádané = tuhé kolagenní vazivo, husté vazivo uspořádané, tukové vazivo.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Chrupavky: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chondroidní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tkáň, parenchymová chrupavka, hyalinní chrupavka, elastická chrupavka, vláknitá (= kolagenní) chrupavka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 Kostní a zubní tkáně: vláknitá (plsťovitá) kost, lamelární kost (kompaktní x houbovitá), osifikace, zubní tkáně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Trofická pojiva: krev a krvetvorba, lymfa, hemolymfa, tkáňový mok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 Svalové tkáně: hladká, žíhaná svalovina a myokard (srdeční svalovina)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  Nervové tkáně: Rozdíl mezi autonomním a somatickým NS, anatomická struktura, centrální a periferní NS; ganglia, typy ganglií, periferní nervy, hlavové nervy (znát alespoň 4 typy hlavových nervů), obaly nervů, jejich složení; mozek (složení) a mícha (složení); šedá a bílá hmota - jejich složení;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9. Vegetativní NS, vedení vzruchu, mozek (složení) a mícha (složení); šedá a bílá hmota, jejich složení; etapy vývoje mozku, popis neuronu, druhy neuronů, druhy neuroglií, mozeček, obaly CNS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10. Rozmnožování nepohlavní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11. Rozmnožování pohlavní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12. Oogeneze, růstová fáze vajíček, druhy vajíček podle účasti na vývoji (stačí 5 druhů), vaječné obaly, rýhování (typy rýhování (z 11 druhů znát 5), typy blastul (ze 7 blastul znát 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12. proces gastrulace, typy gastrul (z pěti znát tři),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notogeneze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(umět popsat obrázky),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neurulace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- (umět popsat obrázek), příčný řez embryem obratlovce - (umět popsat obrázek) 13. Vznik a vývoj jedince </a:t>
            </a:r>
          </a:p>
        </p:txBody>
      </p:sp>
    </p:spTree>
    <p:extLst>
      <p:ext uri="{BB962C8B-B14F-4D97-AF65-F5344CB8AC3E}">
        <p14:creationId xmlns:p14="http://schemas.microsoft.com/office/powerpoint/2010/main" val="7768071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28602" y="1412708"/>
            <a:ext cx="8364188" cy="4029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Úvod do histologie: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živočišné tkáně (rozdělení),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histogeze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mezibuněčné hmoty: fibrilární (kolagenní, retikulární a elastická vlákna) a amorfní (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glykosaminoglykany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Epitely 1: plochý, dlaždicový; kubický, cylindrický; jednovrstevný, víceřadý, přechodní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Epitely 2: krycí (rohovatějící vrstevnatý epitel, nerohovatějící vrstevnatý epitel), resorpční, řasinkové, smyslové, žlázové, epitel zárodečný (vaječníky a varlata), epitel pigmentový.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Pojiva: zárodečný mezenchym, vezikulární pojivo, rosolovité vazivo, řídké kolagenní vazivo, tukové vazivo, husté vazivo neuspořádané = tuhé kolagenní vazivo, husté vazivo uspořádané </a:t>
            </a:r>
          </a:p>
        </p:txBody>
      </p:sp>
    </p:spTree>
    <p:extLst>
      <p:ext uri="{BB962C8B-B14F-4D97-AF65-F5344CB8AC3E}">
        <p14:creationId xmlns:p14="http://schemas.microsoft.com/office/powerpoint/2010/main" val="35109837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40032" y="1343495"/>
            <a:ext cx="9262752" cy="5222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Chrupavky: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praecartilago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parenchymová chrupavka, hyalinní chrupavka, elastická chrupavka, vláknitá (= fibrózní, fibrilární) chrupavka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Kostní a zubní tkáně: vláknitá (plsťovitá) kost,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lamelární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kost (kompaktní x houbovitá), osifikace, zubní tkáně 7. Trofická pojiva: krev a krvetvorba, lymfa, hemolymfa, tkáňový mok,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Svalové tkáně: hladká, žíhaná svalovina a myokard (srdeční svalovina)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Nervové tkáně: šedá kůra mozková (pyramidální a gliové buňky s 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výběky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šedá hmota mozečku (unipolární neurony), bílá hmota mozečku (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makroglia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astrocyty), periferní nervy (myelinová a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Schwannova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pochva)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Rozmnožování nepohlavní a pohlavní, ontogeneze (mnohobuněčných) živočichů (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Animalia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vznik, vývoj a růst jedince.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Embryologie (ontogeneze mnohobuněčných živočichů) 1: embryogeneze: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progeneze</a:t>
            </a:r>
            <a:r>
              <a:rPr lang="cs-CZ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blastogeneze 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Notogeneze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gastrulace,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neurulace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embryologie (ontogeneze mnohobuněčných živočichů) 2: organogeneze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898699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23783" y="461885"/>
            <a:ext cx="1119474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Vývoj</a:t>
            </a:r>
          </a:p>
          <a:p>
            <a:r>
              <a:rPr lang="cs-CZ" sz="2000" dirty="0"/>
              <a:t>Primordiální zárodečné buňky se objevují kolem prvního měsíce </a:t>
            </a:r>
            <a:r>
              <a:rPr lang="cs-CZ" sz="2000" dirty="0">
                <a:hlinkClick r:id="rId2" tooltip="Embryonální vývoj"/>
              </a:rPr>
              <a:t>embryonálního</a:t>
            </a:r>
            <a:r>
              <a:rPr lang="cs-CZ" sz="2000" dirty="0"/>
              <a:t> života, objevují se v </a:t>
            </a:r>
            <a:r>
              <a:rPr lang="cs-CZ" sz="2000" dirty="0">
                <a:hlinkClick r:id="rId3" tooltip="Endodermální"/>
              </a:rPr>
              <a:t>endodermálním</a:t>
            </a:r>
            <a:r>
              <a:rPr lang="cs-CZ" sz="2000" dirty="0"/>
              <a:t> </a:t>
            </a:r>
            <a:r>
              <a:rPr lang="cs-CZ" sz="2000" dirty="0">
                <a:hlinkClick r:id="rId4" tooltip="Žloutkový váček"/>
              </a:rPr>
              <a:t>žloutkovém vaku</a:t>
            </a:r>
            <a:r>
              <a:rPr lang="cs-CZ" sz="2000" dirty="0"/>
              <a:t>. Buňky se během putování do genitálních lišt několikrát za sebou </a:t>
            </a:r>
            <a:r>
              <a:rPr lang="cs-CZ" sz="2000" dirty="0">
                <a:hlinkClick r:id="rId5" tooltip="Mitóza"/>
              </a:rPr>
              <a:t>mitoticky</a:t>
            </a:r>
            <a:r>
              <a:rPr lang="cs-CZ" sz="2000" dirty="0"/>
              <a:t> dělí. Během 3. – 7. měsíce vývoje část </a:t>
            </a:r>
            <a:r>
              <a:rPr lang="cs-CZ" sz="2000" dirty="0">
                <a:hlinkClick r:id="rId6" tooltip="Oogonie (stránka neexistuje)"/>
              </a:rPr>
              <a:t>oogonií</a:t>
            </a:r>
            <a:r>
              <a:rPr lang="cs-CZ" sz="2000" dirty="0"/>
              <a:t> zvětšuje svůj objem (perioda růstu) a mění se v </a:t>
            </a:r>
            <a:r>
              <a:rPr lang="cs-CZ" sz="2000" dirty="0">
                <a:hlinkClick r:id="rId7" tooltip="Primární oocyt"/>
              </a:rPr>
              <a:t>primární </a:t>
            </a:r>
            <a:r>
              <a:rPr lang="cs-CZ" sz="2000" dirty="0" err="1">
                <a:hlinkClick r:id="rId7" tooltip="Primární oocyt"/>
              </a:rPr>
              <a:t>oocyty</a:t>
            </a:r>
            <a:r>
              <a:rPr lang="cs-CZ" sz="2000" dirty="0"/>
              <a:t>, které vstupují do </a:t>
            </a:r>
            <a:r>
              <a:rPr lang="cs-CZ" sz="2000" dirty="0">
                <a:hlinkClick r:id="rId8" tooltip="Profáze"/>
              </a:rPr>
              <a:t>profáze</a:t>
            </a:r>
            <a:r>
              <a:rPr lang="cs-CZ" sz="2000" dirty="0"/>
              <a:t> 1. </a:t>
            </a:r>
            <a:r>
              <a:rPr lang="cs-CZ" sz="2000" dirty="0">
                <a:hlinkClick r:id="rId9" tooltip="Meióza"/>
              </a:rPr>
              <a:t>meiotického dělení</a:t>
            </a:r>
            <a:r>
              <a:rPr lang="cs-CZ" sz="2000" dirty="0"/>
              <a:t>. Do 7. měsíce </a:t>
            </a:r>
            <a:r>
              <a:rPr lang="cs-CZ" sz="2000" dirty="0">
                <a:hlinkClick r:id="rId10" tooltip="Prenatální období (stránka neexistuje)"/>
              </a:rPr>
              <a:t>prenatálního období</a:t>
            </a:r>
            <a:r>
              <a:rPr lang="cs-CZ" sz="2000" dirty="0"/>
              <a:t> zaniká většina oogonií, které včas nediferencovaly v primární </a:t>
            </a:r>
            <a:r>
              <a:rPr lang="cs-CZ" sz="2000" dirty="0" err="1"/>
              <a:t>oocyty</a:t>
            </a:r>
            <a:r>
              <a:rPr lang="cs-CZ" sz="2000" dirty="0"/>
              <a:t>, s výjimkou malého počtu přežívajících oogonií při povrchu </a:t>
            </a:r>
            <a:r>
              <a:rPr lang="cs-CZ" sz="2000" dirty="0">
                <a:hlinkClick r:id="rId11" tooltip="Ovarium"/>
              </a:rPr>
              <a:t>ovaria</a:t>
            </a:r>
            <a:r>
              <a:rPr lang="cs-CZ" sz="2000" dirty="0"/>
              <a:t>. Část primárních </a:t>
            </a:r>
            <a:r>
              <a:rPr lang="cs-CZ" sz="2000" dirty="0" err="1"/>
              <a:t>oocytů</a:t>
            </a:r>
            <a:r>
              <a:rPr lang="cs-CZ" sz="2000" dirty="0"/>
              <a:t> rovněž zaniká. </a:t>
            </a:r>
            <a:r>
              <a:rPr lang="cs-CZ" sz="2000" b="1" dirty="0"/>
              <a:t>Všechny přežívající primární </a:t>
            </a:r>
            <a:r>
              <a:rPr lang="cs-CZ" sz="2000" b="1" dirty="0" err="1"/>
              <a:t>oocyty</a:t>
            </a:r>
            <a:r>
              <a:rPr lang="cs-CZ" sz="2000" b="1" dirty="0"/>
              <a:t> dosáhnout ještě před narozením </a:t>
            </a:r>
            <a:r>
              <a:rPr lang="cs-CZ" sz="2000" b="1" dirty="0">
                <a:hlinkClick r:id="rId12" tooltip="Diplotene (stránka neexistuje)"/>
              </a:rPr>
              <a:t>diplotenního</a:t>
            </a:r>
            <a:r>
              <a:rPr lang="cs-CZ" sz="2000" b="1" dirty="0"/>
              <a:t> stádia profáze 1. meiotického dělení </a:t>
            </a:r>
            <a:r>
              <a:rPr lang="cs-CZ" sz="2000" dirty="0"/>
              <a:t>a v primordiálních folikulech budou čekat na svou </a:t>
            </a:r>
            <a:r>
              <a:rPr lang="cs-CZ" sz="2000" dirty="0">
                <a:hlinkClick r:id="rId13" tooltip="Ovulace"/>
              </a:rPr>
              <a:t>ovulaci</a:t>
            </a:r>
            <a:r>
              <a:rPr lang="cs-CZ" sz="2000" dirty="0"/>
              <a:t>, pokud do té doby rovněž nezaniknou.</a:t>
            </a:r>
            <a:r>
              <a:rPr lang="cs-CZ" sz="2000" baseline="30000" dirty="0">
                <a:hlinkClick r:id="rId14"/>
              </a:rPr>
              <a:t>[1]</a:t>
            </a:r>
            <a:r>
              <a:rPr lang="cs-CZ" sz="2000" dirty="0"/>
              <a:t> Dlouhá doba přečkávání v diplotenní fázi se udává jako hlavní důvod chromozomálních poruch u plodu a vznik </a:t>
            </a:r>
            <a:r>
              <a:rPr lang="cs-CZ" sz="2000" dirty="0" err="1">
                <a:hlinkClick r:id="rId15" tooltip="Trisomie"/>
              </a:rPr>
              <a:t>trisomií</a:t>
            </a:r>
            <a:r>
              <a:rPr lang="cs-CZ" sz="2000" dirty="0"/>
              <a:t> </a:t>
            </a:r>
            <a:r>
              <a:rPr lang="cs-CZ" sz="2000" dirty="0" err="1">
                <a:hlinkClick r:id="rId16" tooltip="Autozóm"/>
              </a:rPr>
              <a:t>autozómu</a:t>
            </a:r>
            <a:r>
              <a:rPr lang="cs-CZ" sz="2000" dirty="0"/>
              <a:t> u člověka, např.: </a:t>
            </a:r>
            <a:r>
              <a:rPr lang="cs-CZ" sz="2000" dirty="0">
                <a:hlinkClick r:id="rId17" tooltip="Downův syndrom"/>
              </a:rPr>
              <a:t>Downův</a:t>
            </a:r>
            <a:r>
              <a:rPr lang="cs-CZ" sz="2000" dirty="0"/>
              <a:t>, </a:t>
            </a:r>
            <a:r>
              <a:rPr lang="cs-CZ" sz="2000" dirty="0" err="1">
                <a:hlinkClick r:id="rId18" tooltip="Patauův syndrom"/>
              </a:rPr>
              <a:t>Patauův</a:t>
            </a:r>
            <a:r>
              <a:rPr lang="cs-CZ" sz="2000" dirty="0"/>
              <a:t> a </a:t>
            </a:r>
            <a:r>
              <a:rPr lang="cs-CZ" sz="2000" dirty="0" err="1">
                <a:hlinkClick r:id="rId19" tooltip="Edwardsův syndrom"/>
              </a:rPr>
              <a:t>Edwardsův</a:t>
            </a:r>
            <a:r>
              <a:rPr lang="cs-CZ" sz="2000" dirty="0">
                <a:hlinkClick r:id="rId19" tooltip="Edwardsův syndrom"/>
              </a:rPr>
              <a:t> syndrom</a:t>
            </a:r>
            <a:r>
              <a:rPr lang="cs-CZ" sz="2000" dirty="0"/>
              <a:t>. </a:t>
            </a:r>
          </a:p>
          <a:p>
            <a:r>
              <a:rPr lang="cs-CZ" sz="2000" dirty="0"/>
              <a:t>V kůře ovaria jsou přítomny primordiální ovariální buňky, které během reprodukčního období ženy v </a:t>
            </a:r>
            <a:r>
              <a:rPr lang="cs-CZ" sz="2000" dirty="0">
                <a:hlinkClick r:id="rId20" tooltip="Menstruace"/>
              </a:rPr>
              <a:t>periodických cyklech</a:t>
            </a:r>
            <a:r>
              <a:rPr lang="cs-CZ" sz="2000" dirty="0"/>
              <a:t> rostou a dozrávají.</a:t>
            </a:r>
            <a:r>
              <a:rPr lang="cs-CZ" sz="2000" baseline="30000" dirty="0">
                <a:hlinkClick r:id="rId14"/>
              </a:rPr>
              <a:t>[1]</a:t>
            </a:r>
            <a:r>
              <a:rPr lang="cs-CZ" sz="2000" dirty="0"/>
              <a:t> Z primordiálního folikulu se stává </a:t>
            </a:r>
            <a:r>
              <a:rPr lang="cs-CZ" sz="2000" dirty="0">
                <a:hlinkClick r:id="rId21" tooltip="Rostoucí folikul (stránka neexistuje)"/>
              </a:rPr>
              <a:t>rostoucí folikul</a:t>
            </a:r>
            <a:r>
              <a:rPr lang="cs-CZ" sz="2000" dirty="0"/>
              <a:t> a z něho </a:t>
            </a:r>
            <a:r>
              <a:rPr lang="cs-CZ" sz="2000" dirty="0">
                <a:hlinkClick r:id="rId22" tooltip="Graafův folikul"/>
              </a:rPr>
              <a:t>zralý (Graafův) folikul</a:t>
            </a:r>
            <a:r>
              <a:rPr lang="cs-CZ" sz="2000" dirty="0"/>
              <a:t> (terminologické označení v učebnicích nebývá jednotné). Růst a zrání je řízeno folikulostimulačním hormonem hypofýzy </a:t>
            </a:r>
            <a:r>
              <a:rPr lang="cs-CZ" sz="2000" dirty="0">
                <a:hlinkClick r:id="rId23" tooltip="Folikuly stimulující hormon"/>
              </a:rPr>
              <a:t>(FSH)</a:t>
            </a:r>
            <a:r>
              <a:rPr lang="cs-CZ" sz="2000" dirty="0"/>
              <a:t>. Dochází k němu v </a:t>
            </a:r>
            <a:r>
              <a:rPr lang="cs-CZ" sz="2000" dirty="0" err="1">
                <a:hlinkClick r:id="rId24" tooltip="Preovulační fáze (stránka neexistuje)"/>
              </a:rPr>
              <a:t>preovulační</a:t>
            </a:r>
            <a:r>
              <a:rPr lang="cs-CZ" sz="2000" dirty="0">
                <a:hlinkClick r:id="rId24" tooltip="Preovulační fáze (stránka neexistuje)"/>
              </a:rPr>
              <a:t> fázi</a:t>
            </a:r>
            <a:r>
              <a:rPr lang="cs-CZ" sz="2000" dirty="0"/>
              <a:t> ovariálního cyklu.</a:t>
            </a:r>
            <a:r>
              <a:rPr lang="cs-CZ" sz="2000" baseline="30000" dirty="0">
                <a:hlinkClick r:id="rId25"/>
              </a:rPr>
              <a:t>[2]</a:t>
            </a:r>
            <a:r>
              <a:rPr lang="cs-CZ" sz="2000" dirty="0"/>
              <a:t> </a:t>
            </a:r>
          </a:p>
        </p:txBody>
      </p:sp>
      <p:sp>
        <p:nvSpPr>
          <p:cNvPr id="3" name="Obdélník 2"/>
          <p:cNvSpPr/>
          <p:nvPr/>
        </p:nvSpPr>
        <p:spPr>
          <a:xfrm>
            <a:off x="523783" y="5140089"/>
            <a:ext cx="102181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Tento proces je charakterizován zástavou mitotické aktivity buněk </a:t>
            </a:r>
            <a:r>
              <a:rPr lang="cs-CZ" dirty="0" err="1">
                <a:hlinkClick r:id="rId26" tooltip="Folikulární buňka"/>
              </a:rPr>
              <a:t>granulózy</a:t>
            </a:r>
            <a:r>
              <a:rPr lang="cs-CZ" dirty="0"/>
              <a:t>, odloučením těchto elementů od bazální laminy a zánikem </a:t>
            </a:r>
            <a:r>
              <a:rPr lang="cs-CZ" dirty="0" err="1"/>
              <a:t>oocytu</a:t>
            </a:r>
            <a:r>
              <a:rPr lang="cs-CZ" dirty="0"/>
              <a:t>. Atrézie může postihnout folikul kteréhokoli typu, od primordiálních až po folikuly téměř zralé.</a:t>
            </a:r>
            <a:r>
              <a:rPr lang="cs-CZ" baseline="30000" dirty="0">
                <a:hlinkClick r:id="rId25"/>
              </a:rPr>
              <a:t>[2]</a:t>
            </a:r>
            <a:r>
              <a:rPr lang="cs-CZ" dirty="0"/>
              <a:t> Odhaduje se, že celkové množství zárodečných buněk je asi 7 milionů v druhé polovině prenatálního vývoje, avšak do puberty se tento počet sníží na 400 000, z nichž asi jen 500 dosáhne ovulace.</a:t>
            </a:r>
            <a:r>
              <a:rPr lang="cs-CZ" baseline="30000" dirty="0">
                <a:hlinkClick r:id="rId14"/>
              </a:rPr>
              <a:t>[1]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254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893320" y="222700"/>
            <a:ext cx="3605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MNOHOBUNĚČNÍ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82" y="1269140"/>
            <a:ext cx="5236257" cy="264534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988826" y="807475"/>
            <a:ext cx="3414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Nepohlavní rozmnožování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620704" y="1269140"/>
            <a:ext cx="58954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</a:rPr>
              <a:t>Dělení</a:t>
            </a:r>
            <a:r>
              <a:rPr lang="cs-CZ" sz="2000" dirty="0"/>
              <a:t> (</a:t>
            </a:r>
            <a:r>
              <a:rPr lang="cs-CZ" sz="2000" dirty="0" err="1"/>
              <a:t>Fisiparie</a:t>
            </a:r>
            <a:r>
              <a:rPr lang="cs-CZ" sz="2000" dirty="0"/>
              <a:t>) – </a:t>
            </a:r>
          </a:p>
          <a:p>
            <a:r>
              <a:rPr lang="cs-CZ" sz="2000" dirty="0"/>
              <a:t>A</a:t>
            </a:r>
            <a:r>
              <a:rPr lang="cs-CZ" sz="2000" b="1" dirty="0"/>
              <a:t>) 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dělení na dva jedince </a:t>
            </a:r>
            <a:r>
              <a:rPr lang="cs-CZ" sz="2000" dirty="0"/>
              <a:t>– jednoduché – (</a:t>
            </a:r>
            <a:r>
              <a:rPr lang="cs-CZ" sz="2000" dirty="0" err="1">
                <a:solidFill>
                  <a:srgbClr val="FF0000"/>
                </a:solidFill>
              </a:rPr>
              <a:t>paratomie</a:t>
            </a:r>
            <a:r>
              <a:rPr lang="cs-CZ" sz="2000" dirty="0"/>
              <a:t>) </a:t>
            </a:r>
            <a:r>
              <a:rPr lang="cs-CZ" sz="2000" b="1" dirty="0">
                <a:solidFill>
                  <a:srgbClr val="FF0000"/>
                </a:solidFill>
              </a:rPr>
              <a:t>příčné</a:t>
            </a:r>
            <a:r>
              <a:rPr lang="cs-CZ" sz="2000" dirty="0"/>
              <a:t> dělení láčkovců, ploštěnek př. </a:t>
            </a:r>
            <a:r>
              <a:rPr lang="cs-CZ" sz="2000" dirty="0" err="1"/>
              <a:t>Stenostonum</a:t>
            </a:r>
            <a:r>
              <a:rPr lang="cs-CZ" sz="2000" dirty="0"/>
              <a:t>  kroužkovců (</a:t>
            </a:r>
            <a:r>
              <a:rPr lang="cs-CZ" sz="2000" dirty="0" err="1"/>
              <a:t>Nais</a:t>
            </a:r>
            <a:r>
              <a:rPr lang="cs-CZ" sz="2000" dirty="0"/>
              <a:t>, </a:t>
            </a:r>
            <a:r>
              <a:rPr lang="cs-CZ" sz="2000" dirty="0" err="1"/>
              <a:t>Dero</a:t>
            </a:r>
            <a:r>
              <a:rPr lang="cs-CZ" sz="2000" dirty="0"/>
              <a:t>), dělení </a:t>
            </a:r>
            <a:r>
              <a:rPr lang="cs-CZ" sz="2000" b="1" dirty="0">
                <a:solidFill>
                  <a:srgbClr val="FF0000"/>
                </a:solidFill>
              </a:rPr>
              <a:t>podélné</a:t>
            </a:r>
            <a:r>
              <a:rPr lang="cs-CZ" sz="2000" dirty="0"/>
              <a:t> u polypů, mnohoštětinatců, </a:t>
            </a:r>
            <a:r>
              <a:rPr lang="cs-CZ" sz="2000" dirty="0" err="1"/>
              <a:t>láškovců</a:t>
            </a:r>
            <a:endParaRPr lang="cs-CZ" sz="2000" dirty="0"/>
          </a:p>
          <a:p>
            <a:r>
              <a:rPr lang="cs-CZ" sz="2000" dirty="0"/>
              <a:t>B) 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Na více jedinců – mnohonásobné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000" dirty="0"/>
              <a:t>(</a:t>
            </a:r>
            <a:r>
              <a:rPr lang="cs-CZ" sz="2000" dirty="0" err="1">
                <a:solidFill>
                  <a:srgbClr val="FF0000"/>
                </a:solidFill>
              </a:rPr>
              <a:t>architomie</a:t>
            </a:r>
            <a:r>
              <a:rPr lang="cs-CZ" sz="2000" dirty="0"/>
              <a:t>) u většiny ploštěnců, hvězdic, hadic, sumýšů.</a:t>
            </a:r>
          </a:p>
          <a:p>
            <a:r>
              <a:rPr lang="cs-CZ" sz="2000" dirty="0"/>
              <a:t>C) </a:t>
            </a:r>
            <a:r>
              <a:rPr lang="cs-CZ" sz="2000" b="1" dirty="0">
                <a:solidFill>
                  <a:srgbClr val="0070C0"/>
                </a:solidFill>
              </a:rPr>
              <a:t>Strobilac</a:t>
            </a:r>
            <a:r>
              <a:rPr lang="cs-CZ" sz="2000" dirty="0"/>
              <a:t>e – část jedince, která dorůstá (</a:t>
            </a:r>
            <a:r>
              <a:rPr lang="cs-CZ" sz="2000" dirty="0" err="1">
                <a:solidFill>
                  <a:srgbClr val="FF0000"/>
                </a:solidFill>
              </a:rPr>
              <a:t>medůzovci</a:t>
            </a:r>
            <a:r>
              <a:rPr lang="cs-CZ" sz="2000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681" y="4156363"/>
            <a:ext cx="3774242" cy="244602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318162" y="2827436"/>
            <a:ext cx="970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/>
              <a:t>architomie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68484" y="2827563"/>
            <a:ext cx="937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/>
              <a:t>paratomie</a:t>
            </a:r>
            <a:endParaRPr lang="cs-CZ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0" y="2115525"/>
            <a:ext cx="897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strobilace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443426" y="4661663"/>
            <a:ext cx="96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lacerace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498794" y="4476997"/>
            <a:ext cx="242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Podélné dělení láčkovců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E1C8A0ED-1AC4-4D6C-9B74-7E9F9D407475}"/>
              </a:ext>
            </a:extLst>
          </p:cNvPr>
          <p:cNvCxnSpPr/>
          <p:nvPr/>
        </p:nvCxnSpPr>
        <p:spPr>
          <a:xfrm flipV="1">
            <a:off x="448969" y="1961965"/>
            <a:ext cx="758869" cy="86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2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76" y="362148"/>
            <a:ext cx="2155207" cy="503938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744" y="574569"/>
            <a:ext cx="3721111" cy="446823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F38C949-B756-43BC-B567-72A4A5527F9B}"/>
              </a:ext>
            </a:extLst>
          </p:cNvPr>
          <p:cNvSpPr txBox="1"/>
          <p:nvPr/>
        </p:nvSpPr>
        <p:spPr>
          <a:xfrm>
            <a:off x="4875870" y="5804665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B) mnohonásobné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4285FCD-0A12-465E-A319-B768121EB7DC}"/>
              </a:ext>
            </a:extLst>
          </p:cNvPr>
          <p:cNvSpPr/>
          <p:nvPr/>
        </p:nvSpPr>
        <p:spPr>
          <a:xfrm>
            <a:off x="7444252" y="458420"/>
            <a:ext cx="4614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prstClr val="black"/>
                </a:solidFill>
                <a:latin typeface="Sitka Display" panose="02000505000000020004" pitchFamily="2" charset="0"/>
                <a:cs typeface="Arial" panose="020B0604020202020204" pitchFamily="34" charset="0"/>
              </a:rPr>
              <a:t>A, B) jednoduché i </a:t>
            </a:r>
            <a:r>
              <a:rPr lang="cs-CZ" sz="2400" dirty="0">
                <a:latin typeface="Sitka Display" panose="02000505000000020004" pitchFamily="2" charset="0"/>
                <a:cs typeface="Arial" panose="020B0604020202020204" pitchFamily="34" charset="0"/>
              </a:rPr>
              <a:t>m</a:t>
            </a:r>
            <a:r>
              <a:rPr lang="cs-CZ" sz="2400" dirty="0">
                <a:latin typeface="Sitka Display" panose="02000505000000020004" pitchFamily="2" charset="0"/>
              </a:rPr>
              <a:t>nohonásobné </a:t>
            </a:r>
            <a:r>
              <a:rPr lang="cs-CZ" sz="2400" dirty="0">
                <a:solidFill>
                  <a:prstClr val="black"/>
                </a:solidFill>
                <a:latin typeface="Sitka Display" panose="02000505000000020004" pitchFamily="2" charset="0"/>
              </a:rPr>
              <a:t>– u ploštěnek roztržení těla na více kousků, viz obr.</a:t>
            </a:r>
            <a:endParaRPr lang="cs-CZ" sz="2400" dirty="0">
              <a:solidFill>
                <a:prstClr val="black"/>
              </a:solidFill>
              <a:latin typeface="Sitka Display" panose="02000505000000020004" pitchFamily="2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CC5A437-97A7-4879-825C-C9B319FFF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1906" y="2539455"/>
            <a:ext cx="4066384" cy="404809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EA30A05-166A-4E5B-9E6A-6FFE54D9792E}"/>
              </a:ext>
            </a:extLst>
          </p:cNvPr>
          <p:cNvSpPr txBox="1"/>
          <p:nvPr/>
        </p:nvSpPr>
        <p:spPr>
          <a:xfrm>
            <a:off x="762000" y="5623560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A) jednoduché</a:t>
            </a:r>
          </a:p>
        </p:txBody>
      </p:sp>
    </p:spTree>
    <p:extLst>
      <p:ext uri="{BB962C8B-B14F-4D97-AF65-F5344CB8AC3E}">
        <p14:creationId xmlns:p14="http://schemas.microsoft.com/office/powerpoint/2010/main" val="249791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1063" y="325268"/>
            <a:ext cx="634224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Dělení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Strobilace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medúzovců (larva planula, </a:t>
            </a:r>
            <a:r>
              <a:rPr lang="cs-CZ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strobila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ephyra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u tasemnic (</a:t>
            </a:r>
            <a:r>
              <a:rPr lang="cs-CZ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cestoda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2400" dirty="0">
              <a:solidFill>
                <a:srgbClr val="00B0F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Medúzovci obr. </a:t>
            </a:r>
          </a:p>
          <a:p>
            <a:r>
              <a:rPr lang="cs-CZ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potlačen nepohlavní polyp </a:t>
            </a:r>
          </a:p>
          <a:p>
            <a:r>
              <a:rPr lang="cs-CZ" sz="24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scyphistoma</a:t>
            </a:r>
            <a:r>
              <a:rPr lang="cs-CZ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(polyp) se příčně dělí = strobilace, </a:t>
            </a:r>
            <a:r>
              <a:rPr lang="cs-CZ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strobila</a:t>
            </a:r>
            <a:endParaRPr lang="cs-CZ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odškrcené</a:t>
            </a:r>
            <a:r>
              <a:rPr lang="cs-CZ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medúzky</a:t>
            </a:r>
            <a:r>
              <a:rPr lang="cs-CZ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ephyrae</a:t>
            </a:r>
            <a:r>
              <a:rPr lang="cs-CZ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 nich pohlavně se množící medúzy</a:t>
            </a:r>
          </a:p>
          <a:p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028" y="325268"/>
            <a:ext cx="5290112" cy="596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56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7547" y="398615"/>
            <a:ext cx="658826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000" b="1" dirty="0">
                <a:solidFill>
                  <a:srgbClr val="0070C0"/>
                </a:solidFill>
                <a:latin typeface="Arial" panose="020B0604020202020204" pitchFamily="34" charset="0"/>
              </a:rPr>
              <a:t>Strobilace</a:t>
            </a:r>
          </a:p>
          <a:p>
            <a:r>
              <a:rPr lang="cs-CZ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CESTODA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Tasemnice většinou hermafroditi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Za hlavičkou se neustále diferencují nové tělní články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V každém článku samčí i samičí reprodukční soustava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Oplození mezi dvěma tasemnicemi nebo mezi články na stejné 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strobile</a:t>
            </a:r>
            <a:endParaRPr lang="cs-CZ" sz="2000" dirty="0">
              <a:effectLst/>
              <a:latin typeface="Arial" panose="020B0604020202020204" pitchFamily="34" charset="0"/>
            </a:endParaRPr>
          </a:p>
          <a:p>
            <a:r>
              <a:rPr lang="cs-CZ" sz="2000" dirty="0">
                <a:effectLst/>
                <a:latin typeface="Arial" panose="020B0604020202020204" pitchFamily="34" charset="0"/>
              </a:rPr>
              <a:t>Články v zadní části se 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odškrcují</a:t>
            </a:r>
            <a:r>
              <a:rPr lang="cs-CZ" sz="2000" dirty="0">
                <a:effectLst/>
                <a:latin typeface="Arial" panose="020B0604020202020204" pitchFamily="34" charset="0"/>
              </a:rPr>
              <a:t>, s plně funkčními reprodukčními soustavami</a:t>
            </a:r>
          </a:p>
          <a:p>
            <a:r>
              <a:rPr lang="cs-CZ" sz="2000" dirty="0">
                <a:latin typeface="Arial" panose="020B0604020202020204" pitchFamily="34" charset="0"/>
              </a:rPr>
              <a:t>Články nelze považovat za samostatné jedince, jen odvrhovaná část z těla</a:t>
            </a:r>
          </a:p>
          <a:p>
            <a:r>
              <a:rPr lang="cs-CZ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Mnohoštětinatci</a:t>
            </a:r>
          </a:p>
          <a:p>
            <a:r>
              <a:rPr lang="cs-CZ" sz="2000" b="1" dirty="0">
                <a:solidFill>
                  <a:srgbClr val="00B0F0"/>
                </a:solidFill>
                <a:latin typeface="Arial" panose="020B0604020202020204" pitchFamily="34" charset="0"/>
              </a:rPr>
              <a:t>Jednoduché - </a:t>
            </a:r>
            <a:r>
              <a:rPr lang="cs-CZ" sz="2000" b="1" dirty="0" err="1">
                <a:solidFill>
                  <a:srgbClr val="00B0F0"/>
                </a:solidFill>
                <a:latin typeface="Arial" panose="020B0604020202020204" pitchFamily="34" charset="0"/>
              </a:rPr>
              <a:t>paratomické</a:t>
            </a:r>
            <a:r>
              <a:rPr lang="cs-CZ" sz="2000" b="1" dirty="0">
                <a:solidFill>
                  <a:srgbClr val="00B0F0"/>
                </a:solidFill>
                <a:latin typeface="Arial" panose="020B0604020202020204" pitchFamily="34" charset="0"/>
              </a:rPr>
              <a:t> dělení </a:t>
            </a:r>
            <a:r>
              <a:rPr lang="cs-CZ" sz="2000" dirty="0">
                <a:latin typeface="Arial" panose="020B0604020202020204" pitchFamily="34" charset="0"/>
              </a:rPr>
              <a:t>–  př. červ </a:t>
            </a:r>
            <a:r>
              <a:rPr lang="cs-CZ" sz="2000" dirty="0" err="1">
                <a:latin typeface="Arial" panose="020B0604020202020204" pitchFamily="34" charset="0"/>
              </a:rPr>
              <a:t>palolo</a:t>
            </a:r>
            <a:r>
              <a:rPr lang="cs-CZ" sz="2000" dirty="0">
                <a:latin typeface="Arial" panose="020B0604020202020204" pitchFamily="34" charset="0"/>
              </a:rPr>
              <a:t>, (</a:t>
            </a:r>
            <a:r>
              <a:rPr lang="cs-CZ" sz="2000" dirty="0" err="1">
                <a:latin typeface="Arial" panose="020B0604020202020204" pitchFamily="34" charset="0"/>
              </a:rPr>
              <a:t>Eunice</a:t>
            </a:r>
            <a:r>
              <a:rPr lang="cs-CZ" sz="2000" dirty="0">
                <a:latin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</a:rPr>
              <a:t>viridis</a:t>
            </a:r>
            <a:r>
              <a:rPr lang="cs-CZ" sz="2000" dirty="0">
                <a:latin typeface="Arial" panose="020B0604020202020204" pitchFamily="34" charset="0"/>
              </a:rPr>
              <a:t>) – přední </a:t>
            </a:r>
            <a:r>
              <a:rPr lang="cs-CZ" sz="2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atokní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</a:rPr>
              <a:t>část - nepohlavní, zadní </a:t>
            </a:r>
            <a:r>
              <a:rPr lang="cs-CZ" sz="2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epitokn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</a:rPr>
              <a:t>í</a:t>
            </a:r>
            <a:r>
              <a:rPr lang="cs-CZ" sz="2000" dirty="0">
                <a:latin typeface="Arial" panose="020B0604020202020204" pitchFamily="34" charset="0"/>
              </a:rPr>
              <a:t> část – pohlavní množení. Za nejvyššího přílivu (úplněk) se </a:t>
            </a:r>
            <a:r>
              <a:rPr lang="cs-CZ" sz="2000" dirty="0" err="1">
                <a:latin typeface="Arial" panose="020B0604020202020204" pitchFamily="34" charset="0"/>
              </a:rPr>
              <a:t>epitokní</a:t>
            </a:r>
            <a:r>
              <a:rPr lang="cs-CZ" sz="2000" dirty="0">
                <a:latin typeface="Arial" panose="020B0604020202020204" pitchFamily="34" charset="0"/>
              </a:rPr>
              <a:t> části oddělují, vyplouvají na hladinu a dochází mezi nimi k oplození vajíček</a:t>
            </a:r>
          </a:p>
          <a:p>
            <a:r>
              <a:rPr lang="cs-CZ" sz="200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Neúplné metagenetické cykly, pohlavní stadia nejsou schopny samostatného života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745" y="142381"/>
            <a:ext cx="3917821" cy="336586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856" y="3508244"/>
            <a:ext cx="2270640" cy="334975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494097" y="1116281"/>
            <a:ext cx="684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varlata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398327" y="1825312"/>
            <a:ext cx="858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vaječníky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170223" y="4146271"/>
            <a:ext cx="1472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atokní</a:t>
            </a:r>
            <a:r>
              <a:rPr lang="cs-CZ" dirty="0"/>
              <a:t> část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411924" y="5025045"/>
            <a:ext cx="1064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Epitokní</a:t>
            </a:r>
            <a:r>
              <a:rPr lang="cs-CZ" dirty="0"/>
              <a:t>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0450285" y="3642591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palolo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19086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1915</TotalTime>
  <Words>5229</Words>
  <Application>Microsoft Office PowerPoint</Application>
  <PresentationFormat>Širokoúhlá obrazovka</PresentationFormat>
  <Paragraphs>538</Paragraphs>
  <Slides>54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60" baseType="lpstr">
      <vt:lpstr>Arial</vt:lpstr>
      <vt:lpstr>Calibri</vt:lpstr>
      <vt:lpstr>Calibri Light</vt:lpstr>
      <vt:lpstr>Sitka Display</vt:lpstr>
      <vt:lpstr>Symbol</vt:lpstr>
      <vt:lpstr>Motiv Office</vt:lpstr>
      <vt:lpstr>Rozmnožování,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Otázky do obecné zoologie 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Alena Žákovská</cp:lastModifiedBy>
  <cp:revision>185</cp:revision>
  <cp:lastPrinted>2022-03-28T13:34:12Z</cp:lastPrinted>
  <dcterms:created xsi:type="dcterms:W3CDTF">2018-04-15T13:12:57Z</dcterms:created>
  <dcterms:modified xsi:type="dcterms:W3CDTF">2024-04-23T08:39:57Z</dcterms:modified>
</cp:coreProperties>
</file>