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4" r:id="rId5"/>
    <p:sldId id="260" r:id="rId6"/>
    <p:sldId id="259" r:id="rId7"/>
    <p:sldId id="278" r:id="rId8"/>
    <p:sldId id="263" r:id="rId9"/>
    <p:sldId id="280" r:id="rId10"/>
    <p:sldId id="281" r:id="rId11"/>
    <p:sldId id="282" r:id="rId12"/>
    <p:sldId id="283" r:id="rId13"/>
    <p:sldId id="277" r:id="rId14"/>
    <p:sldId id="26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69A6D-11BA-4306-8C5B-4E2D38CF1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28A1FD-C208-4A78-A471-DE0114A3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1FE061-2E70-4314-9D34-D1F2483C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6D2E69-E551-4490-86BD-0CD19983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B61B6-D591-404D-B128-57C35F97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0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AE653-D5D1-4133-8758-89904F0A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5C3B07-61EF-498B-9E75-7D6B12E3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2EFA2-5E7A-4E6C-BFD1-2170A670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F230C-E41A-4407-95AF-0B83B87C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E3B406-64E4-4DB9-AB23-C501AABA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E5E33F-0390-43D2-B1A2-9017671D3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9BA66C-39A0-4599-9DE6-0EA2A2DDA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822D5F-248E-40B7-83A9-56AAC5B1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44066-7D4C-48BB-9C2B-C998D506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7D54CE-A904-456F-97DC-1210B2C3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65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DCAB1-8AC5-4BB1-8383-6560838C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55665-F358-470B-9A89-597B51D7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1813D1-2E4C-4CAB-A361-B114AB80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04F39-72B4-44B2-9A22-78ED553F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53C426-17F0-4B72-BC7A-A76F8CC2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8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AD1647-BF35-47A7-B9F1-AC2D6777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161520-C74E-446C-BA55-4F3C4702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5E6E72-4983-47C0-A715-C49734BF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CBCEEF-358D-4B00-A1CE-48BBE5CB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A90797-80AA-44AD-9689-BB4BEDB0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86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DF029-FF28-47CC-B8D8-97253E63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23AB7-5A23-48F2-8B79-09D2A543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619FC8-E5DB-4903-B960-5C0A3B6F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BA67A9-F3A6-4FA6-B529-49E60168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800700-F971-4DFD-A9FB-33EDBB00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32DC50-C4A8-46AD-BE2E-52128D81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E9299-C445-468E-80A8-5885C21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BF9BC-CCA8-434B-87AC-FC07CA1E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013D43-CCB7-4439-A1BA-685AA7D8A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A0CD46B-9C42-443D-8683-251F07DCA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FA9BAD-B650-4DFF-8A5E-203ED32D0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2B327C-3477-4EAA-B37C-4736708B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077D1F-18C4-4B73-906D-F3F738D4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69C7C8-BDFF-4106-9393-D4D7A86E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09E98-3E31-47F1-B18F-0AB4A07C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AD66E3-8753-4C05-AC5F-2A589EA1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E87CCA-42C5-4E73-9809-07A9DAC4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2673CE-4E0A-4DE2-9FB8-02A96E4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5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9A4081-3206-41FD-8204-B64CD52C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C0705A-D62D-496E-BE22-A7EC0459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8D054F-F274-4EB3-A281-31C1B7F7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20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F66D1-E858-4E30-A228-6A52EDF3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C9D7E1-150A-4F13-B6EA-48278099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12D03B-0789-4B25-94B2-F9305B2BA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3532EB-D148-422C-8E5C-EF01113C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FBAE86-1FA9-4844-863C-EA74F8A5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D04CD6-C9F3-4808-9864-6EDFEFF3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7BC11-90EB-4F5C-B548-E740E2BD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B2BB80-925C-479B-9CA2-6948BDA8A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F0B30E-D123-41D1-87C0-5B719163A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8432EA-DCAC-4B18-A01F-AC66EC24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8C613B-5773-462F-B5D1-829B13DC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3DDC89-2D8D-49AA-A4AD-6A587C27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5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DFD334-8F76-4989-BEE2-5F9F5755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D46491-E567-411A-9BA1-6A2290BB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1BC6C8-79C1-4EAD-B016-148673A2A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65AC-CCD5-4CA4-B7E1-134229B2E678}" type="datetimeFigureOut">
              <a:rPr lang="cs-CZ" smtClean="0"/>
              <a:t>28.03.2024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FE0B27-97DF-44CF-B134-BE8FD5280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38E618-155A-420A-9F56-9F7008CD2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5BF6-D797-4DE2-8016-19C902EBFE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6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E06F3948-F720-4D02-BFBC-82D063B43E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7175" y="333375"/>
            <a:ext cx="9144000" cy="2160588"/>
          </a:xfrm>
        </p:spPr>
        <p:txBody>
          <a:bodyPr/>
          <a:lstStyle/>
          <a:p>
            <a:pPr eaLnBrk="1" hangingPunct="1"/>
            <a:r>
              <a:rPr lang="cs-CZ" altLang="cs-CZ" sz="4000" b="1"/>
              <a:t>Trofická pojiva:</a:t>
            </a:r>
          </a:p>
          <a:p>
            <a:pPr eaLnBrk="1" hangingPunct="1"/>
            <a:r>
              <a:rPr lang="cs-CZ" altLang="cs-CZ" sz="4000" b="1"/>
              <a:t>1. krev a krvetvorba 2. lymfa,             3. tkáňový mok 4. lymfatické orgány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>
            <a:extLst>
              <a:ext uri="{FF2B5EF4-FFF2-40B4-BE49-F238E27FC236}">
                <a16:creationId xmlns:a16="http://schemas.microsoft.com/office/drawing/2014/main" id="{D7232497-1F50-445A-AA8A-556D60BE9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2781300"/>
            <a:ext cx="71993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Obdélník 2">
            <a:extLst>
              <a:ext uri="{FF2B5EF4-FFF2-40B4-BE49-F238E27FC236}">
                <a16:creationId xmlns:a16="http://schemas.microsoft.com/office/drawing/2014/main" id="{BE2555CF-EE01-44C7-AAEC-6506F7C9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981075"/>
            <a:ext cx="674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/>
              <a:t>Schéma obecné stavby cévní stěny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11_02">
            <a:extLst>
              <a:ext uri="{FF2B5EF4-FFF2-40B4-BE49-F238E27FC236}">
                <a16:creationId xmlns:a16="http://schemas.microsoft.com/office/drawing/2014/main" id="{3A44F4B8-A54B-4886-8F95-2B1A7BC8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49275"/>
            <a:ext cx="7620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bdélník 2">
            <a:extLst>
              <a:ext uri="{FF2B5EF4-FFF2-40B4-BE49-F238E27FC236}">
                <a16:creationId xmlns:a16="http://schemas.microsoft.com/office/drawing/2014/main" id="{5E39C234-D3D3-4576-B11F-4C7DA29A8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5949950"/>
            <a:ext cx="259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Schéma svalové arterie</a:t>
            </a:r>
          </a:p>
        </p:txBody>
      </p:sp>
      <p:sp>
        <p:nvSpPr>
          <p:cNvPr id="14340" name="Obdélník 3">
            <a:extLst>
              <a:ext uri="{FF2B5EF4-FFF2-40B4-BE49-F238E27FC236}">
                <a16:creationId xmlns:a16="http://schemas.microsoft.com/office/drawing/2014/main" id="{C91EC488-A7F7-4F98-AC19-E473D494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949950"/>
            <a:ext cx="270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Schéma elastické arterie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élník 1">
            <a:extLst>
              <a:ext uri="{FF2B5EF4-FFF2-40B4-BE49-F238E27FC236}">
                <a16:creationId xmlns:a16="http://schemas.microsoft.com/office/drawing/2014/main" id="{D875F6C5-7FA6-459B-A6BA-ACE68DB1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49275"/>
            <a:ext cx="86423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Vzhled artiol, venul a lymfatických cév a kapilár ve tkáni</a:t>
            </a:r>
            <a:r>
              <a:rPr lang="cs-CZ" altLang="cs-CZ" sz="2800"/>
              <a:t> </a:t>
            </a:r>
          </a:p>
        </p:txBody>
      </p:sp>
      <p:pic>
        <p:nvPicPr>
          <p:cNvPr id="15363" name="Picture 6" descr="F11_01">
            <a:extLst>
              <a:ext uri="{FF2B5EF4-FFF2-40B4-BE49-F238E27FC236}">
                <a16:creationId xmlns:a16="http://schemas.microsoft.com/office/drawing/2014/main" id="{079093A7-491D-47FD-BBEA-2D2AD18B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196975"/>
            <a:ext cx="54292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arterie, vena, kapilára ">
            <a:extLst>
              <a:ext uri="{FF2B5EF4-FFF2-40B4-BE49-F238E27FC236}">
                <a16:creationId xmlns:a16="http://schemas.microsoft.com/office/drawing/2014/main" id="{9064F760-53B8-4AA2-8ACC-2B64CF08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933825"/>
            <a:ext cx="5327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82C9FFE-F3DC-4735-8A75-E52443FAF5A7}"/>
              </a:ext>
            </a:extLst>
          </p:cNvPr>
          <p:cNvSpPr/>
          <p:nvPr/>
        </p:nvSpPr>
        <p:spPr>
          <a:xfrm>
            <a:off x="2097089" y="1092201"/>
            <a:ext cx="5583237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07000"/>
              </a:lnSpc>
              <a:defRPr/>
            </a:pPr>
            <a:r>
              <a:rPr lang="cs-CZ" sz="135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Imunitní orgány lze rozdělit do dvou hlavních skupin</a:t>
            </a: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defTabSz="685800">
              <a:lnSpc>
                <a:spcPct val="107000"/>
              </a:lnSpc>
              <a:defRPr/>
            </a:pP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 orgány primární (kostní dřeň, brzlík),  </a:t>
            </a:r>
          </a:p>
          <a:p>
            <a:pPr defTabSz="685800">
              <a:lnSpc>
                <a:spcPct val="107000"/>
              </a:lnSpc>
              <a:defRPr/>
            </a:pP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sekundární (lymfatická uzlina, slezina, mandle, </a:t>
            </a:r>
            <a:r>
              <a:rPr lang="cs-CZ" sz="1350" dirty="0" err="1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Peyerovy</a:t>
            </a:r>
            <a:r>
              <a:rPr lang="cs-CZ" sz="135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plaky)</a:t>
            </a:r>
            <a:endParaRPr lang="cs-CZ" sz="105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2" descr="Výsledek obrázku pro obrázek kostní dřeň">
            <a:extLst>
              <a:ext uri="{FF2B5EF4-FFF2-40B4-BE49-F238E27FC236}">
                <a16:creationId xmlns:a16="http://schemas.microsoft.com/office/drawing/2014/main" id="{B592847C-3654-4FB2-B071-F47F028C1B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2214" y="4440239"/>
            <a:ext cx="156527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cs-CZ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AutoShape 4" descr="Výsledek obrázku pro obrázek kostní dřeň">
            <a:extLst>
              <a:ext uri="{FF2B5EF4-FFF2-40B4-BE49-F238E27FC236}">
                <a16:creationId xmlns:a16="http://schemas.microsoft.com/office/drawing/2014/main" id="{DA15736C-4C56-4C3E-AB8C-008142E36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9888" y="749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cs-CZ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AutoShape 6" descr="Výsledek obrázku pro obrázek kostní dřeň">
            <a:extLst>
              <a:ext uri="{FF2B5EF4-FFF2-40B4-BE49-F238E27FC236}">
                <a16:creationId xmlns:a16="http://schemas.microsoft.com/office/drawing/2014/main" id="{599BB292-C05C-439D-A664-2AB5A932DD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4188" y="863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cs-CZ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438" name="Obrázek 20" descr="Výsledek obrázku pro obrázek kostní dřeň">
            <a:extLst>
              <a:ext uri="{FF2B5EF4-FFF2-40B4-BE49-F238E27FC236}">
                <a16:creationId xmlns:a16="http://schemas.microsoft.com/office/drawing/2014/main" id="{EC6DE3FA-A82A-4EAA-B0BB-969C580A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716338"/>
            <a:ext cx="450056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DABF4CCF-4AA3-43AE-9F5B-55BE71C87788}"/>
              </a:ext>
            </a:extLst>
          </p:cNvPr>
          <p:cNvSpPr/>
          <p:nvPr/>
        </p:nvSpPr>
        <p:spPr>
          <a:xfrm>
            <a:off x="4433889" y="3173413"/>
            <a:ext cx="34201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cs-CZ" sz="1350" dirty="0">
                <a:solidFill>
                  <a:prstClr val="black"/>
                </a:solidFill>
                <a:cs typeface="Arial" panose="020B0604020202020204" pitchFamily="34" charset="0"/>
              </a:rPr>
              <a:t>Kostní dřeň a brzlík – tvorba imunitních buněk</a:t>
            </a:r>
          </a:p>
        </p:txBody>
      </p:sp>
      <p:grpSp>
        <p:nvGrpSpPr>
          <p:cNvPr id="18440" name="Skupina 9">
            <a:extLst>
              <a:ext uri="{FF2B5EF4-FFF2-40B4-BE49-F238E27FC236}">
                <a16:creationId xmlns:a16="http://schemas.microsoft.com/office/drawing/2014/main" id="{5CC19568-5A4C-44D3-8B17-DF8D366614B2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3716338"/>
            <a:ext cx="3649662" cy="2273300"/>
            <a:chOff x="2721" y="1423"/>
            <a:chExt cx="7516" cy="4328"/>
          </a:xfrm>
        </p:grpSpPr>
        <p:pic>
          <p:nvPicPr>
            <p:cNvPr id="18442" name="Picture 3">
              <a:extLst>
                <a:ext uri="{FF2B5EF4-FFF2-40B4-BE49-F238E27FC236}">
                  <a16:creationId xmlns:a16="http://schemas.microsoft.com/office/drawing/2014/main" id="{3BA55D6C-C7FA-4092-A988-C91CEFD1E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7" r="14355" b="8331"/>
            <a:stretch>
              <a:fillRect/>
            </a:stretch>
          </p:blipFill>
          <p:spPr bwMode="auto">
            <a:xfrm>
              <a:off x="2721" y="1423"/>
              <a:ext cx="6480" cy="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4C07966E-4969-4536-9BA5-DA818A98A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7" y="5270"/>
              <a:ext cx="719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dřeň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112D4184-878E-4AF9-B7B3-1BFC78B72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6" y="2318"/>
              <a:ext cx="144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vazivový obal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AEB0FAD5-4813-4785-9103-686E4F849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5" y="4116"/>
              <a:ext cx="1622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lymfatické cévy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0C2351E6-1F6B-458C-971B-3C4FE6A53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6" y="1598"/>
              <a:ext cx="1262" cy="6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krevní cévy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A6249170-8AC5-40C4-B043-A9262AEEC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8" y="3578"/>
              <a:ext cx="719" cy="61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kůra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0CC702E9-B9C1-4536-84E7-60363DE3F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" y="5270"/>
              <a:ext cx="1559" cy="48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lymfatické cévy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A633CD88-5091-45DE-B229-ED454A05A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1777"/>
              <a:ext cx="899" cy="36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upright="1"/>
            <a:lstStyle/>
            <a:p>
              <a:pPr algn="ctr" defTabSz="685800">
                <a:lnSpc>
                  <a:spcPct val="107000"/>
                </a:lnSpc>
                <a:spcAft>
                  <a:spcPts val="600"/>
                </a:spcAft>
                <a:defRPr/>
              </a:pPr>
              <a:r>
                <a:rPr lang="cs-CZ" sz="60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septum</a:t>
              </a:r>
              <a:endParaRPr lang="cs-CZ" sz="825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41" name="Picture 3" descr="F14_01">
            <a:extLst>
              <a:ext uri="{FF2B5EF4-FFF2-40B4-BE49-F238E27FC236}">
                <a16:creationId xmlns:a16="http://schemas.microsoft.com/office/drawing/2014/main" id="{6E27549E-FE2E-4513-95E9-AE7FFC7F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14289"/>
            <a:ext cx="22812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854CD89-8B9D-4DB8-BEEC-50F16AB93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282700"/>
          </a:xfrm>
        </p:spPr>
        <p:txBody>
          <a:bodyPr/>
          <a:lstStyle/>
          <a:p>
            <a:pPr eaLnBrk="1" hangingPunct="1"/>
            <a:r>
              <a:rPr lang="cs-CZ" altLang="cs-CZ" sz="5000" b="1"/>
              <a:t>Použité zdroje: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10DA53-C98F-4055-BC0A-E81160633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844676"/>
            <a:ext cx="8435975" cy="4492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900" b="1"/>
              <a:t>Knoz, J.: </a:t>
            </a:r>
            <a:r>
              <a:rPr lang="cs-CZ" altLang="cs-CZ" sz="2900" b="1" i="1"/>
              <a:t>Obecná zoologie. I, Taxonomie, látkové složení, cytologie a histologie [Knoz, 1990]</a:t>
            </a:r>
            <a:r>
              <a:rPr lang="cs-CZ" altLang="cs-CZ" sz="2900" b="1"/>
              <a:t>. 4. vyd. Praha: SPN, 1990. 328 s.: skriptum.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900" b="1"/>
              <a:t>Paleček, J.: </a:t>
            </a:r>
            <a:r>
              <a:rPr lang="cs-CZ" altLang="cs-CZ" sz="2900" b="1" i="1"/>
              <a:t>Obecná zoologie – Praktická cvičení I. </a:t>
            </a:r>
            <a:r>
              <a:rPr lang="cs-CZ" altLang="cs-CZ" sz="2900" b="1"/>
              <a:t>Praha: Univerzita Karlova, 1987. 141 s.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900" b="1"/>
              <a:t>Pravda, O.: </a:t>
            </a:r>
            <a:r>
              <a:rPr lang="cs-CZ" altLang="cs-CZ" sz="2900" b="1" i="1"/>
              <a:t>Zoologie. [D] 3, Obecná zoologie</a:t>
            </a:r>
            <a:r>
              <a:rPr lang="cs-CZ" altLang="cs-CZ" sz="2900" b="1"/>
              <a:t>. Praha: SPN, 1982. 323 s.: i. Edice Učebnice pro vysoké školy. Určeno posluchačům pedagogických a přírodovědeckých fakult.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E71BDFBC-20F4-4CEC-BB7B-E099F142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8"/>
            <a:ext cx="69151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318A48F5-AD7D-4A8A-AB19-913BD140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/>
              <a:t>1. Krev (hlavně krev obratlovců, zvláště pak savců ...)</a:t>
            </a:r>
          </a:p>
        </p:txBody>
      </p:sp>
      <p:sp>
        <p:nvSpPr>
          <p:cNvPr id="5124" name="TextovéPole 1">
            <a:extLst>
              <a:ext uri="{FF2B5EF4-FFF2-40B4-BE49-F238E27FC236}">
                <a16:creationId xmlns:a16="http://schemas.microsoft.com/office/drawing/2014/main" id="{07478CBB-7456-4DE4-A8BE-B6A0A7E2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890362"/>
            <a:ext cx="762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</a:rPr>
              <a:t>Sražená</a:t>
            </a:r>
            <a:r>
              <a:rPr lang="cs-CZ" altLang="cs-CZ" sz="1800" dirty="0"/>
              <a:t> – sérum bez srážlivých proteinů a krevní sraženina (buňky krve)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B050"/>
                </a:solidFill>
              </a:rPr>
              <a:t>Nesražená</a:t>
            </a:r>
            <a:r>
              <a:rPr lang="cs-CZ" altLang="cs-CZ" sz="1800" dirty="0"/>
              <a:t> – plasma se srážlivými proteiny a buňky krve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ematopoeza">
            <a:extLst>
              <a:ext uri="{FF2B5EF4-FFF2-40B4-BE49-F238E27FC236}">
                <a16:creationId xmlns:a16="http://schemas.microsoft.com/office/drawing/2014/main" id="{2F83D0E1-525C-4FF4-9D5A-CBC50336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052513"/>
            <a:ext cx="891698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02188929-B956-4B08-86D6-4DE07B98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0"/>
            <a:ext cx="6192838" cy="9731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tx2"/>
                </a:solidFill>
              </a:rPr>
              <a:t>Hematopoeza v kostní dřeni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9EFA624-5603-4C9D-930D-5859A24AAE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60689" y="554038"/>
            <a:ext cx="5095875" cy="88265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z="2903"/>
              <a:t>Volné buňky pojivových tkání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808AAF2B-BBCF-478C-8619-A2ED0800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404938"/>
            <a:ext cx="6103938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3159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475" indent="-2524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713" indent="-2524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538" indent="-2524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57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829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401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7338" indent="-252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 u="sng"/>
              <a:t>Leukocyty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 u="sng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Vycestovávají do vaziva přes stěny kapiár – diapedeze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Hlavní součást trofických pojiv – krve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 u="sng"/>
              <a:t>Granulocyty  </a:t>
            </a:r>
            <a:r>
              <a:rPr lang="cs-CZ" altLang="cs-CZ" sz="1814" b="1"/>
              <a:t>                                     </a:t>
            </a:r>
            <a:r>
              <a:rPr lang="cs-CZ" altLang="cs-CZ" sz="1814" b="1" u="sng"/>
              <a:t>Agranulocyty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 u="sng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Neutrofily                                            Lymfocyty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Eozinofily                                            Monocyty 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1814" b="1"/>
              <a:t>Bazofily</a:t>
            </a:r>
          </a:p>
          <a:p>
            <a:pPr defTabSz="829452">
              <a:spcBef>
                <a:spcPct val="0"/>
              </a:spcBef>
              <a:buClrTx/>
              <a:buSzTx/>
              <a:buNone/>
              <a:defRPr/>
            </a:pPr>
            <a:endParaRPr lang="cs-CZ" altLang="cs-CZ" sz="1814" b="1"/>
          </a:p>
        </p:txBody>
      </p:sp>
      <p:pic>
        <p:nvPicPr>
          <p:cNvPr id="7172" name="Picture 5" descr="neutrofiltif">
            <a:extLst>
              <a:ext uri="{FF2B5EF4-FFF2-40B4-BE49-F238E27FC236}">
                <a16:creationId xmlns:a16="http://schemas.microsoft.com/office/drawing/2014/main" id="{F394D260-CFC7-4504-928E-419687AA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1" y="3041651"/>
            <a:ext cx="10461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azofil">
            <a:extLst>
              <a:ext uri="{FF2B5EF4-FFF2-40B4-BE49-F238E27FC236}">
                <a16:creationId xmlns:a16="http://schemas.microsoft.com/office/drawing/2014/main" id="{F4A028A7-D843-472E-B93E-04F6DE06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5519739"/>
            <a:ext cx="1000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eozinofil">
            <a:extLst>
              <a:ext uri="{FF2B5EF4-FFF2-40B4-BE49-F238E27FC236}">
                <a16:creationId xmlns:a16="http://schemas.microsoft.com/office/drawing/2014/main" id="{82B5B500-EFD1-49BB-86D4-BD5313C2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4" y="4278313"/>
            <a:ext cx="1030287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lymfocyt">
            <a:extLst>
              <a:ext uri="{FF2B5EF4-FFF2-40B4-BE49-F238E27FC236}">
                <a16:creationId xmlns:a16="http://schemas.microsoft.com/office/drawing/2014/main" id="{5D7D4222-AEC1-42C8-B07E-1317016C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3101975"/>
            <a:ext cx="14366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monocyt">
            <a:extLst>
              <a:ext uri="{FF2B5EF4-FFF2-40B4-BE49-F238E27FC236}">
                <a16:creationId xmlns:a16="http://schemas.microsoft.com/office/drawing/2014/main" id="{70BC4948-497A-4AA4-A7BC-CCEAFA5C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6" y="4800600"/>
            <a:ext cx="13684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529F6E44-07DF-4E88-BB53-369D4321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8378825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0D00145A-59FF-43C8-B0E5-B61137F89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052513"/>
          </a:xfrm>
        </p:spPr>
        <p:txBody>
          <a:bodyPr/>
          <a:lstStyle/>
          <a:p>
            <a:pPr eaLnBrk="1" hangingPunct="1"/>
            <a:r>
              <a:rPr lang="cs-CZ" altLang="cs-CZ" sz="4000" b="1"/>
              <a:t>2. Lymfa (česky míza)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262C5F0F-0EAB-457C-BDA8-166C3E0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6868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700" b="1"/>
              <a:t>koluje v lymfatických (mízních) cévách, složením se podobá krevní plazmě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b="1"/>
              <a:t>má méně krvinek, převažují lymfocyty (99%)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 b="1"/>
              <a:t>bělavá barva (obsah tuků – vstřebávání ve střevě)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DABC0F97-DB22-403A-8AE3-74A507544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41664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tx2"/>
                </a:solidFill>
              </a:rPr>
              <a:t>3. Tkáňový mok 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475AC28D-45F1-47DF-A61B-3D9CC2E0B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933826"/>
            <a:ext cx="8675687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700" b="1"/>
              <a:t>vzniká prostupováním krevní plazmy stěnami kapilár (= vlásečnic) do mezibuněčných prostor</a:t>
            </a:r>
          </a:p>
          <a:p>
            <a:pPr eaLnBrk="1" hangingPunct="1"/>
            <a:r>
              <a:rPr lang="cs-CZ" altLang="cs-CZ" sz="2700" b="1"/>
              <a:t>zprostředkovává látkovou výměnu mezi krví a buňkami (trofická funkce vaziv)</a:t>
            </a:r>
          </a:p>
          <a:p>
            <a:pPr eaLnBrk="1" hangingPunct="1"/>
            <a:r>
              <a:rPr lang="cs-CZ" altLang="cs-CZ" sz="2700" b="1"/>
              <a:t>z tkání je odváděn lymfatickými kapilárami                 (= mízními vlásečnicemi)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248EC4B-819F-440F-86F6-D841BF19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551" y="857251"/>
            <a:ext cx="5383213" cy="993775"/>
          </a:xfrm>
        </p:spPr>
        <p:txBody>
          <a:bodyPr/>
          <a:lstStyle/>
          <a:p>
            <a:pPr eaLnBrk="1" hangingPunct="1"/>
            <a:r>
              <a:rPr lang="cs-CZ" altLang="cs-CZ" sz="2700">
                <a:latin typeface="Arial" panose="020B0604020202020204" pitchFamily="34" charset="0"/>
                <a:cs typeface="Arial" panose="020B0604020202020204" pitchFamily="34" charset="0"/>
              </a:rPr>
              <a:t>Lymfatický cévní systém</a:t>
            </a:r>
          </a:p>
        </p:txBody>
      </p:sp>
      <p:pic>
        <p:nvPicPr>
          <p:cNvPr id="10243" name="Obrázek 2">
            <a:extLst>
              <a:ext uri="{FF2B5EF4-FFF2-40B4-BE49-F238E27FC236}">
                <a16:creationId xmlns:a16="http://schemas.microsoft.com/office/drawing/2014/main" id="{CBB9416F-51D3-487A-91AC-C243DF80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1" y="1617664"/>
            <a:ext cx="52863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6D421E85-602D-4E39-992C-8F45908F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50" y="6156326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i="1"/>
              <a:t>Zdroj: Živa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9EB5BD48-62B3-4CB1-850A-5DAFDB5E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-12700"/>
            <a:ext cx="618331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>
            <a:extLst>
              <a:ext uri="{FF2B5EF4-FFF2-40B4-BE49-F238E27FC236}">
                <a16:creationId xmlns:a16="http://schemas.microsoft.com/office/drawing/2014/main" id="{1E87A77E-EEE4-40FD-AD52-2DD9F4AEB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76" y="1570038"/>
            <a:ext cx="7669213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90550" indent="-590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800" b="1"/>
              <a:t>Hlavní součásti systému: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18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/>
              <a:t>Srdce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/>
              <a:t>Tepny (artie) – vedou od srdce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800"/>
              <a:t>Žíly (vény) – vedou do srdce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altLang="cs-CZ" sz="18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/>
              <a:t>Obecná stavba krevních cév: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 b="1" i="1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D0DFF"/>
                </a:solidFill>
              </a:rPr>
              <a:t>Vrstvy = tunicae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 b="1" i="1">
              <a:solidFill>
                <a:srgbClr val="0D0DFF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D0DFF"/>
                </a:solidFill>
              </a:rPr>
              <a:t>Tunica intima:</a:t>
            </a:r>
            <a:r>
              <a:rPr lang="cs-CZ" altLang="cs-CZ" sz="1800"/>
              <a:t> jedna, vrstvy plochých endotelových buněk epitelového charakteru, bazální lamina, subendotelová vrstva.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D0DFF"/>
                </a:solidFill>
              </a:rPr>
              <a:t> Tunica media:</a:t>
            </a:r>
            <a:r>
              <a:rPr lang="cs-CZ" altLang="cs-CZ" sz="1800"/>
              <a:t> hladké svalové buňky, elastická a kolagenní vlákna, retikulární vlákna (kolagen III. typu, proteoglykany.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/>
              <a:t>         </a:t>
            </a:r>
            <a:r>
              <a:rPr lang="cs-CZ" altLang="cs-CZ" sz="1800">
                <a:solidFill>
                  <a:srgbClr val="0D0DFF"/>
                </a:solidFill>
              </a:rPr>
              <a:t>vniřní</a:t>
            </a:r>
            <a:r>
              <a:rPr lang="cs-CZ" altLang="cs-CZ" sz="1800"/>
              <a:t>- vrstvička tvořená elastinem s fenestracemi pro průchod látek, je v artériích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D0DFF"/>
                </a:solidFill>
              </a:rPr>
              <a:t>         vnější </a:t>
            </a:r>
            <a:r>
              <a:rPr lang="cs-CZ" altLang="cs-CZ" sz="1800"/>
              <a:t>pouze ve větších tepnách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D0DFF"/>
                </a:solidFill>
              </a:rPr>
              <a:t>Tunica adventicia:</a:t>
            </a:r>
            <a:r>
              <a:rPr lang="cs-CZ" altLang="cs-CZ" sz="1800"/>
              <a:t> kolagenní a elastická vlákna podélně orientovaná,    kolagen I. typu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600"/>
          </a:p>
        </p:txBody>
      </p:sp>
      <p:sp>
        <p:nvSpPr>
          <p:cNvPr id="12291" name="Obdélník 2">
            <a:extLst>
              <a:ext uri="{FF2B5EF4-FFF2-40B4-BE49-F238E27FC236}">
                <a16:creationId xmlns:a16="http://schemas.microsoft.com/office/drawing/2014/main" id="{D90D7801-9C5D-4ED0-BF49-7380D2410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8913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00B050"/>
                </a:solidFill>
              </a:rPr>
              <a:t>Kardiovaskulární systém obratlovců (člověka)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446</Words>
  <Application>Microsoft Office PowerPoint</Application>
  <PresentationFormat>Širokoúhlá obrazovka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Volné buňky pojivových tkání</vt:lpstr>
      <vt:lpstr>Prezentace aplikace PowerPoint</vt:lpstr>
      <vt:lpstr>2. Lymfa (česky míza)</vt:lpstr>
      <vt:lpstr>Lymfatický cévní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Žákovská</dc:creator>
  <cp:lastModifiedBy>Lektor</cp:lastModifiedBy>
  <cp:revision>3</cp:revision>
  <dcterms:created xsi:type="dcterms:W3CDTF">2020-04-28T10:13:55Z</dcterms:created>
  <dcterms:modified xsi:type="dcterms:W3CDTF">2024-03-28T08:40:13Z</dcterms:modified>
</cp:coreProperties>
</file>